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Default Extension="mp4" ContentType="video/unknown"/>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8"/>
  </p:notesMasterIdLst>
  <p:sldIdLst>
    <p:sldId id="350" r:id="rId2"/>
    <p:sldId id="278" r:id="rId3"/>
    <p:sldId id="352" r:id="rId4"/>
    <p:sldId id="353" r:id="rId5"/>
    <p:sldId id="419" r:id="rId6"/>
    <p:sldId id="355" r:id="rId7"/>
    <p:sldId id="356" r:id="rId8"/>
    <p:sldId id="357" r:id="rId9"/>
    <p:sldId id="359" r:id="rId10"/>
    <p:sldId id="360" r:id="rId11"/>
    <p:sldId id="361" r:id="rId12"/>
    <p:sldId id="362" r:id="rId13"/>
    <p:sldId id="363" r:id="rId14"/>
    <p:sldId id="364" r:id="rId15"/>
    <p:sldId id="365" r:id="rId16"/>
    <p:sldId id="366" r:id="rId17"/>
    <p:sldId id="368" r:id="rId18"/>
    <p:sldId id="367" r:id="rId19"/>
    <p:sldId id="369" r:id="rId20"/>
    <p:sldId id="370" r:id="rId21"/>
    <p:sldId id="371" r:id="rId22"/>
    <p:sldId id="372" r:id="rId23"/>
    <p:sldId id="373" r:id="rId24"/>
    <p:sldId id="375" r:id="rId25"/>
    <p:sldId id="376" r:id="rId26"/>
    <p:sldId id="377" r:id="rId27"/>
    <p:sldId id="378" r:id="rId28"/>
    <p:sldId id="379" r:id="rId29"/>
    <p:sldId id="380" r:id="rId30"/>
    <p:sldId id="381" r:id="rId31"/>
    <p:sldId id="382" r:id="rId32"/>
    <p:sldId id="385" r:id="rId33"/>
    <p:sldId id="386" r:id="rId34"/>
    <p:sldId id="387" r:id="rId35"/>
    <p:sldId id="388" r:id="rId36"/>
    <p:sldId id="389" r:id="rId37"/>
    <p:sldId id="390" r:id="rId38"/>
    <p:sldId id="383" r:id="rId39"/>
    <p:sldId id="392" r:id="rId40"/>
    <p:sldId id="391" r:id="rId41"/>
    <p:sldId id="425" r:id="rId42"/>
    <p:sldId id="395" r:id="rId43"/>
    <p:sldId id="422" r:id="rId44"/>
    <p:sldId id="427" r:id="rId45"/>
    <p:sldId id="429" r:id="rId46"/>
    <p:sldId id="423" r:id="rId47"/>
    <p:sldId id="426" r:id="rId48"/>
    <p:sldId id="428" r:id="rId49"/>
    <p:sldId id="404" r:id="rId50"/>
    <p:sldId id="411" r:id="rId51"/>
    <p:sldId id="412" r:id="rId52"/>
    <p:sldId id="414" r:id="rId53"/>
    <p:sldId id="415" r:id="rId54"/>
    <p:sldId id="417" r:id="rId55"/>
    <p:sldId id="416" r:id="rId56"/>
    <p:sldId id="418" r:id="rId57"/>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7F8FF"/>
    <a:srgbClr val="F4F3C2"/>
    <a:srgbClr val="EDEB9D"/>
    <a:srgbClr val="FEFEF8"/>
    <a:srgbClr val="F0F6FE"/>
    <a:srgbClr val="E2EFFE"/>
    <a:srgbClr val="F1EFB1"/>
    <a:srgbClr val="CCFFFF"/>
    <a:srgbClr val="CCECFF"/>
    <a:srgbClr val="99CC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p:cViewPr>
        <p:scale>
          <a:sx n="64" d="100"/>
          <a:sy n="64" d="100"/>
        </p:scale>
        <p:origin x="-858" y="-11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dirty="0"/>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8DB4C3-7BAB-41F7-8B68-2DBCB816113F}" type="datetimeFigureOut">
              <a:rPr lang="es-ES" smtClean="0"/>
              <a:t>01/11/2025</a:t>
            </a:fld>
            <a:endParaRPr lang="es-ES" dirty="0"/>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dirty="0"/>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768027D-7DA6-489F-B0A6-FA454BBD2925}" type="slidenum">
              <a:rPr lang="es-ES" smtClean="0"/>
              <a:t>‹Nº›</a:t>
            </a:fld>
            <a:endParaRPr lang="es-ES" dirty="0"/>
          </a:p>
        </p:txBody>
      </p:sp>
    </p:spTree>
    <p:extLst>
      <p:ext uri="{BB962C8B-B14F-4D97-AF65-F5344CB8AC3E}">
        <p14:creationId xmlns:p14="http://schemas.microsoft.com/office/powerpoint/2010/main" val="37498196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685800" y="1143000"/>
            <a:ext cx="5486400" cy="3086100"/>
          </a:xfrm>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15F2D5E0-E796-4DDB-A2F5-31E7B318E3EB}" type="slidenum">
              <a:rPr lang="es-ES" smtClean="0"/>
              <a:pPr/>
              <a:t>6</a:t>
            </a:fld>
            <a:endParaRPr lang="es-E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B086421-560F-8F83-69CE-DBF05C049529}"/>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 xmlns:a16="http://schemas.microsoft.com/office/drawing/2014/main" id="{093C02A3-1183-4403-ED7E-E37113169FA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 xmlns:a16="http://schemas.microsoft.com/office/drawing/2014/main" id="{7C8B5150-4715-475E-D26B-638D4DC3A463}"/>
              </a:ext>
            </a:extLst>
          </p:cNvPr>
          <p:cNvSpPr>
            <a:spLocks noGrp="1"/>
          </p:cNvSpPr>
          <p:nvPr>
            <p:ph type="dt" sz="half" idx="10"/>
          </p:nvPr>
        </p:nvSpPr>
        <p:spPr/>
        <p:txBody>
          <a:bodyPr/>
          <a:lstStyle/>
          <a:p>
            <a:fld id="{B754B67F-0DCC-425C-96FA-B7CD38074453}" type="datetimeFigureOut">
              <a:rPr lang="es-ES" smtClean="0"/>
              <a:t>01/11/2025</a:t>
            </a:fld>
            <a:endParaRPr lang="es-ES" dirty="0"/>
          </a:p>
        </p:txBody>
      </p:sp>
      <p:sp>
        <p:nvSpPr>
          <p:cNvPr id="5" name="Marcador de pie de página 4">
            <a:extLst>
              <a:ext uri="{FF2B5EF4-FFF2-40B4-BE49-F238E27FC236}">
                <a16:creationId xmlns="" xmlns:a16="http://schemas.microsoft.com/office/drawing/2014/main" id="{AD7E57C2-A236-9A95-EA3B-B15BCAB2C752}"/>
              </a:ext>
            </a:extLst>
          </p:cNvPr>
          <p:cNvSpPr>
            <a:spLocks noGrp="1"/>
          </p:cNvSpPr>
          <p:nvPr>
            <p:ph type="ftr" sz="quarter" idx="11"/>
          </p:nvPr>
        </p:nvSpPr>
        <p:spPr/>
        <p:txBody>
          <a:bodyPr/>
          <a:lstStyle/>
          <a:p>
            <a:endParaRPr lang="es-ES" dirty="0"/>
          </a:p>
        </p:txBody>
      </p:sp>
      <p:sp>
        <p:nvSpPr>
          <p:cNvPr id="6" name="Marcador de número de diapositiva 5">
            <a:extLst>
              <a:ext uri="{FF2B5EF4-FFF2-40B4-BE49-F238E27FC236}">
                <a16:creationId xmlns="" xmlns:a16="http://schemas.microsoft.com/office/drawing/2014/main" id="{7B799C02-05AC-742C-7CE6-3F342C0512CE}"/>
              </a:ext>
            </a:extLst>
          </p:cNvPr>
          <p:cNvSpPr>
            <a:spLocks noGrp="1"/>
          </p:cNvSpPr>
          <p:nvPr>
            <p:ph type="sldNum" sz="quarter" idx="12"/>
          </p:nvPr>
        </p:nvSpPr>
        <p:spPr/>
        <p:txBody>
          <a:bodyPr/>
          <a:lstStyle/>
          <a:p>
            <a:fld id="{DC4759FE-67F3-4668-8B77-DAD8469E27B5}" type="slidenum">
              <a:rPr lang="es-ES" smtClean="0"/>
              <a:t>‹Nº›</a:t>
            </a:fld>
            <a:endParaRPr lang="es-ES" dirty="0"/>
          </a:p>
        </p:txBody>
      </p:sp>
    </p:spTree>
    <p:extLst>
      <p:ext uri="{BB962C8B-B14F-4D97-AF65-F5344CB8AC3E}">
        <p14:creationId xmlns:p14="http://schemas.microsoft.com/office/powerpoint/2010/main" val="10571157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47350256-317F-762E-91D5-BC0B90D86308}"/>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 xmlns:a16="http://schemas.microsoft.com/office/drawing/2014/main" id="{1C00A8D9-2511-6364-18B2-9546FECB2562}"/>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 xmlns:a16="http://schemas.microsoft.com/office/drawing/2014/main" id="{0D939E87-5B6A-F3AA-81A3-F666E5DE88D6}"/>
              </a:ext>
            </a:extLst>
          </p:cNvPr>
          <p:cNvSpPr>
            <a:spLocks noGrp="1"/>
          </p:cNvSpPr>
          <p:nvPr>
            <p:ph type="dt" sz="half" idx="10"/>
          </p:nvPr>
        </p:nvSpPr>
        <p:spPr/>
        <p:txBody>
          <a:bodyPr/>
          <a:lstStyle/>
          <a:p>
            <a:fld id="{B754B67F-0DCC-425C-96FA-B7CD38074453}" type="datetimeFigureOut">
              <a:rPr lang="es-ES" smtClean="0"/>
              <a:t>01/11/2025</a:t>
            </a:fld>
            <a:endParaRPr lang="es-ES" dirty="0"/>
          </a:p>
        </p:txBody>
      </p:sp>
      <p:sp>
        <p:nvSpPr>
          <p:cNvPr id="5" name="Marcador de pie de página 4">
            <a:extLst>
              <a:ext uri="{FF2B5EF4-FFF2-40B4-BE49-F238E27FC236}">
                <a16:creationId xmlns="" xmlns:a16="http://schemas.microsoft.com/office/drawing/2014/main" id="{0C72883B-89AE-7643-1512-AAE6B7B70D7E}"/>
              </a:ext>
            </a:extLst>
          </p:cNvPr>
          <p:cNvSpPr>
            <a:spLocks noGrp="1"/>
          </p:cNvSpPr>
          <p:nvPr>
            <p:ph type="ftr" sz="quarter" idx="11"/>
          </p:nvPr>
        </p:nvSpPr>
        <p:spPr/>
        <p:txBody>
          <a:bodyPr/>
          <a:lstStyle/>
          <a:p>
            <a:endParaRPr lang="es-ES" dirty="0"/>
          </a:p>
        </p:txBody>
      </p:sp>
      <p:sp>
        <p:nvSpPr>
          <p:cNvPr id="6" name="Marcador de número de diapositiva 5">
            <a:extLst>
              <a:ext uri="{FF2B5EF4-FFF2-40B4-BE49-F238E27FC236}">
                <a16:creationId xmlns="" xmlns:a16="http://schemas.microsoft.com/office/drawing/2014/main" id="{FA5E6D4D-A203-64FE-495A-E080E8FC3CAC}"/>
              </a:ext>
            </a:extLst>
          </p:cNvPr>
          <p:cNvSpPr>
            <a:spLocks noGrp="1"/>
          </p:cNvSpPr>
          <p:nvPr>
            <p:ph type="sldNum" sz="quarter" idx="12"/>
          </p:nvPr>
        </p:nvSpPr>
        <p:spPr/>
        <p:txBody>
          <a:bodyPr/>
          <a:lstStyle/>
          <a:p>
            <a:fld id="{DC4759FE-67F3-4668-8B77-DAD8469E27B5}" type="slidenum">
              <a:rPr lang="es-ES" smtClean="0"/>
              <a:t>‹Nº›</a:t>
            </a:fld>
            <a:endParaRPr lang="es-ES" dirty="0"/>
          </a:p>
        </p:txBody>
      </p:sp>
    </p:spTree>
    <p:extLst>
      <p:ext uri="{BB962C8B-B14F-4D97-AF65-F5344CB8AC3E}">
        <p14:creationId xmlns:p14="http://schemas.microsoft.com/office/powerpoint/2010/main" val="4178192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60DE97FC-64D9-8561-CEB0-CA0E4574799C}"/>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 xmlns:a16="http://schemas.microsoft.com/office/drawing/2014/main" id="{05D5168E-9074-8DA0-846E-617CE71C4B9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 xmlns:a16="http://schemas.microsoft.com/office/drawing/2014/main" id="{F7363C8A-EB62-9F3F-2B82-24D8543203C8}"/>
              </a:ext>
            </a:extLst>
          </p:cNvPr>
          <p:cNvSpPr>
            <a:spLocks noGrp="1"/>
          </p:cNvSpPr>
          <p:nvPr>
            <p:ph type="dt" sz="half" idx="10"/>
          </p:nvPr>
        </p:nvSpPr>
        <p:spPr/>
        <p:txBody>
          <a:bodyPr/>
          <a:lstStyle/>
          <a:p>
            <a:fld id="{B754B67F-0DCC-425C-96FA-B7CD38074453}" type="datetimeFigureOut">
              <a:rPr lang="es-ES" smtClean="0"/>
              <a:t>01/11/2025</a:t>
            </a:fld>
            <a:endParaRPr lang="es-ES" dirty="0"/>
          </a:p>
        </p:txBody>
      </p:sp>
      <p:sp>
        <p:nvSpPr>
          <p:cNvPr id="5" name="Marcador de pie de página 4">
            <a:extLst>
              <a:ext uri="{FF2B5EF4-FFF2-40B4-BE49-F238E27FC236}">
                <a16:creationId xmlns="" xmlns:a16="http://schemas.microsoft.com/office/drawing/2014/main" id="{F757A68B-10BD-5248-7218-E09AAF5F57EE}"/>
              </a:ext>
            </a:extLst>
          </p:cNvPr>
          <p:cNvSpPr>
            <a:spLocks noGrp="1"/>
          </p:cNvSpPr>
          <p:nvPr>
            <p:ph type="ftr" sz="quarter" idx="11"/>
          </p:nvPr>
        </p:nvSpPr>
        <p:spPr/>
        <p:txBody>
          <a:bodyPr/>
          <a:lstStyle/>
          <a:p>
            <a:endParaRPr lang="es-ES" dirty="0"/>
          </a:p>
        </p:txBody>
      </p:sp>
      <p:sp>
        <p:nvSpPr>
          <p:cNvPr id="6" name="Marcador de número de diapositiva 5">
            <a:extLst>
              <a:ext uri="{FF2B5EF4-FFF2-40B4-BE49-F238E27FC236}">
                <a16:creationId xmlns="" xmlns:a16="http://schemas.microsoft.com/office/drawing/2014/main" id="{5A7181EB-2D6D-4D4A-35C5-D41DD3E73652}"/>
              </a:ext>
            </a:extLst>
          </p:cNvPr>
          <p:cNvSpPr>
            <a:spLocks noGrp="1"/>
          </p:cNvSpPr>
          <p:nvPr>
            <p:ph type="sldNum" sz="quarter" idx="12"/>
          </p:nvPr>
        </p:nvSpPr>
        <p:spPr/>
        <p:txBody>
          <a:bodyPr/>
          <a:lstStyle/>
          <a:p>
            <a:fld id="{DC4759FE-67F3-4668-8B77-DAD8469E27B5}" type="slidenum">
              <a:rPr lang="es-ES" smtClean="0"/>
              <a:t>‹Nº›</a:t>
            </a:fld>
            <a:endParaRPr lang="es-ES" dirty="0"/>
          </a:p>
        </p:txBody>
      </p:sp>
    </p:spTree>
    <p:extLst>
      <p:ext uri="{BB962C8B-B14F-4D97-AF65-F5344CB8AC3E}">
        <p14:creationId xmlns:p14="http://schemas.microsoft.com/office/powerpoint/2010/main" val="32697837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3445D450-1FEF-5A91-9A18-863ADBC6F58F}"/>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 xmlns:a16="http://schemas.microsoft.com/office/drawing/2014/main" id="{043909B8-AA29-E709-FF1C-F7EC0F70F041}"/>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 xmlns:a16="http://schemas.microsoft.com/office/drawing/2014/main" id="{F37D4705-872C-8A14-63BB-2A25EA345196}"/>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 xmlns:a16="http://schemas.microsoft.com/office/drawing/2014/main" id="{F3356389-007A-769E-44E5-084E6F134740}"/>
              </a:ext>
            </a:extLst>
          </p:cNvPr>
          <p:cNvSpPr>
            <a:spLocks noGrp="1"/>
          </p:cNvSpPr>
          <p:nvPr>
            <p:ph type="dt" sz="half" idx="10"/>
          </p:nvPr>
        </p:nvSpPr>
        <p:spPr/>
        <p:txBody>
          <a:bodyPr/>
          <a:lstStyle/>
          <a:p>
            <a:fld id="{B754B67F-0DCC-425C-96FA-B7CD38074453}" type="datetimeFigureOut">
              <a:rPr lang="es-ES" smtClean="0"/>
              <a:t>01/11/2025</a:t>
            </a:fld>
            <a:endParaRPr lang="es-ES" dirty="0"/>
          </a:p>
        </p:txBody>
      </p:sp>
      <p:sp>
        <p:nvSpPr>
          <p:cNvPr id="6" name="Marcador de pie de página 5">
            <a:extLst>
              <a:ext uri="{FF2B5EF4-FFF2-40B4-BE49-F238E27FC236}">
                <a16:creationId xmlns="" xmlns:a16="http://schemas.microsoft.com/office/drawing/2014/main" id="{A3326FBD-115A-58E2-10B0-EB5CC8C1C98D}"/>
              </a:ext>
            </a:extLst>
          </p:cNvPr>
          <p:cNvSpPr>
            <a:spLocks noGrp="1"/>
          </p:cNvSpPr>
          <p:nvPr>
            <p:ph type="ftr" sz="quarter" idx="11"/>
          </p:nvPr>
        </p:nvSpPr>
        <p:spPr/>
        <p:txBody>
          <a:bodyPr/>
          <a:lstStyle/>
          <a:p>
            <a:endParaRPr lang="es-ES" dirty="0"/>
          </a:p>
        </p:txBody>
      </p:sp>
      <p:sp>
        <p:nvSpPr>
          <p:cNvPr id="7" name="Marcador de número de diapositiva 6">
            <a:extLst>
              <a:ext uri="{FF2B5EF4-FFF2-40B4-BE49-F238E27FC236}">
                <a16:creationId xmlns="" xmlns:a16="http://schemas.microsoft.com/office/drawing/2014/main" id="{1B7179CC-E587-2C4B-5FC4-799FF8CBAF20}"/>
              </a:ext>
            </a:extLst>
          </p:cNvPr>
          <p:cNvSpPr>
            <a:spLocks noGrp="1"/>
          </p:cNvSpPr>
          <p:nvPr>
            <p:ph type="sldNum" sz="quarter" idx="12"/>
          </p:nvPr>
        </p:nvSpPr>
        <p:spPr/>
        <p:txBody>
          <a:bodyPr/>
          <a:lstStyle/>
          <a:p>
            <a:fld id="{DC4759FE-67F3-4668-8B77-DAD8469E27B5}" type="slidenum">
              <a:rPr lang="es-ES" smtClean="0"/>
              <a:t>‹Nº›</a:t>
            </a:fld>
            <a:endParaRPr lang="es-ES" dirty="0"/>
          </a:p>
        </p:txBody>
      </p:sp>
    </p:spTree>
    <p:extLst>
      <p:ext uri="{BB962C8B-B14F-4D97-AF65-F5344CB8AC3E}">
        <p14:creationId xmlns:p14="http://schemas.microsoft.com/office/powerpoint/2010/main" val="32340204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1D2313D0-86F1-AFDA-115E-E626D6CA1814}"/>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 xmlns:a16="http://schemas.microsoft.com/office/drawing/2014/main" id="{EF7C4936-DCFD-C16F-29B4-97BDC519558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 xmlns:a16="http://schemas.microsoft.com/office/drawing/2014/main" id="{E8FEC16B-9527-AEE0-481E-A2795B889C69}"/>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 xmlns:a16="http://schemas.microsoft.com/office/drawing/2014/main" id="{F5E4F259-CC62-7976-8722-48FE0745A0E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 xmlns:a16="http://schemas.microsoft.com/office/drawing/2014/main" id="{B229F13F-5506-08CB-EDE8-8FFF29B1B74C}"/>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 xmlns:a16="http://schemas.microsoft.com/office/drawing/2014/main" id="{72195653-2BB1-671E-E310-A96E6F942A5F}"/>
              </a:ext>
            </a:extLst>
          </p:cNvPr>
          <p:cNvSpPr>
            <a:spLocks noGrp="1"/>
          </p:cNvSpPr>
          <p:nvPr>
            <p:ph type="dt" sz="half" idx="10"/>
          </p:nvPr>
        </p:nvSpPr>
        <p:spPr/>
        <p:txBody>
          <a:bodyPr/>
          <a:lstStyle/>
          <a:p>
            <a:fld id="{B754B67F-0DCC-425C-96FA-B7CD38074453}" type="datetimeFigureOut">
              <a:rPr lang="es-ES" smtClean="0"/>
              <a:t>01/11/2025</a:t>
            </a:fld>
            <a:endParaRPr lang="es-ES" dirty="0"/>
          </a:p>
        </p:txBody>
      </p:sp>
      <p:sp>
        <p:nvSpPr>
          <p:cNvPr id="8" name="Marcador de pie de página 7">
            <a:extLst>
              <a:ext uri="{FF2B5EF4-FFF2-40B4-BE49-F238E27FC236}">
                <a16:creationId xmlns="" xmlns:a16="http://schemas.microsoft.com/office/drawing/2014/main" id="{6D32774F-458F-C58D-8D63-66D4F3BB6B1B}"/>
              </a:ext>
            </a:extLst>
          </p:cNvPr>
          <p:cNvSpPr>
            <a:spLocks noGrp="1"/>
          </p:cNvSpPr>
          <p:nvPr>
            <p:ph type="ftr" sz="quarter" idx="11"/>
          </p:nvPr>
        </p:nvSpPr>
        <p:spPr/>
        <p:txBody>
          <a:bodyPr/>
          <a:lstStyle/>
          <a:p>
            <a:endParaRPr lang="es-ES" dirty="0"/>
          </a:p>
        </p:txBody>
      </p:sp>
      <p:sp>
        <p:nvSpPr>
          <p:cNvPr id="9" name="Marcador de número de diapositiva 8">
            <a:extLst>
              <a:ext uri="{FF2B5EF4-FFF2-40B4-BE49-F238E27FC236}">
                <a16:creationId xmlns="" xmlns:a16="http://schemas.microsoft.com/office/drawing/2014/main" id="{5343E3A9-5E60-A4C1-7251-7F20F6F70F25}"/>
              </a:ext>
            </a:extLst>
          </p:cNvPr>
          <p:cNvSpPr>
            <a:spLocks noGrp="1"/>
          </p:cNvSpPr>
          <p:nvPr>
            <p:ph type="sldNum" sz="quarter" idx="12"/>
          </p:nvPr>
        </p:nvSpPr>
        <p:spPr/>
        <p:txBody>
          <a:bodyPr/>
          <a:lstStyle/>
          <a:p>
            <a:fld id="{DC4759FE-67F3-4668-8B77-DAD8469E27B5}" type="slidenum">
              <a:rPr lang="es-ES" smtClean="0"/>
              <a:t>‹Nº›</a:t>
            </a:fld>
            <a:endParaRPr lang="es-ES" dirty="0"/>
          </a:p>
        </p:txBody>
      </p:sp>
    </p:spTree>
    <p:extLst>
      <p:ext uri="{BB962C8B-B14F-4D97-AF65-F5344CB8AC3E}">
        <p14:creationId xmlns:p14="http://schemas.microsoft.com/office/powerpoint/2010/main" val="38603068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B072DA53-8FB5-78B4-8E97-BAF7AA550594}"/>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 xmlns:a16="http://schemas.microsoft.com/office/drawing/2014/main" id="{9AEB7EAD-0A74-A821-AF5E-825554B99231}"/>
              </a:ext>
            </a:extLst>
          </p:cNvPr>
          <p:cNvSpPr>
            <a:spLocks noGrp="1"/>
          </p:cNvSpPr>
          <p:nvPr>
            <p:ph type="dt" sz="half" idx="10"/>
          </p:nvPr>
        </p:nvSpPr>
        <p:spPr/>
        <p:txBody>
          <a:bodyPr/>
          <a:lstStyle/>
          <a:p>
            <a:fld id="{B754B67F-0DCC-425C-96FA-B7CD38074453}" type="datetimeFigureOut">
              <a:rPr lang="es-ES" smtClean="0"/>
              <a:t>01/11/2025</a:t>
            </a:fld>
            <a:endParaRPr lang="es-ES" dirty="0"/>
          </a:p>
        </p:txBody>
      </p:sp>
      <p:sp>
        <p:nvSpPr>
          <p:cNvPr id="4" name="Marcador de pie de página 3">
            <a:extLst>
              <a:ext uri="{FF2B5EF4-FFF2-40B4-BE49-F238E27FC236}">
                <a16:creationId xmlns="" xmlns:a16="http://schemas.microsoft.com/office/drawing/2014/main" id="{4564D72D-5F45-2763-7D94-DE8F303010DE}"/>
              </a:ext>
            </a:extLst>
          </p:cNvPr>
          <p:cNvSpPr>
            <a:spLocks noGrp="1"/>
          </p:cNvSpPr>
          <p:nvPr>
            <p:ph type="ftr" sz="quarter" idx="11"/>
          </p:nvPr>
        </p:nvSpPr>
        <p:spPr/>
        <p:txBody>
          <a:bodyPr/>
          <a:lstStyle/>
          <a:p>
            <a:endParaRPr lang="es-ES" dirty="0"/>
          </a:p>
        </p:txBody>
      </p:sp>
      <p:sp>
        <p:nvSpPr>
          <p:cNvPr id="5" name="Marcador de número de diapositiva 4">
            <a:extLst>
              <a:ext uri="{FF2B5EF4-FFF2-40B4-BE49-F238E27FC236}">
                <a16:creationId xmlns="" xmlns:a16="http://schemas.microsoft.com/office/drawing/2014/main" id="{E0DF07F7-D2AB-AA72-A57D-C933FD248CCE}"/>
              </a:ext>
            </a:extLst>
          </p:cNvPr>
          <p:cNvSpPr>
            <a:spLocks noGrp="1"/>
          </p:cNvSpPr>
          <p:nvPr>
            <p:ph type="sldNum" sz="quarter" idx="12"/>
          </p:nvPr>
        </p:nvSpPr>
        <p:spPr/>
        <p:txBody>
          <a:bodyPr/>
          <a:lstStyle/>
          <a:p>
            <a:fld id="{DC4759FE-67F3-4668-8B77-DAD8469E27B5}" type="slidenum">
              <a:rPr lang="es-ES" smtClean="0"/>
              <a:t>‹Nº›</a:t>
            </a:fld>
            <a:endParaRPr lang="es-ES" dirty="0"/>
          </a:p>
        </p:txBody>
      </p:sp>
    </p:spTree>
    <p:extLst>
      <p:ext uri="{BB962C8B-B14F-4D97-AF65-F5344CB8AC3E}">
        <p14:creationId xmlns:p14="http://schemas.microsoft.com/office/powerpoint/2010/main" val="3947161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 xmlns:a16="http://schemas.microsoft.com/office/drawing/2014/main" id="{C5476B59-714B-7971-0041-EC5994F005AA}"/>
              </a:ext>
            </a:extLst>
          </p:cNvPr>
          <p:cNvSpPr>
            <a:spLocks noGrp="1"/>
          </p:cNvSpPr>
          <p:nvPr>
            <p:ph type="dt" sz="half" idx="10"/>
          </p:nvPr>
        </p:nvSpPr>
        <p:spPr/>
        <p:txBody>
          <a:bodyPr/>
          <a:lstStyle/>
          <a:p>
            <a:fld id="{B754B67F-0DCC-425C-96FA-B7CD38074453}" type="datetimeFigureOut">
              <a:rPr lang="es-ES" smtClean="0"/>
              <a:t>01/11/2025</a:t>
            </a:fld>
            <a:endParaRPr lang="es-ES" dirty="0"/>
          </a:p>
        </p:txBody>
      </p:sp>
      <p:sp>
        <p:nvSpPr>
          <p:cNvPr id="3" name="Marcador de pie de página 2">
            <a:extLst>
              <a:ext uri="{FF2B5EF4-FFF2-40B4-BE49-F238E27FC236}">
                <a16:creationId xmlns="" xmlns:a16="http://schemas.microsoft.com/office/drawing/2014/main" id="{8045A0C9-7AC5-183C-D4A3-B1AF260BDBD9}"/>
              </a:ext>
            </a:extLst>
          </p:cNvPr>
          <p:cNvSpPr>
            <a:spLocks noGrp="1"/>
          </p:cNvSpPr>
          <p:nvPr>
            <p:ph type="ftr" sz="quarter" idx="11"/>
          </p:nvPr>
        </p:nvSpPr>
        <p:spPr/>
        <p:txBody>
          <a:bodyPr/>
          <a:lstStyle/>
          <a:p>
            <a:endParaRPr lang="es-ES" dirty="0"/>
          </a:p>
        </p:txBody>
      </p:sp>
      <p:sp>
        <p:nvSpPr>
          <p:cNvPr id="4" name="Marcador de número de diapositiva 3">
            <a:extLst>
              <a:ext uri="{FF2B5EF4-FFF2-40B4-BE49-F238E27FC236}">
                <a16:creationId xmlns="" xmlns:a16="http://schemas.microsoft.com/office/drawing/2014/main" id="{DBF7C3CE-08CC-B7C9-4823-086D3921EAE2}"/>
              </a:ext>
            </a:extLst>
          </p:cNvPr>
          <p:cNvSpPr>
            <a:spLocks noGrp="1"/>
          </p:cNvSpPr>
          <p:nvPr>
            <p:ph type="sldNum" sz="quarter" idx="12"/>
          </p:nvPr>
        </p:nvSpPr>
        <p:spPr/>
        <p:txBody>
          <a:bodyPr/>
          <a:lstStyle/>
          <a:p>
            <a:fld id="{DC4759FE-67F3-4668-8B77-DAD8469E27B5}" type="slidenum">
              <a:rPr lang="es-ES" smtClean="0"/>
              <a:t>‹Nº›</a:t>
            </a:fld>
            <a:endParaRPr lang="es-ES" dirty="0"/>
          </a:p>
        </p:txBody>
      </p:sp>
    </p:spTree>
    <p:extLst>
      <p:ext uri="{BB962C8B-B14F-4D97-AF65-F5344CB8AC3E}">
        <p14:creationId xmlns:p14="http://schemas.microsoft.com/office/powerpoint/2010/main" val="4994305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B56D4D4B-7173-CFD5-AD49-3DCAB2476231}"/>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 xmlns:a16="http://schemas.microsoft.com/office/drawing/2014/main" id="{25ADCAAB-AC9C-DF0A-FE27-1966E877564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 xmlns:a16="http://schemas.microsoft.com/office/drawing/2014/main" id="{7CCAB704-E65F-9257-5F84-AC73BBDF82A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 xmlns:a16="http://schemas.microsoft.com/office/drawing/2014/main" id="{550DD492-5371-14DF-D158-6916D2383239}"/>
              </a:ext>
            </a:extLst>
          </p:cNvPr>
          <p:cNvSpPr>
            <a:spLocks noGrp="1"/>
          </p:cNvSpPr>
          <p:nvPr>
            <p:ph type="dt" sz="half" idx="10"/>
          </p:nvPr>
        </p:nvSpPr>
        <p:spPr/>
        <p:txBody>
          <a:bodyPr/>
          <a:lstStyle/>
          <a:p>
            <a:fld id="{B754B67F-0DCC-425C-96FA-B7CD38074453}" type="datetimeFigureOut">
              <a:rPr lang="es-ES" smtClean="0"/>
              <a:t>01/11/2025</a:t>
            </a:fld>
            <a:endParaRPr lang="es-ES" dirty="0"/>
          </a:p>
        </p:txBody>
      </p:sp>
      <p:sp>
        <p:nvSpPr>
          <p:cNvPr id="6" name="Marcador de pie de página 5">
            <a:extLst>
              <a:ext uri="{FF2B5EF4-FFF2-40B4-BE49-F238E27FC236}">
                <a16:creationId xmlns="" xmlns:a16="http://schemas.microsoft.com/office/drawing/2014/main" id="{0BBE8FF6-2E9B-215A-E4F1-B075AB99F2D9}"/>
              </a:ext>
            </a:extLst>
          </p:cNvPr>
          <p:cNvSpPr>
            <a:spLocks noGrp="1"/>
          </p:cNvSpPr>
          <p:nvPr>
            <p:ph type="ftr" sz="quarter" idx="11"/>
          </p:nvPr>
        </p:nvSpPr>
        <p:spPr/>
        <p:txBody>
          <a:bodyPr/>
          <a:lstStyle/>
          <a:p>
            <a:endParaRPr lang="es-ES" dirty="0"/>
          </a:p>
        </p:txBody>
      </p:sp>
      <p:sp>
        <p:nvSpPr>
          <p:cNvPr id="7" name="Marcador de número de diapositiva 6">
            <a:extLst>
              <a:ext uri="{FF2B5EF4-FFF2-40B4-BE49-F238E27FC236}">
                <a16:creationId xmlns="" xmlns:a16="http://schemas.microsoft.com/office/drawing/2014/main" id="{033B1504-727C-9219-053C-F9D28F54DC3B}"/>
              </a:ext>
            </a:extLst>
          </p:cNvPr>
          <p:cNvSpPr>
            <a:spLocks noGrp="1"/>
          </p:cNvSpPr>
          <p:nvPr>
            <p:ph type="sldNum" sz="quarter" idx="12"/>
          </p:nvPr>
        </p:nvSpPr>
        <p:spPr/>
        <p:txBody>
          <a:bodyPr/>
          <a:lstStyle/>
          <a:p>
            <a:fld id="{DC4759FE-67F3-4668-8B77-DAD8469E27B5}" type="slidenum">
              <a:rPr lang="es-ES" smtClean="0"/>
              <a:t>‹Nº›</a:t>
            </a:fld>
            <a:endParaRPr lang="es-ES" dirty="0"/>
          </a:p>
        </p:txBody>
      </p:sp>
    </p:spTree>
    <p:extLst>
      <p:ext uri="{BB962C8B-B14F-4D97-AF65-F5344CB8AC3E}">
        <p14:creationId xmlns:p14="http://schemas.microsoft.com/office/powerpoint/2010/main" val="5588990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4B405BA1-AEED-A88B-1D03-0CF0826AC3C9}"/>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 xmlns:a16="http://schemas.microsoft.com/office/drawing/2014/main" id="{2E3628EB-7D8B-93D3-9F32-CA75BD28A48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dirty="0"/>
              <a:t>Haga clic en el icono para agregar una imagen</a:t>
            </a:r>
          </a:p>
        </p:txBody>
      </p:sp>
      <p:sp>
        <p:nvSpPr>
          <p:cNvPr id="4" name="Marcador de texto 3">
            <a:extLst>
              <a:ext uri="{FF2B5EF4-FFF2-40B4-BE49-F238E27FC236}">
                <a16:creationId xmlns="" xmlns:a16="http://schemas.microsoft.com/office/drawing/2014/main" id="{7873A86C-5719-8A47-D955-B1C1750F6C5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 xmlns:a16="http://schemas.microsoft.com/office/drawing/2014/main" id="{9F5D3194-EA62-0310-C85C-BDC9829C14B4}"/>
              </a:ext>
            </a:extLst>
          </p:cNvPr>
          <p:cNvSpPr>
            <a:spLocks noGrp="1"/>
          </p:cNvSpPr>
          <p:nvPr>
            <p:ph type="dt" sz="half" idx="10"/>
          </p:nvPr>
        </p:nvSpPr>
        <p:spPr/>
        <p:txBody>
          <a:bodyPr/>
          <a:lstStyle/>
          <a:p>
            <a:fld id="{B754B67F-0DCC-425C-96FA-B7CD38074453}" type="datetimeFigureOut">
              <a:rPr lang="es-ES" smtClean="0"/>
              <a:t>01/11/2025</a:t>
            </a:fld>
            <a:endParaRPr lang="es-ES" dirty="0"/>
          </a:p>
        </p:txBody>
      </p:sp>
      <p:sp>
        <p:nvSpPr>
          <p:cNvPr id="6" name="Marcador de pie de página 5">
            <a:extLst>
              <a:ext uri="{FF2B5EF4-FFF2-40B4-BE49-F238E27FC236}">
                <a16:creationId xmlns="" xmlns:a16="http://schemas.microsoft.com/office/drawing/2014/main" id="{6E32862B-48C8-623A-2944-AE58B326670F}"/>
              </a:ext>
            </a:extLst>
          </p:cNvPr>
          <p:cNvSpPr>
            <a:spLocks noGrp="1"/>
          </p:cNvSpPr>
          <p:nvPr>
            <p:ph type="ftr" sz="quarter" idx="11"/>
          </p:nvPr>
        </p:nvSpPr>
        <p:spPr/>
        <p:txBody>
          <a:bodyPr/>
          <a:lstStyle/>
          <a:p>
            <a:endParaRPr lang="es-ES" dirty="0"/>
          </a:p>
        </p:txBody>
      </p:sp>
      <p:sp>
        <p:nvSpPr>
          <p:cNvPr id="7" name="Marcador de número de diapositiva 6">
            <a:extLst>
              <a:ext uri="{FF2B5EF4-FFF2-40B4-BE49-F238E27FC236}">
                <a16:creationId xmlns="" xmlns:a16="http://schemas.microsoft.com/office/drawing/2014/main" id="{D4BEAA8D-66CE-203A-1250-FF90EF2C44A2}"/>
              </a:ext>
            </a:extLst>
          </p:cNvPr>
          <p:cNvSpPr>
            <a:spLocks noGrp="1"/>
          </p:cNvSpPr>
          <p:nvPr>
            <p:ph type="sldNum" sz="quarter" idx="12"/>
          </p:nvPr>
        </p:nvSpPr>
        <p:spPr/>
        <p:txBody>
          <a:bodyPr/>
          <a:lstStyle/>
          <a:p>
            <a:fld id="{DC4759FE-67F3-4668-8B77-DAD8469E27B5}" type="slidenum">
              <a:rPr lang="es-ES" smtClean="0"/>
              <a:t>‹Nº›</a:t>
            </a:fld>
            <a:endParaRPr lang="es-ES" dirty="0"/>
          </a:p>
        </p:txBody>
      </p:sp>
    </p:spTree>
    <p:extLst>
      <p:ext uri="{BB962C8B-B14F-4D97-AF65-F5344CB8AC3E}">
        <p14:creationId xmlns:p14="http://schemas.microsoft.com/office/powerpoint/2010/main" val="42407839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A8B17A57-39A8-B11A-6AC7-92E7800710AF}"/>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 xmlns:a16="http://schemas.microsoft.com/office/drawing/2014/main" id="{C1DB96DC-06AE-4F1E-278C-08CAA0D01CB5}"/>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 xmlns:a16="http://schemas.microsoft.com/office/drawing/2014/main" id="{891050D2-4FD6-DE58-B32B-5E1FF49C4E12}"/>
              </a:ext>
            </a:extLst>
          </p:cNvPr>
          <p:cNvSpPr>
            <a:spLocks noGrp="1"/>
          </p:cNvSpPr>
          <p:nvPr>
            <p:ph type="dt" sz="half" idx="10"/>
          </p:nvPr>
        </p:nvSpPr>
        <p:spPr/>
        <p:txBody>
          <a:bodyPr/>
          <a:lstStyle/>
          <a:p>
            <a:fld id="{B754B67F-0DCC-425C-96FA-B7CD38074453}" type="datetimeFigureOut">
              <a:rPr lang="es-ES" smtClean="0"/>
              <a:t>01/11/2025</a:t>
            </a:fld>
            <a:endParaRPr lang="es-ES" dirty="0"/>
          </a:p>
        </p:txBody>
      </p:sp>
      <p:sp>
        <p:nvSpPr>
          <p:cNvPr id="5" name="Marcador de pie de página 4">
            <a:extLst>
              <a:ext uri="{FF2B5EF4-FFF2-40B4-BE49-F238E27FC236}">
                <a16:creationId xmlns="" xmlns:a16="http://schemas.microsoft.com/office/drawing/2014/main" id="{83E249DC-EC1E-9DE6-D19D-D1301864F74F}"/>
              </a:ext>
            </a:extLst>
          </p:cNvPr>
          <p:cNvSpPr>
            <a:spLocks noGrp="1"/>
          </p:cNvSpPr>
          <p:nvPr>
            <p:ph type="ftr" sz="quarter" idx="11"/>
          </p:nvPr>
        </p:nvSpPr>
        <p:spPr/>
        <p:txBody>
          <a:bodyPr/>
          <a:lstStyle/>
          <a:p>
            <a:endParaRPr lang="es-ES" dirty="0"/>
          </a:p>
        </p:txBody>
      </p:sp>
      <p:sp>
        <p:nvSpPr>
          <p:cNvPr id="6" name="Marcador de número de diapositiva 5">
            <a:extLst>
              <a:ext uri="{FF2B5EF4-FFF2-40B4-BE49-F238E27FC236}">
                <a16:creationId xmlns="" xmlns:a16="http://schemas.microsoft.com/office/drawing/2014/main" id="{E0C3B067-80A8-D51D-8647-7C4EF22C27DB}"/>
              </a:ext>
            </a:extLst>
          </p:cNvPr>
          <p:cNvSpPr>
            <a:spLocks noGrp="1"/>
          </p:cNvSpPr>
          <p:nvPr>
            <p:ph type="sldNum" sz="quarter" idx="12"/>
          </p:nvPr>
        </p:nvSpPr>
        <p:spPr/>
        <p:txBody>
          <a:bodyPr/>
          <a:lstStyle/>
          <a:p>
            <a:fld id="{DC4759FE-67F3-4668-8B77-DAD8469E27B5}" type="slidenum">
              <a:rPr lang="es-ES" smtClean="0"/>
              <a:t>‹Nº›</a:t>
            </a:fld>
            <a:endParaRPr lang="es-ES" dirty="0"/>
          </a:p>
        </p:txBody>
      </p:sp>
    </p:spTree>
    <p:extLst>
      <p:ext uri="{BB962C8B-B14F-4D97-AF65-F5344CB8AC3E}">
        <p14:creationId xmlns:p14="http://schemas.microsoft.com/office/powerpoint/2010/main" val="13414412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 xmlns:a16="http://schemas.microsoft.com/office/drawing/2014/main" id="{F66C5701-4CD7-C6C5-6DB1-2C096C4109AD}"/>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 xmlns:a16="http://schemas.microsoft.com/office/drawing/2014/main" id="{6AAD626C-1877-B9D6-1C4A-1B02761CA00C}"/>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 xmlns:a16="http://schemas.microsoft.com/office/drawing/2014/main" id="{554B3251-8071-4449-9D20-DA2490331B06}"/>
              </a:ext>
            </a:extLst>
          </p:cNvPr>
          <p:cNvSpPr>
            <a:spLocks noGrp="1"/>
          </p:cNvSpPr>
          <p:nvPr>
            <p:ph type="dt" sz="half" idx="10"/>
          </p:nvPr>
        </p:nvSpPr>
        <p:spPr/>
        <p:txBody>
          <a:bodyPr/>
          <a:lstStyle/>
          <a:p>
            <a:fld id="{B754B67F-0DCC-425C-96FA-B7CD38074453}" type="datetimeFigureOut">
              <a:rPr lang="es-ES" smtClean="0"/>
              <a:t>01/11/2025</a:t>
            </a:fld>
            <a:endParaRPr lang="es-ES" dirty="0"/>
          </a:p>
        </p:txBody>
      </p:sp>
      <p:sp>
        <p:nvSpPr>
          <p:cNvPr id="5" name="Marcador de pie de página 4">
            <a:extLst>
              <a:ext uri="{FF2B5EF4-FFF2-40B4-BE49-F238E27FC236}">
                <a16:creationId xmlns="" xmlns:a16="http://schemas.microsoft.com/office/drawing/2014/main" id="{8971C8E5-0F46-A38D-3444-7539B32FEAF5}"/>
              </a:ext>
            </a:extLst>
          </p:cNvPr>
          <p:cNvSpPr>
            <a:spLocks noGrp="1"/>
          </p:cNvSpPr>
          <p:nvPr>
            <p:ph type="ftr" sz="quarter" idx="11"/>
          </p:nvPr>
        </p:nvSpPr>
        <p:spPr/>
        <p:txBody>
          <a:bodyPr/>
          <a:lstStyle/>
          <a:p>
            <a:endParaRPr lang="es-ES" dirty="0"/>
          </a:p>
        </p:txBody>
      </p:sp>
      <p:sp>
        <p:nvSpPr>
          <p:cNvPr id="6" name="Marcador de número de diapositiva 5">
            <a:extLst>
              <a:ext uri="{FF2B5EF4-FFF2-40B4-BE49-F238E27FC236}">
                <a16:creationId xmlns="" xmlns:a16="http://schemas.microsoft.com/office/drawing/2014/main" id="{0947AC27-CFF4-71F5-7217-2BBA5DD47313}"/>
              </a:ext>
            </a:extLst>
          </p:cNvPr>
          <p:cNvSpPr>
            <a:spLocks noGrp="1"/>
          </p:cNvSpPr>
          <p:nvPr>
            <p:ph type="sldNum" sz="quarter" idx="12"/>
          </p:nvPr>
        </p:nvSpPr>
        <p:spPr/>
        <p:txBody>
          <a:bodyPr/>
          <a:lstStyle/>
          <a:p>
            <a:fld id="{DC4759FE-67F3-4668-8B77-DAD8469E27B5}" type="slidenum">
              <a:rPr lang="es-ES" smtClean="0"/>
              <a:t>‹Nº›</a:t>
            </a:fld>
            <a:endParaRPr lang="es-ES" dirty="0"/>
          </a:p>
        </p:txBody>
      </p:sp>
    </p:spTree>
    <p:extLst>
      <p:ext uri="{BB962C8B-B14F-4D97-AF65-F5344CB8AC3E}">
        <p14:creationId xmlns:p14="http://schemas.microsoft.com/office/powerpoint/2010/main" val="34661720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 xmlns:a16="http://schemas.microsoft.com/office/drawing/2014/main" id="{7ADF3897-74D9-DEE3-61AE-26FE29CA133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 xmlns:a16="http://schemas.microsoft.com/office/drawing/2014/main" id="{C2DDC1B3-5D9E-1336-DCBF-F77A3EF9A78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 xmlns:a16="http://schemas.microsoft.com/office/drawing/2014/main" id="{46B5DBFD-DF82-1E0F-B2C4-92974AF7D8F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54B67F-0DCC-425C-96FA-B7CD38074453}" type="datetimeFigureOut">
              <a:rPr lang="es-ES" smtClean="0"/>
              <a:t>01/11/2025</a:t>
            </a:fld>
            <a:endParaRPr lang="es-ES" dirty="0"/>
          </a:p>
        </p:txBody>
      </p:sp>
      <p:sp>
        <p:nvSpPr>
          <p:cNvPr id="5" name="Marcador de pie de página 4">
            <a:extLst>
              <a:ext uri="{FF2B5EF4-FFF2-40B4-BE49-F238E27FC236}">
                <a16:creationId xmlns="" xmlns:a16="http://schemas.microsoft.com/office/drawing/2014/main" id="{0313AEE6-7A88-1879-E1A8-CC508C43C64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dirty="0"/>
          </a:p>
        </p:txBody>
      </p:sp>
      <p:sp>
        <p:nvSpPr>
          <p:cNvPr id="6" name="Marcador de número de diapositiva 5">
            <a:extLst>
              <a:ext uri="{FF2B5EF4-FFF2-40B4-BE49-F238E27FC236}">
                <a16:creationId xmlns="" xmlns:a16="http://schemas.microsoft.com/office/drawing/2014/main" id="{6766A967-4B30-8B7D-E207-268275A742F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C4759FE-67F3-4668-8B77-DAD8469E27B5}" type="slidenum">
              <a:rPr lang="es-ES" smtClean="0"/>
              <a:t>‹Nº›</a:t>
            </a:fld>
            <a:endParaRPr lang="es-ES" dirty="0"/>
          </a:p>
        </p:txBody>
      </p:sp>
    </p:spTree>
    <p:extLst>
      <p:ext uri="{BB962C8B-B14F-4D97-AF65-F5344CB8AC3E}">
        <p14:creationId xmlns:p14="http://schemas.microsoft.com/office/powerpoint/2010/main" val="4651100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4.jpe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6.pn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7.jpeg"/><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jp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8" Type="http://schemas.openxmlformats.org/officeDocument/2006/relationships/image" Target="../media/image13.png"/><Relationship Id="rId3" Type="http://schemas.microsoft.com/office/2007/relationships/hdphoto" Target="../media/hdphoto4.wdp"/><Relationship Id="rId7" Type="http://schemas.openxmlformats.org/officeDocument/2006/relationships/image" Target="../media/image22.svg"/><Relationship Id="rId2" Type="http://schemas.openxmlformats.org/officeDocument/2006/relationships/image" Target="../media/image20.jpeg"/><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0.svg"/><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32.jpeg"/><Relationship Id="rId1" Type="http://schemas.openxmlformats.org/officeDocument/2006/relationships/slideLayout" Target="../slideLayouts/slideLayout6.xml"/><Relationship Id="rId5" Type="http://schemas.openxmlformats.org/officeDocument/2006/relationships/image" Target="../media/image13.png"/><Relationship Id="rId4" Type="http://schemas.openxmlformats.org/officeDocument/2006/relationships/image" Target="../media/image4.jpeg"/></Relationships>
</file>

<file path=ppt/slides/_rels/slide2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hyperlink" Target="https://www.elconfidencial.com/autores/jorge-garcia-gonzalez-5025/" TargetMode="External"/><Relationship Id="rId1" Type="http://schemas.openxmlformats.org/officeDocument/2006/relationships/slideLayout" Target="../slideLayouts/slideLayout1.xml"/><Relationship Id="rId4" Type="http://schemas.openxmlformats.org/officeDocument/2006/relationships/image" Target="../media/image43.jpeg"/></Relationships>
</file>

<file path=ppt/slides/_rels/slide33.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image" Target="../media/image47.pn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9.xml"/></Relationships>
</file>

<file path=ppt/slides/_rels/slide38.xml.rels><?xml version="1.0" encoding="UTF-8" standalone="yes"?>
<Relationships xmlns="http://schemas.openxmlformats.org/package/2006/relationships"><Relationship Id="rId3" Type="http://schemas.openxmlformats.org/officeDocument/2006/relationships/image" Target="../media/image42.svg"/><Relationship Id="rId2" Type="http://schemas.openxmlformats.org/officeDocument/2006/relationships/image" Target="../media/image52.png"/><Relationship Id="rId1" Type="http://schemas.openxmlformats.org/officeDocument/2006/relationships/slideLayout" Target="../slideLayouts/slideLayout6.xml"/><Relationship Id="rId4" Type="http://schemas.openxmlformats.org/officeDocument/2006/relationships/image" Target="../media/image53.gif"/></Relationships>
</file>

<file path=ppt/slides/_rels/slide3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54.jp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png"/><Relationship Id="rId1" Type="http://schemas.openxmlformats.org/officeDocument/2006/relationships/slideLayout" Target="../slideLayouts/slideLayout6.xml"/><Relationship Id="rId5" Type="http://schemas.openxmlformats.org/officeDocument/2006/relationships/image" Target="../media/image4.jpeg"/><Relationship Id="rId4" Type="http://schemas.openxmlformats.org/officeDocument/2006/relationships/image" Target="../media/image59.png"/></Relationships>
</file>

<file path=ppt/slides/_rels/slide4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60.png"/><Relationship Id="rId1" Type="http://schemas.openxmlformats.org/officeDocument/2006/relationships/slideLayout" Target="../slideLayouts/slideLayout6.xml"/><Relationship Id="rId6" Type="http://schemas.openxmlformats.org/officeDocument/2006/relationships/image" Target="../media/image4.jpeg"/><Relationship Id="rId5" Type="http://schemas.openxmlformats.org/officeDocument/2006/relationships/image" Target="../media/image59.png"/><Relationship Id="rId4" Type="http://schemas.openxmlformats.org/officeDocument/2006/relationships/image" Target="../media/image42.svg"/></Relationships>
</file>

<file path=ppt/slides/_rels/slide43.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62.png"/><Relationship Id="rId1" Type="http://schemas.openxmlformats.org/officeDocument/2006/relationships/slideLayout" Target="../slideLayouts/slideLayout6.xml"/><Relationship Id="rId4" Type="http://schemas.openxmlformats.org/officeDocument/2006/relationships/image" Target="../media/image4.jpeg"/></Relationships>
</file>

<file path=ppt/slides/_rels/slide4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63.png"/><Relationship Id="rId1" Type="http://schemas.openxmlformats.org/officeDocument/2006/relationships/slideLayout" Target="../slideLayouts/slideLayout6.xml"/><Relationship Id="rId4" Type="http://schemas.openxmlformats.org/officeDocument/2006/relationships/image" Target="../media/image4.jpeg"/></Relationships>
</file>

<file path=ppt/slides/_rels/slide46.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image" Target="../media/image64.png"/><Relationship Id="rId1" Type="http://schemas.openxmlformats.org/officeDocument/2006/relationships/slideLayout" Target="../slideLayouts/slideLayout2.xml"/><Relationship Id="rId5" Type="http://schemas.openxmlformats.org/officeDocument/2006/relationships/image" Target="../media/image59.png"/><Relationship Id="rId4" Type="http://schemas.openxmlformats.org/officeDocument/2006/relationships/image" Target="../media/image66.jpg"/></Relationships>
</file>

<file path=ppt/slides/_rels/slide47.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6.xml"/><Relationship Id="rId5" Type="http://schemas.openxmlformats.org/officeDocument/2006/relationships/image" Target="../media/image13.png"/><Relationship Id="rId4" Type="http://schemas.openxmlformats.org/officeDocument/2006/relationships/image" Target="../media/image71.png"/></Relationships>
</file>

<file path=ppt/slides/_rels/slide4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72.pn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73.png"/></Relationships>
</file>

<file path=ppt/slides/_rels/slide5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74.pn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5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75.png"/></Relationships>
</file>

<file path=ppt/slides/_rels/slide55.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jpeg"/><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teres\Downloads\WhatsApp Image 2025-09-11 at 10.12.48 AM.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7419" y="0"/>
            <a:ext cx="13716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6300136"/>
      </p:ext>
    </p:extLst>
  </p:cSld>
  <p:clrMapOvr>
    <a:masterClrMapping/>
  </p:clrMapOvr>
  <p:transition spd="slow">
    <p:push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6 Imagen"/>
          <p:cNvPicPr>
            <a:picLocks noChangeAspect="1"/>
          </p:cNvPicPr>
          <p:nvPr/>
        </p:nvPicPr>
        <p:blipFill>
          <a:blip r:embed="rId2">
            <a:lum bright="70000" contrast="-70000"/>
            <a:extLst>
              <a:ext uri="{28A0092B-C50C-407E-A947-70E740481C1C}">
                <a14:useLocalDpi xmlns:a14="http://schemas.microsoft.com/office/drawing/2010/main" val="0"/>
              </a:ext>
            </a:extLst>
          </a:blip>
          <a:stretch>
            <a:fillRect/>
          </a:stretch>
        </p:blipFill>
        <p:spPr>
          <a:xfrm>
            <a:off x="0" y="-38785"/>
            <a:ext cx="12192000" cy="6935569"/>
          </a:xfrm>
          <a:prstGeom prst="rect">
            <a:avLst/>
          </a:prstGeom>
        </p:spPr>
      </p:pic>
      <p:sp>
        <p:nvSpPr>
          <p:cNvPr id="4" name="3 Título">
            <a:extLst>
              <a:ext uri="{FF2B5EF4-FFF2-40B4-BE49-F238E27FC236}">
                <a16:creationId xmlns="" xmlns:a16="http://schemas.microsoft.com/office/drawing/2014/main" id="{788595C2-285B-AB48-8BBB-E1D20D229BFC}"/>
              </a:ext>
            </a:extLst>
          </p:cNvPr>
          <p:cNvSpPr txBox="1">
            <a:spLocks/>
          </p:cNvSpPr>
          <p:nvPr/>
        </p:nvSpPr>
        <p:spPr>
          <a:xfrm>
            <a:off x="-1" y="599776"/>
            <a:ext cx="6716111" cy="3830334"/>
          </a:xfrm>
          <a:prstGeom prst="rect">
            <a:avLst/>
          </a:prstGeom>
          <a:noFill/>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pPr>
            <a:r>
              <a:rPr lang="es-ES" sz="4800" b="1" dirty="0">
                <a:solidFill>
                  <a:srgbClr val="A80000"/>
                </a:solidFill>
                <a:latin typeface="Arial" panose="020B0604020202020204" pitchFamily="34" charset="0"/>
                <a:cs typeface="Arial" panose="020B0604020202020204" pitchFamily="34" charset="0"/>
              </a:rPr>
              <a:t>CARRIL DE </a:t>
            </a:r>
          </a:p>
          <a:p>
            <a:pPr>
              <a:lnSpc>
                <a:spcPct val="100000"/>
              </a:lnSpc>
            </a:pPr>
            <a:r>
              <a:rPr lang="es-ES" sz="4800" b="1" dirty="0">
                <a:solidFill>
                  <a:srgbClr val="A80000"/>
                </a:solidFill>
                <a:latin typeface="Arial" panose="020B0604020202020204" pitchFamily="34" charset="0"/>
                <a:cs typeface="Arial" panose="020B0604020202020204" pitchFamily="34" charset="0"/>
              </a:rPr>
              <a:t>EMERGENCIA: </a:t>
            </a:r>
          </a:p>
          <a:p>
            <a:pPr>
              <a:lnSpc>
                <a:spcPct val="100000"/>
              </a:lnSpc>
            </a:pPr>
            <a:r>
              <a:rPr lang="es-ES" sz="4800" b="1" dirty="0">
                <a:solidFill>
                  <a:srgbClr val="A80000"/>
                </a:solidFill>
                <a:latin typeface="Arial" panose="020B0604020202020204" pitchFamily="34" charset="0"/>
                <a:cs typeface="Arial" panose="020B0604020202020204" pitchFamily="34" charset="0"/>
              </a:rPr>
              <a:t>CARRIL </a:t>
            </a:r>
          </a:p>
          <a:p>
            <a:pPr>
              <a:lnSpc>
                <a:spcPct val="100000"/>
              </a:lnSpc>
            </a:pPr>
            <a:r>
              <a:rPr lang="es-ES" sz="4800" b="1" dirty="0">
                <a:solidFill>
                  <a:srgbClr val="A80000"/>
                </a:solidFill>
                <a:latin typeface="Arial" panose="020B0604020202020204" pitchFamily="34" charset="0"/>
                <a:cs typeface="Arial" panose="020B0604020202020204" pitchFamily="34" charset="0"/>
              </a:rPr>
              <a:t>DE LA VIDA</a:t>
            </a:r>
          </a:p>
        </p:txBody>
      </p:sp>
      <p:sp>
        <p:nvSpPr>
          <p:cNvPr id="5" name="4 Marcador de contenido">
            <a:extLst>
              <a:ext uri="{FF2B5EF4-FFF2-40B4-BE49-F238E27FC236}">
                <a16:creationId xmlns="" xmlns:a16="http://schemas.microsoft.com/office/drawing/2014/main" id="{83D2FB96-6BB9-E14E-B1D8-3A9AE642C6D9}"/>
              </a:ext>
            </a:extLst>
          </p:cNvPr>
          <p:cNvSpPr txBox="1">
            <a:spLocks/>
          </p:cNvSpPr>
          <p:nvPr/>
        </p:nvSpPr>
        <p:spPr>
          <a:xfrm>
            <a:off x="958296" y="5362981"/>
            <a:ext cx="4799515" cy="120921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ES" sz="1800" b="1" dirty="0">
                <a:solidFill>
                  <a:schemeClr val="tx1">
                    <a:lumMod val="65000"/>
                    <a:lumOff val="35000"/>
                  </a:schemeClr>
                </a:solidFill>
                <a:latin typeface="Arial" panose="020B0604020202020204" pitchFamily="34" charset="0"/>
                <a:cs typeface="Arial" panose="020B0604020202020204" pitchFamily="34" charset="0"/>
              </a:rPr>
              <a:t>MAURICIO BOGOMAK MEDEIRO</a:t>
            </a:r>
          </a:p>
          <a:p>
            <a:r>
              <a:rPr lang="es-ES" sz="1800" b="1" dirty="0">
                <a:solidFill>
                  <a:schemeClr val="tx1">
                    <a:lumMod val="65000"/>
                    <a:lumOff val="35000"/>
                  </a:schemeClr>
                </a:solidFill>
                <a:latin typeface="Arial" panose="020B0604020202020204" pitchFamily="34" charset="0"/>
                <a:cs typeface="Arial" panose="020B0604020202020204" pitchFamily="34" charset="0"/>
              </a:rPr>
              <a:t>Director de Seguridad</a:t>
            </a:r>
          </a:p>
          <a:p>
            <a:r>
              <a:rPr lang="es-ES" sz="1800" b="1" dirty="0">
                <a:solidFill>
                  <a:schemeClr val="tx1">
                    <a:lumMod val="65000"/>
                    <a:lumOff val="35000"/>
                  </a:schemeClr>
                </a:solidFill>
                <a:latin typeface="Arial" panose="020B0604020202020204" pitchFamily="34" charset="0"/>
                <a:cs typeface="Arial" panose="020B0604020202020204" pitchFamily="34" charset="0"/>
              </a:rPr>
              <a:t>Asesor Fundación Fuego</a:t>
            </a:r>
            <a:endParaRPr lang="es-ES" b="1" dirty="0"/>
          </a:p>
        </p:txBody>
      </p:sp>
      <p:pic>
        <p:nvPicPr>
          <p:cNvPr id="1026" name="Picture 2" descr="C:\Users\teres\Downloads\logo avacoi_medio.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70690" y="1"/>
            <a:ext cx="1623848" cy="162384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RÃ©sultat de recherche d'images pour &quot;fundaciÃ³n fuego&quot;">
            <a:extLst>
              <a:ext uri="{FF2B5EF4-FFF2-40B4-BE49-F238E27FC236}">
                <a16:creationId xmlns="" xmlns:a16="http://schemas.microsoft.com/office/drawing/2014/main" id="{18C748A8-50DF-B5B4-24A4-AF0C794AD4CF}"/>
              </a:ext>
            </a:extLst>
          </p:cNvPr>
          <p:cNvPicPr>
            <a:picLocks noChangeAspect="1" noChangeArrowheads="1"/>
          </p:cNvPicPr>
          <p:nvPr/>
        </p:nvPicPr>
        <p:blipFill>
          <a:blip r:embed="rId4">
            <a:clrChange>
              <a:clrFrom>
                <a:srgbClr val="FEFEFE"/>
              </a:clrFrom>
              <a:clrTo>
                <a:srgbClr val="FEFEFE">
                  <a:alpha val="0"/>
                </a:srgbClr>
              </a:clrTo>
            </a:clrChange>
          </a:blip>
          <a:srcRect/>
          <a:stretch>
            <a:fillRect/>
          </a:stretch>
        </p:blipFill>
        <p:spPr bwMode="auto">
          <a:xfrm>
            <a:off x="9888720" y="5594527"/>
            <a:ext cx="1805818" cy="90186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578839968"/>
      </p:ext>
    </p:extLst>
  </p:cSld>
  <p:clrMapOvr>
    <a:masterClrMapping/>
  </p:clrMapOvr>
  <p:transition spd="slow">
    <p:wip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6 Imagen"/>
          <p:cNvPicPr>
            <a:picLocks noChangeAspect="1"/>
          </p:cNvPicPr>
          <p:nvPr/>
        </p:nvPicPr>
        <p:blipFill>
          <a:blip r:embed="rId2">
            <a:clrChange>
              <a:clrFrom>
                <a:srgbClr val="F7FFFA"/>
              </a:clrFrom>
              <a:clrTo>
                <a:srgbClr val="F7FFFA">
                  <a:alpha val="0"/>
                </a:srgbClr>
              </a:clrTo>
            </a:clrChange>
            <a:duotone>
              <a:schemeClr val="bg2">
                <a:shade val="45000"/>
                <a:satMod val="135000"/>
              </a:schemeClr>
              <a:prstClr val="white"/>
            </a:duotone>
            <a:extLst>
              <a:ext uri="{BEBA8EAE-BF5A-486C-A8C5-ECC9F3942E4B}">
                <a14:imgProps xmlns:a14="http://schemas.microsoft.com/office/drawing/2010/main">
                  <a14:imgLayer r:embed="rId3">
                    <a14:imgEffect>
                      <a14:artisticCrisscrossEtching/>
                    </a14:imgEffect>
                    <a14:imgEffect>
                      <a14:brightnessContrast bright="40000"/>
                    </a14:imgEffect>
                  </a14:imgLayer>
                </a14:imgProps>
              </a:ext>
              <a:ext uri="{28A0092B-C50C-407E-A947-70E740481C1C}">
                <a14:useLocalDpi xmlns:a14="http://schemas.microsoft.com/office/drawing/2010/main" val="0"/>
              </a:ext>
            </a:extLst>
          </a:blip>
          <a:stretch>
            <a:fillRect/>
          </a:stretch>
        </p:blipFill>
        <p:spPr>
          <a:xfrm>
            <a:off x="1" y="7939"/>
            <a:ext cx="12192000" cy="6850062"/>
          </a:xfrm>
          <a:prstGeom prst="rect">
            <a:avLst/>
          </a:prstGeom>
        </p:spPr>
      </p:pic>
      <p:sp>
        <p:nvSpPr>
          <p:cNvPr id="11" name="AutoShape 4" descr="data:image/png;base64,iVBORw0KGgoAAAANSUhEUgAAAfQAAAH0CAYAAADL1t+KAAAAAXNSR0IArs4c6QAAIABJREFUeF7tnWuslcXVgIfEtEbloBUIipeKeAGNQUSR1iIxIEYRragRbCMaKioVjLfUhto00dSotSBRgaqojQeiiEak6ik/REw9IBbQcAmKaIrXAypwNDY14csC+2125bBnzZo97+yX5/37rbVm9jNr9sN77LdXp+3bt293PBCAAAQgAAEINDSBTgi9oc+PzUMAAhCAAAR2EEDoNAIEIAABCECgBAQQegkOkY8AAQhAAAIQQOj0AAQgAAEIQKAEBBB6CQ6RjwABCEAAAhBA6PQABCAAAQhAoAQEEHoJDpGPAAEIQAACEEDo9AAEIAABCECgBAQQegkOkY8AAQhAAAIQQOj0AAQgAAEIQKAEBBB6CQ6RjwABCEAAAhBA6PQABCAAAQhAoAQEEHoJDpGPAAEIQAACEEDo9AAEIAABCECgBAQQegkOkY8AAQhAAAIQQOj0AAQgAAEIQKAEBBB6CQ6RjwABCEAAAhBA6PQABCAAAQhAoAQEEHoJDpGPAAEIQAACEEDo9AAEIAABCECgBAQQegkOkY8AAQhAAAIQQOj0AAQgAAEIQKAEBBB6CQ6RjwABCEAAAhBA6PQABCAAAQhAoAQEEHoJDpGPAAEIQAACEEDo9AAEIAABCECgBAQQegkOkY8AAQhAAAIQQOj0AAQgAAEIQKAEBBB6CQ6RjwABCEAAAhBA6PQABCAAAQhAoAQEEHoJDpGPAAEIQAACEEDo9AAEIAABCECgBAQQegkOkY8AAQhAAAIQQOj0AAQgAAEIQKAEBBB6CQ6RjwABCEAAAhBA6PQABCAAAQhAoAQEEHoJDpGPAAEIQAACEEDo9AAEIAABCECgBAQQegkOkY8AAQhAAAIQQOj0AAQgAAEIQKAEBBB6CQ6RjwABCEAAAhBA6PQABCAAAQhAoAQEEHoJDpGPAAEIQAACEEDo9AAEIAABCECgBAQQegkOkY8AAQhAAAIQQOj0AAQgAAEIQKAEBBB6CQ6RjwABCEAAAhBA6PQABCAAAQhAoAQEEHoJDpGPAAEIQAACEEDo9AAEIAABCECgBAQQegkOkY8AAQhAAAIQQOj0AAQgAAEIQKAEBBB6CQ6RjwABCEAAAhAordA7d+7s2tvbOeHEBEaPHu2am5vVq/bp08etXbtWnReSsHz5ctevX7+Q1CQ5LS0tbvjw4eq1Fi1a5AYPHqzOC0kYNmyYW7hwoSp14MCBrrW1VZUjwSNGjHALFixQ56VKkN5dvXq1ejm5K3PmzFHnkWAjIG7YunWrrUim2Qg904Np1G0hdPvJIfRqhgjd3lNUqBBA6A3YDbyhF3NoCN3OHaEjdHsXUaEjAgi9AXsDoRdzaAjdzh2hI3R7F1EBoZeoBxB6MYeJ0O3cETpCt3cRFRB6iXoAoRdzmAjdzh2hI3R7F1EBoZeoBxB6MYeJ0O3cETpCt3cRFRB6iXoAoRdzmAjdzh2hI3R7F1EBoZeoBxB6MYeJ0O3cETpCt3cRFRB6iXoAoRdzmAjdzh2hI3R7F1EBoZeoBxB6MYeJ0O3cETpCt3cRFRB6iXoAoRdzmAjdzh2hI3R7F1EBoZeoBxB6MYeJ0O3cETpCt3cRFRB6iXqgqanJbdu2TfWJZHjEOeeco8opc/DUqVPdl19+qfqIoUJ/4IEHXFtbm2qt0OBrrrnG9ejRIzS97nmNIPSzzz7b/f3vf1ex6Nmzpxs3bpwqpxGCu3Xr5iZMmKDe6pgxY9zs2bNVeQcddJCbOHGiKqfMwS+++KJbunSp6iPy068qXHkEh7yhy0URifHsJNCrVy+3YcMGFY5QoasWKXlwIwg9ZNpa6LHNnz9/x8S1sj0h09bkTq5fv75sKII/j3xnT5s2TZWP0FW48ghG6PZzQOh2hiEVEHo1NYRe4YHQq3sDoVfzYHzqLjx4Q69uDoQeomN7DkJH6B11EUJH6Hv6hkHoCL3D/kDodjmHVEDoCB2h+90c3tB5Q++wU3hD5w3d72ukvlEIHaEjdL87htAROkL3uyv8j+I8OcUOQ+gIHaH73SqEjtARut9dQeienGKHIXSEjtD9bhVCR+gI3e+uIHRPTrHDEDpCR+h+twqhI3SE7ndXELonp9hhCB2hI3S/W4XQETpC97srCN2TU+wwhI7QEbrfrULoCB2h+90VhO7JKXYYQkfoCN3vViF0hI7Q/e4KQvfkFDsMoSN0hO53qxA6QkfofncFoXtyih2G0BE6Qve7VQgdoUcXeteuXd3mzZv9OrCAqLFjx7pZs2apV075S3F9+vRxa9euVe1x1KhRbu7cuaqc0GD5PfGRI0eGppPnnJNphq2trWoWMphlwYIFqrx+/fq55cuXq3IkWHpq3rx5qjzp3dWrV6tyJDjlcBb5Dnj88cfVe0yVIN+hIdMWETpCR+ietxShV0AhdM+m2UMYQq+Gg9ArPBC6/X5JBX7LfReOoT/9yht6BWLo+FTe0ONc6JyrIHSE3lF/IvQ4NxehI/QOO4k3dN7Q43zN7KyC0BE6Qo95o75fC6EjdITuccf4k7sHpBohCB2hI3T7PdpTBYSO0BG6xx1D6B6QELoKEv8NvYKLP7mrWqfDYISO0BG6x11C6B6QELoKEkJH6KqG8QhG6AgdoXtcFITuAQmhqyAhdISuahiPYISO0BG6x0VB6B6QELoKEkJH6KqG8QhG6AgdoXtcFITuAQmhqyAhdISuahiPYISO0BG6x0VB6B6QELoKEkJH6KqG8QhG6AgdoXtcFITuAQmhqyAhdISuahiPYISO0BG6x0VB6B6QELoKEkJH6KqG8QgurdCbmprctm3bPBBUQiZNmuSmTJmiypHg3H/69corr3SPPvqo+nOl/KW4vn37ujVr1qj2KD8Xe+mll6pyJPiaa65xPXr0UOW98MIL7vzzz1flEFxNoGfPnm7cuHFJsHTq1Mlt375dvVZIXrdu3dyECRPUa40ZM8bNnj1blXf00Ue7d999V5UjwbkPZxGGn332mfpzMZylGllphd65c2fX3t6uahB+y70aV0qhh/yWu+pwdwmWKVwyjUvz8IauoRU3VtjLxDXNI2fcv39/TcqOWJneJxPXUjy8oVco88MycToOoe/CEaEj9I6uFUKP84UTUgWhV6jJP7LXr1+vxpj7GzpCVx/pbhMQOkLvsJN4Q6+gQehxvnBCqiB0hN5R3/An92oyCB2hI3QPyyB0D0h1CkHoCB2h+10uhI7QEbrHXUHoHpDqFILQETpC97tcCB2hI3SPu4LQPSDVKQShI3SE7ne5EDpCR+gedwWhe0CqUwhCR+gI3e9yIXSEjtA97gpC94BUpxCEjtARut/lQugIHaF73BWE7gGpTiEIHaEjdL/LhdAROkL3uCsI3QNSnUIQOkJH6H6XC6EjdITucVcQugekOoUgdISO0P0uF0JH6Ajd464gdA9IdQpB6AgdoftdLoSO0BG6x11B6B6Q6hSC0BE6Qve7XAgdoe91Qve7GnGiWltb3cCBA+MUq0OVRYsWuSFDhtSh8vdLCgfhkeIJHc4SsjcZLLR69Wp1KsNZKsj4LXd1++w2AaEjdIQe5y7ttgpCr2BB6NUtgtAReuyvHoSO0BF67Fu1Sz2EjtA7ai+EjtBjf/UgdISO0GPfKoS+W6K8ofOG3tFV40/ucb6EEDpCR+hx7hJ/cq/BEaEjdIRexy8b5xxCR+gIvY53jD+58yd3/uRe+4Lxhl6bkU8EQkfoCN3npgTGIHSEjtBrXx6EXpuRTwRCR+gI3eemBMYgdISO0GtfHoRem5FPBEJH6Ajd56YExiB0hI7Qa18ehF6bkU8EQkfoCN3npgTGIHSEjtBrXx6EXpuRTwRCR+gI3eemBMYgdISO0GtfHoRem5FPBEJH6Ajd56YExiB0hI7Qa18ehF6bkU8EQkfoCN3npgTGIHSEjtBrXx6EXpuRT0Rphd7U1OS2bdvmw+D/YyZNmuSmTJmiypHgu+++23399dfqvFQJJ598srvgggvUy/Xq1ctt2LBBlSc/Z9nc3KzKkeAHHnjAtbW1qfJkIMbTTz+typHg8ePHux49eqjzQhI6derktm/fHpKaJCfl/g477DA3btw49eeSflq3bp0q75NPPnEzZsxQ5YQGhw5nGTNmjJs9e7Zq2aOPPtq9++67qhwJfu6559yKFSvUeakS9t9/f3fLLbeol5s4caKbNm2aKq9z585u69atqpxGCS6t0OXQ2tvbVecgzTF16lRVTpmDUwo9hOPcuXPdJZdcok6VSVz9+vVT54UkyK+jLV26NCQ1Sc7gwYOdTFzL+RkxYoRbsGBBtlsMFXrK33LPFp5xYwi9GiBC34UHQq9uDoRu/LZxbsfoVIRu44jQK/zkTq5fv94GtETZCB2hd9jOCB2hx/6uQ+h2oggdoXfURQgdoSN0z+9Y3tA9Qe0hDKHbGSJ0hI7Q/e4Rf3LnT+4ddgpC97tEe4pC6HaGCB2hI3S/e4TQETpC97srQVEIPQhbVRJCR+gI3e8eIXSEjtD97kpQFEIPwobQO8DG/yiuGgz/Db2aB0JH6Ajd7pwOKyB0O1ze0HlD5w3d7x4hdISO0P3uSlAUQg/Cxhs6b+hejcMbOm/oHTYK/29r1Wj4H8V5fafsMQih2xnyhs4bOm/ofveIN3Te0HlD97srQVEIPQgbb+i8oXs1Dm/ovKHzhu51VZzjDd0T1B7CELqdIW/ovKHzhu53j3hD5w2dN3S/uxIUhdCDsPGGzhu6V+Pwhr6XvKF36dJFPVGnZ8+ernfv3l6NtDcELVmyxH3zzTeqjyoTpJ588klVjgSPHTvWvf/++6q8vn37uksvvVSVI8HTp093Mo1L8/z0pz91d955pyZlR+zpp5/uhKPmGTBggLvnnns0KTtiZVrgW2+9pco788wz3SuvvKLKkWCZjPXGG2+o8uS8HnzwQVWOBIe8oR9zzDFu5syZ6rV+//vfu1dffVWVJ59r1apVqhwJvvzyy9WTCffdd98d8wF4dhKQyXMffvihCodM4tyyZYsqp1GCeUNvlJNqkH2Gjk+ViVVr165VfcpRo0Y5mbimfWTS2sqVK1VpIpX58+erciQ45A192LBhrqWlRb2WTE5bvHixKi902prsceHChaq1hIXMh9c+IUKXM5apetpHemrevHmqtJTT1lQbI3i3BBif2oCNETI+tQE/ZnZbRujVR4LQKzwQenVvhIxPze7CN+CGEHqDHpp2HnoDfszstozQEXpHTYnQEXoOX1gIPYdTUO6BN3QlsEjhCB2hI3S/y8Qbuh+n2FEIPTbRBPUQegLIu1kCoSN0hO539xC6H6fYUQg9NtEE9RB6AsgIvSZk/ht6BRF/cudP7jUvTIIAhJ4AcuwlEHpson71eEPnDZ03dP+7MmfOHL9goqIRQOjRUKYrhNDTsd51JYSO0BG6393jT+5+nGJHIfTYRBPUQ+gJIPMn95qQ+ZM7f3LvqEkQes3rU5cAhF4XrPUtitDry3dPX1LNzc3qxflhmQoyflimun34YRn1dSJhDwQQegO2B0Iv5tD4kzt/cudP7n53jzd0P06xoxB6bKIJ6iH0BJD5k3tNyPzJnT+58yf3mtckaQBCT4o7zmLnnXee++qrr+IUo4o3gaFDh7rJkyd7x/83MPfhLMcff7y77LLL1J/ruuuuc2vWrFHlnX322e7ll19W5UiwDGfR/kb9UUcd5a644gr1WjKcZdmyZao8+c8qIcNZ5D/hrFu3TrXWscceGzycZdGiRaq1fvzjH7vHHntMlSPBd9xxh/r38NWLkPA9Avvvv79bsGBBKcmUdjhLKU+LD1VFQAazXHLJJWoqMrRDhndoHhnMMnLkSE1KcGzof0MPWVDkNWTIkJDUZDnCXv47Og8EILBnAgidDmlYAgjdfnQI3c6QChDIhQBCz+Uk2IeaAEJXI/teAkK3M6QCBHIhgNBzOQn2oSaA0NXIELodGRUgkC0BhJ7t0bCxWgQQei1Ctf/vvKHXZkQEBBqFAEJvlJNin98jgNDtTYHQ7QypAIFcCCD0XE6CfagJIHQ1Mv7kbkdGBQhkSwChZ3s0bKwWAYRei1Dt/ztv6LUZEQGBRiGA0BvlpNgnf3KvQw8g9DpApSQECiKA0AsCz7J2Aryh2xkidDtDKkAgFwIIPZeTYB9qAghdjex7CQjdzpAKEMiFAELP5STYh5oAQlcjQ+h2ZFSAQLYEEHq2R8PGahFA6LUI1f6/84ZemxEREGgUAqUVelmnrT3zzDPu4IMPTtJfY8aMcR999JFqrUaYtjZgwAB3wAEHqD7X5s2b3dtvv63KCQ3+0Y9+5E466SR1esi0tS1btrgVK1ao17r33nvdKaecospbvXq1mzBhgipHgk888UR1z4dOW1Nvzjn3wQcfBE2su/32291ZZ50VsqQ656677nIvvfSSOi9VwkEHHeSeffZZ9XLTpk1z8p2oeZi2pqGVSWxZ56Fv3LjR9ezZMwnlXr16uQ0bNqjWGj16tJNxl9pHRmuuXbtWlTZq1Cgnb+k8OwkMHjzYLV68OAmOlpYWJ1PhNE9ra6sbNGiQJiU4VqbpyVS9FI/8Q+WEE05QLyX3RO5LikfGEz/++OMplgpao2vXrq6trU2dO3HiRCdS1zzMQ9fQyiQWodsPAqHbGaasgNArtBF6dech9AoPhJ7yWynSWgjdDhKh2xmmrIDQEXpH/YbQEXrK76LoayF0O1KEbmeYsgJCR+gIvfaN4w29NqPsIhC6/UgQup1hygoIHaEj9No3DqHXZpRdBEK3HwlCtzNMWQGhI3SEXvvGIfTajLKLQOj2I0HodoYpKyB0hI7Qa984hF6bUXYRCN1+JAjdzjBlBYSO0BF67RuH0Gszyi4CoduPBKHbGaasgNAROkKvfeMQem1G2UUgdPuRIHQ7w5QVEDpCR+i1bxxCr80ouwiEbj8ShG5nmLICQkfoCL32jUPotRllF4HQ7UeC0O0MU1ZA6Agdode+cQi9NqPsIrp06eK2bt2a3b7+u6FDDjnEyQAJ7XPzzTerB4vIWscdd5x2KZdyOIv8Frb8JrbmEYH94Q9/0KTsiE05nEUGmMgXSIrnzDPPdK+++qpqKbkn8jOp2udPf/qTejhL6G+5hwxnOfTQQ93VV1+t/VhB8TKcRX6JTfv87ne/Szqc5eWXX9Zu0UlPpXhCh7PIQKL7779ftcWmpiYnQ4nK+JR22lrub+jjx49306dPV/eUDGbRTkCTL5tZs2ap10qZEDKcJXR/MrRDK7H58+e7kSNHqpcUiQ0cOFCdF5IQ8oYuOTJCNcUTKnRhP2LECNUW5Yz79++vyiG4moB818gwqJwfhrNUnw5CL6hbEXo1eIRub0SEXmGI0O39hNDtDFNXQOipiX+3HkJH6LFbD6Ej9Jg9hdBj0kxTC6Gn4fy9VRA6Qo/deggdocfsKYQek2aaWgg9DWeEXoMzf3K3NyJCR+j2LqpUQOgxaaaphdDTcEboCL3unYbQEXrMJkPoMWmmqYXQ03BG6Ai97p2G0BF6zCZD6DFppqmF0NNwRugIve6dhtAReswmQ+gxaaaphdDTcEboCL3unYbQEXrMJkPoMWmmqYXQ03BG6Ai97p2G0BF6zCZD6DFppqmF0NNwRugIve6dhtAReswmQ+gxaaaphdDTcEboCL3unYbQEXrMJkPoMWmmqYXQ03BG6Ai97p2G0BF6zCZD6DFppqlVWqG/9tpr7ttvv1VRnDdvnps2bZoqR4Kfe+45J1OrNI9MgwqZtnbYYYe5Dz/8ULOU69GjR9C0NdUi3wUPHTrUTZ48WZ2a+7S1F154wZ1//vnqzyUDQlJNW1uxYoV6ipRM03rllVfUn+uWW25xb7zxhipPph/Kb6xrn5DhLO3t7W7ZsmXapYLiQ6etBS2WMClU6Pfdd597/vnnk+z03HPPdaeddppqrX322cedccYZqpxGCS6t0EMOYOrUqe6GG25Qp7a1tbmuXbuq80ISQqathawTmjN69GjX3NysTg/5pbhRo0a5uXPnqtcKSQidthayVsqc0Glrw4YNcwsXLkyy1RChJ9nYd4vI2F/5B2nZnlChy89az5w5MwkO+c6WiWs8Owkg9F06AaHbrwVCtzNMWQGh22kj9GqGCN3eU6EVEDpCD+2d3eYh9Kg4614ModsRI3SEbu+iOBUQOkKP00nfVUHoUXHWvRhCtyNG6Ajd3kVxKiB0hB6nkxB6VI6piiF0O2mEjtDtXRSnAkJH6HE6CaFH5ZiqGEK3k0boCN3eRXEqIHSEHqeTEHpUjqmKIXQ7aYSO0O1dFKcCQkfocToJoUflmKoYQreTRugI3d5FcSogdIQep5MQelSOqYohdDtphI7Q7V0UpwJCR+hxOgmhR+WYqhhCt5NG6Ajd3kVxKiB0hB6nkxB6VI6piiF0O2mEjtDtXRSnAkJH6HE6CaFH5ZiqGEK3k0boCN3eRXEqIPRdOMpglpDfBQ4ZzhJ6fJdcconbtGmTKr2sw1lS/pZ76HAW1UEZg/v166ceEiQ5U6ZMUa88fPhw19LSosqTITUyrEb7jBkzRj3ISNY65ZRTtEu5VatWOZnNoHkYzlJNi+Esmu6JG4vQI7yhxz2S+NXGjh3rZs2aFb9wxIoMZ7HDXLRokZM37hRPyHCWgQMHutbWVvX2RowY4RYsWKDKk3+ohEx2k38kytRFHudCh7OkZCcvYNoJmfKPPZn8V8YHoSP0LPoaoduPAaFXGCJ0ez8hdDvD1BUQOkJP3XO7XQ+h248BoSN0exdVKiD0mDTT1ELoCD1Np9VYBaHbjwGhI3R7FyH0mAxT10LoCD11z/GGXifiCB2hx2wt3tBj0kxTC6Ej9DSdxht63TkjdIQes8kQekyaaWohdISeptMQet05I3SEHrPJEHpMmmlqIXSEnqbTEHrdOSN0hB6zyRB6TJppaiF0hJ6m0xB63TkjdIQes8kQekyaaWohdISeptMQet05I3SEHrPJEHpMmmlqIXSEnqbTEHrdOSN0hB6zyRB6TJppaiF0hJ6m0xB63TkjdIQes8kQekyaaWohdISeptMQet05I3SEHrPJEHpMmmlqlVbo5513nvvqq69UFD/88EP37rvvqnJSB8+dO9cdfPDBqmUPOeQQd9xxx6lyJFimXH300UeqvKFDh7rJkyerciT4jTfeUJ+XjK186qmn1Gs9/PDDrnfv3qq8zZs3u7fffluVI8HXXXedW7NmjTovJCFk2lrIOpLz1ltvuS+++EKVnnLa2qeffuoeeugh1f4k+LLLLnPHH3+8Oq+MCTLARCanpXgOOugg9+yzz6qXku/rjRs3qvL22Wcfd8YZZ6hyGiW4tEKXL4/29vZGOQfvfUrzyr+cUzy9evVyGzZsUC01evRo19zcrMoJDZZ/3Mg4We0jU7hEfikemTC2dOnSFEuVdo358+c7mbimeeSMQ0a1Sk/JxDUet0OUhx9+eBIUXbt2VY+tTbKxBlsEoTfYgSH0yoEh9AZr3sDtIvRAcMY0hG4EWEA6Qi8AumVJhI7QLf3TiLkIvZhTQ+jFcLesitAt9ArIRegIvYC2K3RJhF4MfoReDHfLqgjdQq+AXISO0Atou0KXROjF4EfoxXC3rIrQLfQKyEXoCL2Atit0SYReDH6EXgx3y6oI3UKvgFyEjtALaLtCl0ToxeBH6MVwt6yK0C30CshF6Ai9gLYrdEmEXgx+hF4Md8uqCN1Cr4BchI7QC2i7QpdE6MXgR+jFcLesitAt9ArIRegIvYC2K3RJhF4MfoReDHfLqgjdQq+AXISO0Atou0KXROjF4EfoxXC3rIrQLfQKyEXoCL2Atit0SYReDH6EXgx3y6qlFXqXLl2cDBfI9ZGBKccee6x6ezfffLM74IAD1HkhCffff7/7/PPPVaknnXSSu+iii1Q5Enzaaae5/fbbT5UX+tOvf/nLX9TDWeS3pk888UTV/iT49NNPd0uWLFHlyaAK4ah9VqxY4bZs2aJNSxYfOpzlj3/8oxs0aJBqn8Li5JNPVuVI8Lx589zPf/5zdV5IggztkSEyKR4ZONOjRw/VUm1tbUGzEtatW+c+/vhj1VoHHnhg0HAW1SLfBTOcJYRawTm5D2cZP368mz59upqSDGbRTkBTL/Jdwvr1650MaNE8Mpjl8ssv16TsiJXJaX369FHlhQpdtch3wTIcRN4UtU/IcJZhw4a5lpYW7VJu8ODBbvHixeq8VAnCorW1NclyjTCcRQYZzZkzJwmPWbNmubFjxyZZS77bZs6cmWStkEXEDTm/7IV8pv/mlPYNHaFb2mJnLkKvMETo9n5C6NUMEbq9p0IqIPQQagXnIHT7ASB0hG7vokoFhI7QY/ZTaC2EHkquwDyEboeP0BG6vYsQekcMeUOP2V3+tRC6P6tsIhG6/SgQOkK3dxFCR+gxu8heC6HbGSavgNDtyBE6Qrd3EUJH6DG7yF4LodsZJq+A0O3IETpCt3cRQkfoMbvIXguh2xkmr4DQ7cgROkK3dxFCR+gxu8heC6HbGSavgNDtyBE6Qrd3EUJH6DG7yF4LodsZJq+A0O3IETpCt3cRQkfoMbvIXguh2xkmr4DQ7cgROkK3dxFCR+gxu8heC6HbGSavgNDtyBE6Qrd3EUJH6DG7yF4LodsZJq+A0O3IETpCt3cRQkfoMbvIXguh2xkmr/Daa6+5b7/9VrWuTFqaNm2aKic0mGlr1eQefPBB99lnn6lw9u3b11166aWqnNDglNPWzj77bPfyyy+rtyoTxr788kt1XqqEpqYm179/f/Vyt912m3v99ddVee3t7e7NN99U5UjwCSec4OSsUzwybU3b86H7Ou6449TT1rp16+aefvpp9ZLXXHONmzFjhjovVYL0Yc5TCS0cSjucJQTK1KlT3Q033BCSmiynrPPQZdLa2rVrVRxHjRrlZOJazk/KaWs5c7DsTQbjLFiwwFKC3AACMtlRvm+0D9PWtMT9qpWKAAAgAElEQVTixSP0XVgi9OrGktGpGzZsUHWb/D61jFDVPgi9Qix0fKqWeaPEI/RiTgqhF8PdsipCR+gd9g9Ct1ytnbm8odsZInQ7w5AKCD2EWrE5CB2hI/Q63kGEboeL0O0MQyog9BBqxeYgdISO0Ot4BxG6HS5CtzMMqYDQQ6gVm4PQETpCr+MdROh2uAjdzjCkAkIPoVZsDkJH6Ai9jncQodvhInQ7w5AKCD2EWrE5CB2hI/Q63kGEboeL0O0MQyog9BBqxeYgdISO0Ot4BxG6HS5CtzMMqYDQQ6gVm4PQETpCr+MdROh2uAjdzjCkAkIPoVZsDkJH6Ai9jncQodvhInQ7w5AKCD2EWrE5CB2hI/Q63kGEboeL0O0MQyog9BBqxeaUVughw1mWLl3q/va3v6lPZNGiReqc0AT57fKDDz5YlS6DYGQ4g/YZM2aM++ijj1RpQ4cOdZMnT1blSLAMxVi9erUqL/S33JctW+ZkeIfmYTiLhtbuYxnOYmf4zTffuCVLltgLeVQIFfp9993nnn/+eY8VKiH/+c9/3D/+8Q9VjgT37t3byT41z/7771/a2QClFXrI+NSJEyc6+T137SNf9ps3b9amJYsfO3asmzVrVrL1QhZK+Vvu/fr1cytXrlRtU94S58+fr8qR4JRv6IMHD3aLFy9W7zFVgrBobW1Nstzy5cuDJrvJP5jlH4q5PjLSWCSW4gkVesje2traXPfu3dWp8n0t39s8Owkg9F06AaEXdy0QeoV96HAWhF5hiNDtdxmh2xmmroDQEXrqntvteggdocdsRIRup4nQ7QxTV0DoCD11zyH0GsR5Q7e3JEK3M0TodoapKyB0hJ665xA6Qq97zyF0O2KEbmeYugJCR+ipew6hI/S69xxCtyNG6HaGqSsgdISeuucQOkKve88hdDtihG5nmLoCQkfoqXsOoSP0uvccQrcjRuh2hqkrIHSEnrrnEDpCr3vPIXQ7YoRuZ5i6AkJH6Kl7DqEj9Lr3HEK3I0bodoapKyB0hJ665xA6Qq97zyF0O2KEbmeYugJCR+ipew6hI/S69xxCtyNG6HaGqSsgdISeuucQOkKve88hdDtihG5nmLpCaYWectrarbfe6vbbbz/V2ck0oj//+c+qnNDgq666yj3yyCPq9JBpa+pFvku4/vrr1VPkunXrtmNKm/YJmbb2zjvvuCeffFK7lLv66qvdoYceqsp777333BNPPKHKkWA55yOOOEKdF5Jwyy23OOGoeUKHs9x2223u9ddf1yy1g7mw1z5PP/20W7VqlTYtKP722293Z511lipXpq2FDLi566673Msvv6xaS4LPPPNMdc7NN9/sZJiR5tm0aZOT+6x97r//fiffHTw7CZRW6CEHLJN7brjhBnWqTAqSiWuaZ/r06e7aa6/VpATHhk5b69Wrl9uwYUPwuppEGZ0qv+ee6yOT1kaOHKnennz5isg0T0tLixs+fLgmZUesjPGVAS0pHvl52oULF6qWChV6yDx0magnb+naRyatzZs3T5sWFN/c3OxGjx4dlKtNku+Axx9/XJsWFC/fbePHj1flMm1NhavDYIS+CxqEXt0nCL3CA6FX9wZCt38BI/QKQ4Ru7yepgNAReoedhNARekfNgdDtX8AIHaHbu6i6AkJH6Ajd41bxhs4bukebqEIQOkJXNYxHMEJH6Ajd46IgdITu0SaqEISO0FUN4xGM0BE6Qve4KAgdoXu0iSoEoSN0VcN4BCN0hI7QPS4KQkfoHm2iCkHoCF3VMB7BCB2hI3SPi4LQEbpHm6hCEDpCVzWMRzBCR+gI3eOiIHSE7tEmqhCEjtBVDeMRjNAROkL3uCgIHaF7tIkqBKEjdFXDeAQjdISO0D0uCkJH6B5togpB6Ahd1TAewQgdoSN0j4uC0BG6R5uoQhA6Qlc1jEcwQt8F0rRp09zEiRM9sFWHPPfcc65Lly6qvNDhLIMGDXI/+MEPVGude+65TgbIaJ+Q4SyfffaZW7NmjXapHb8zrR0sEjqcRb0559wLL7zgzj//fHXqQw895I4//nhVngw9keEn2ufVV191P/vZz1RpW7ZsCfrN85TDWUJ+y71///7uzTffVLGQ4Isvvtg988wzqjwZzHTqqaeqciQ45XAW+Y5asWKFao///ve/gwbB3HTTTerhLNKHF154oWp/EsxwlmpkCD3CG7q6Cw0JGzdudDLWMNdH3jouv/zyJNuTQRpz585NslboG3qSzX23SMhwFskZMmRIkm2WdTiLDBWS4UIpnvXr17vevXurl5o1a5aTAS2aR75rDj/8cE1K8liZvxHyEpZ8o4kWROgIPWqrIfSoOFXFEHoFV8ppawhd1aZRgxE6b+gdNlTotLWoHVqjGG/oFUC8oVc3C0JH6B19ffCGnvJburi1eEPnDT1q9/GGHhWnqhhCR+gIXXVlSheM0BF61KZG6FFxqoohdISO0FVXpnTBCB2hR21qhB4Vp6oYQkfoCF11ZUoXjNARetSmRuhRcaqKIXSEjtBVV6Z0wQgdoUdtaoQeFaeqGEJH6AhddWVKF4zQEXrUpkboUXGqiiF0hI7QVVemdMEIHaFHbWqEHhWnqhhCR+gIXXVlSheM0BF61KZG6FFxqoohdISO0FVXpnTBCB2hR21qhB4Vp6oYQkfoCF11ZUoXjNARetSmRuhRcaqKIXSEjtBVV6Z0waUV+nnnnee++uor1YHJJLPhw4erclIHhwzSeOmll9xdd92VZKuh09ZCNte1a1d3wgknhKSqc2Ri2mWXXabOu+6669TT5wYMGODuuece9VqPPfaYe//991V5MuVKO4VLFrj33nvdKaecolqrqanJyRQ07fP222+7zZs3q9I6d+6s3p8ssGrVKtfW1qZaa//99w+atnbHHXe4hQsXqtb65ptv3JIlS1Q5Ehzy06+S98orr6jXuu+++5wMM9I8Bx54oHv22Wc1KTtijznmmKyHVak/kDGhtEKXC93e3q7CI1N75Pfcy/bIZb7qqqvK9rGSfh4Z4an9kpINyoSxpUuXqvY6bNgw19LSosqR4MGDB7vFixer80ISZH+yT55wAqNHj3Zz5swJL6DIDBW6Yon/Dx0/frybOXOmKlX+ca79h5Rqgb0kGKHvctAIfS/p+oCPidCroSH0gCb6nxSEXgGC0O39JBUQOkKP00klr4LQEXrsFkfoCD12TyF0hB67p0pZD6Ej9NiNjdAReuyeQugIPXZPlbIeQkfosRsboSP02D2F0BF67J4qZT2EjtBjNzZCR+ixewqhI/TYPVXKeggdocdubISO0GP3FEJH6LF7qpT1EDpCj93YCB2hx+4phI7QY/dUKeshdIQeu7EROkKP3VMIHaHH7qlS1kPoCD12YyN0hB67pxA6Qo/dU6Wsh9AReuzGRugIPXZPIXSEHrunSlkPoSP02I2N0BF67J4qrdBDhrNcfPHF7te//nVsxrut99FHH7l169YlWWvlypVBgw+SbK6ARZYtW6Ye3POTn/zE3XnnnerdPvLII+5f//qXKu/UU08NGs4yadIkJ2ed4rniiivcUUcdlWKppGuceOKJTn6GNMVz+eWXO5lOqHn23XffHfMBtM9vfvMbd84552jTguKvueYaN2PGDFVu9+7d3aeffqrKIfj7BEor9NwPe/r06e7aa69Nss2xY8fumLbEs5NAv379komvtbU16As497OSwSzaSWG5fybZ39y5c92oUaOSbDXkDb1Xr15u/fr1SfYXugjDWULJ2fMQup1hUAWEHoQtShJCt2NE6HaGCL3CkOEs9n6SCgg9Dkd1FYSuRhYtAaHbUSJ0O0OEjtDtXVRdAaHHJupZD6F7gqpDGEK3Q0XodoYIHaHbuwihx2YYVA+hB2GLkoTQ7RgRup0hQkfo9i5C6LEZBtVD6EHYoiQhdDtGhG5niNARur2LEHpshkH1EHoQtihJCN2OEaHbGSJ0hG7vIoQem2FQPYQehC1KEkK3Y0TodoYIHaHbuwihx2YYVA+hB2GLkoTQ7RgRup0hQkfo9i5C6LEZBtVD6EHYoiQhdDtGhG5niNARur2LEHpshkH1EHoQtihJCN2OEaHbGSJ0hG7vIoQem2FQPYQehC1KEkK3Y0TodoYIHaHbuwihx2YYVA+hB2GLkoTQ7RgRup0hQkfo9i5C6B0ynDdvnrv//vtjM95tvQEDBjgZyal9LrnkErdp0yZV2lVXXeVk6pf2GTNmjJOpcCmeJ554wh1xxBEplgoaztII09aSwPtukbfeest9/vnnqiVXr17tJkyYoMoJDT7mmGPczJkz1elPP/20W7VqlTovJGHNmjXus88+U6WGTltTLWIMlimSH3/8saoK09ZUuDoM5qdfd0EzdepUd8MNN8QhW6OKTCSSt3Tt07NnT7VkQ6etyWSnDRs2aLcYFC9f9n369AnK1SaFvKE3wjx0LYfU8TJ5btCgQUmWlTNevny5ei2ZtCb/sOdJS4DhLHF4I3SE3mEnIfQKGoRu/8JB6HaGZa2A0OOcLEJH6Ajd4y4hdA9INUIQup1hWSsg9Dgni9AROkL3uEsI3QMSQrdD2ksrIPQ4B4/QETpC97hLCN0DEkK3Q9pLKyD0OAeP0BE6Qve4SwjdAxJCt0PaSysg9DgHj9AROkL3uEsI3QMSQrdD2ksrIPQ4B4/QETpC97hLCN0DEkK3Q9pLKyD0OAeP0BE6Qve4SwjdAxJCt0PaSysg9DgHj9AROkL3uEsI3QMSQrdD2ksrIPQ4B4/QETpC97hLCN0DEkK3Q9pLKyD0OAeP0BE6Qve4SwjdAxJCt0PaSysg9DgHj9B34ZhyOMvIkSPdjTfeqD5FGc7S1tamyjv33HPdrbfeqsqR4JTDWa6//np38MEHq/cYkjBu3Di3fv16VWrK4Sy9e/d2v/jFL1T7Cw0+8MADdwyrSfHI7/Vfd9116qXefvtt9SCY/v37uzfffFO91sUXX+yeeeYZVd5+++3nTj31VFVO6uC1a9e6Tz/9NPWy3utJHz777LPe8ZbAffbZx51xxhmWEtnmIvRsj2bv2pgMZpEvnbI98nOnAwcOVH2slpYWN3z4cFVOaPDgwYPdokWLQtOT5MlfRxYsWKBaK+VwFuld+cdKzo8MaHr88cdz3mKyvXXu3Nlt3bo12XopF0LoKWmzVocEEHoFDUKvbhOEbv/iQOgVhgjd3k9UgMAeCSB0hN5RgyB0+5cHQkfo9i6iAgQ8CSB0hI7QPS9LQBhCR+gBbUMKBMIIIHSEjtDD7o5PFkJH6D59QgwEohBA6AgdoUe5SrstgtARev26i8oQ+B8CCB2hI/T6fS0gdIRev+6iMgQQeoc9wP/KvRoN/6M4+9cFQkfo9i6iAgQ8CfCGzhs6b+ielyUgDKEj9IC2IQUCYQQQOkJH6GF3xycLoSN0nz4hBgJRCCB0hI7Qo1yl3RZB6Ai9ft1FZQj8DwGEjtARev2+FhA6Qq9fd1EZAgi9wx7gfxRXjYb/UZz96wKhI3R7FxVY4bzzznNfffVVgTvYO5ceOnSomzx5svrDv/HGG1mf1+uvv+5++9vfqj+XTP2S347WPGWdtqZhsGusTFvbvHmzKl0miz300EOqHAletWqV27Rpkyqvb9++O/K0zx133OEWLlyoSuvZs6d78sknVTkSnFLoN910k5N/hGmeLVu2uAsvvFCTsiNWpjRedNFFqjymralw5REsX6Lt7e15bGYv2sXo0aNdc3Nz6T7x/PnznYy8TfEMGzbMyVs6TziB5cuXO/nHVIondNqa3JU5c+aottirVy/16N/UQp8+fbobP3686nPJSOju3burciR46tSpbuLEieq8siaUdtoaQi+mZRG6nTtCtzNE6NUMU76hI3R7/4ZWQOih5MjbLQGEbm8MhG5niNARur2LGq8CQm+8M8t6xwjdfjwI3c4QoSN0exc1XgWE3nhnlvWOEbr9eBC6nSFCR+j2Lmq8Cgi98c4s6x0jdPvxIHQ7Q4SO0O1d1HgVEHrjnVnWO0bo9uNB6HaGCB2h27uo8Sog9MY7s6x3jNDtx4PQ7QwROkK3d1HjVUDojXdmWe8YoduPB6HbGSJ0hG7vosargNAb78yy3jFCtx8PQrczROgI3d5FjVcBoTfemWW9Y4RuPx6EbmeI0BG6vYsarwJCb7wzy3rHCN1+PAjdzhChI3R7FzVehdIKvUuXLm7r1q2qE5HBBzIYg2cngSVLlrhvvvlGhWPMmDFBwyNUixiDly1bpv6d/3feeSfoc/3zn/9027ZtU+14wIAB7p577lHlNEJwU1NT0O+rhwxneffdd92vfvWrJFgYzlKNeebMmWr2MhCnW7du6vNiOEs1stIKPeS33OVH/uXH/nl2EpBBEBs2bFDhaIQ39H79+rmVK1eqPpdMj5IBLdpn4MCBbunSpdq0UsYLi9bWVvVnCxmfql7EkBA6nMWwpDq1rL/lrgbh3I7ph9qXvZB1ishB6LtQR+jVLYjQKzwQuv3rCaHbGYZWQOgVcgg9tIsKzOMN3Q4foSN0exdVKiD0mDR1tRA6Qtd1TGbRCN1+IAgdodu7CKHHZBhaC6Ej9NDeySIPoduPAaEjdHsXIfSYDENrIXSEHto7WeQhdPsxIHSEbu8ihB6TYWgthI7QQ3snizyEbj8GhI7Q7V2E0GMyDK2F0BF6aO9kkYfQ7ceA0BG6vYsQekyGobUQOkIP7Z0s8hC6/RgQOkK3dxFCj8kwtBZCR+ihvZNFHkK3HwNCR+j2LkLoMRmG1kLoCD20d7LIQ+j2Y0DoCN3eRQg9JsPQWggdoYf2ThZ5CN1+DAgdodu7CKHHZBhaC6Ej9NDeySIPoduPAaEjdHsXIfSYDENrIXSEHto7WeTJZCftlKtJkya5KVOmqPd/9913u6+//lqdlyrh5JNPdhdccIF6OYReQXbsscc6GTyjfR5++GH34YcfatOSxR955JFOvuxzfpqbm51Mu9M8PXr0cOPHj9ek7Ih96qmn3Jo1a1R5Xbt2dRMmTFDlpA5+7rnn1AOJ5KXoxhtvVG+1U6dObvv27ao8+f4MmTB4zjnnOPlJYc3zwx/+0N12222alIaJZTjLLkcVOpxFLvTmzZuzPXT5wp41a5Z6fwhdjazhEgYPHuwWLVqUZN8yaW3QoEFJ1pKJejITXfuMGjXKzZs3T5tWyngZJ71x40b1Z5N/SMkI1RSPTMeU722enQQQOkLv8C4g9PJ/TSD06jNG6BUeCL3x7j9CR+gIvfHubbQdI3SE3lEzIfRo1yxZIYSO0BF6suuW30IIHaEj9PzuZeiOEDpCR+iht6cEeQgdoSP0Elzk7z4CQkfoCL0891n9SRA6Qkfo6muTbQJCR+gIPdvrWf+NIXSEjtDrf89SrYDQETpCT3XbMlwHoSN0hJ7hxQzcEkJH6Ag98PKUIQ2hI3SEXoabvPMzIHSEjtDLc5/VnwShI3SErr422SYgdISO0LO9nvXfGEJH6Ai9/vcs1QoIHaEj9FS3LcN1EDpCR+gZXszALSF0hI7QAy9PGdIQOkJH6GW4yTs/A0JH6FkIvU+fPm7t2rWqmyW/uz137lxVjgTL4I6VK1eq8kaMGOHmz5+vymmEYBnMMmTIkEbYaun2KFPkQib4hYBgfGqFmkyR27p1awjG7HMQOkJH6B7XFKF7QCJERQChV3C1tbW57t27q/iFBiP0UHIF5smhtbe3q3bA+NRqXCmnrfGGrmrVaMG8oUdDqS6E0BG6umlqJPCGzhs6b+get4o3dA9IhKgIIHSErmoYj2CEjtARusdFQegekAhREUDoCF3VMB7BCB2hI3SPi4LQPSARoiKA0BG6qmE8ghE6QkfoHhcFoXtAIkRFAKEjdFXDeAQjdISO0D0uCkL3gESIigBCR+iqhvEIRugIHaF7XBSE7gGJEBUBhI7QVQ3jEYzQETpC97goCN0DEiEqAggdoasaxiMYoSN0hO5xURC6ByRCVAQQOkJXNYxHMEJH6Ajd46IgdA9IhKgIIHSErmoYj2CEjtARusdFQegekAhREUDoCF3VMB7BpRV6U1OT27ZtmweCSsikSZPclClTVDkS3LVrV7d582Z1XqqEK6+80j366KPq5VL+9Gvfvn3dmjVrVHsMHc4yffp098knn6jWOu6445IN0li/fr3761//qtqfBMs5H3nkkaq8Dz74wM2aNUuVI8Gyv/fee0+V17NnTzdu3DhVTmiwnO+MGTNC05PkzZ4921122WWqtb744gs3depUVU7q4E6dOrnt27erlg3JkQVefPFFt3TpUtVa/Ja7ClcewfyWe+UcZNJSyJd2SqGn/C33PDq04120tLS44cOHq7cpv8su41BTPMOGDXMLFy5ULTVw4EDX2tqqygkNXr58uevfv39oepK8kDd0+cde79691fuT+y/fAyme8ePHu5kzZ6qWkpciGdCifWT+xrRp01RpCF2FK49ghI7Q8+hE/S4Qup7Z/2Yg9GoiCL3CA6Hb71fyCggdoSdvukgLInQ7SISO0DvqIoRuv1/JKyB0hJ686SItiNDtIBE6Qkfo9nuUTQWEjtCzaUblRhC6EthuwhE6Qkfo9nuUTQWEjtCzaUblRhC6EhhCrwmM/4ZeQcSf3Gu2S34BCB2h59eVfjtC6H6c9hTFGzpv6Lyh2+9RNhUQOkLPphmVG0HoSmC8odcExhs6b+g1myTnAISO0HPuzz3tDaHbT443dN7QeUO336NsKiB0hJ5NMyo3gtCVwHhDrwmMN3Te0Gs2Sc4BCB2h59yfvKHX93R4Q+cNnTf0+t6xpNUROkJP2nARF+MN3Q4ToSN0hG6/R9lUQOgIPZtmVG4EoSuB8Sf3msD4kzt/cq/ZJDkHpBR6zhwseyvrcJZ+/fq5lStXWtDUNVcGn4jUtY8MZlm8eLE2LShe9if7LNsjE/zmzZun+lgyWGj16tWqnNDglMNZNm7c6A4//HD1VmWaoQxo0TwymKV79+6alB2xMnlOBrTw7CRQ2vGpCN3e4gjdzjCkAkIPoRYnB6FXOCL0OD2VsgpC34W2/Esv91nDKZsDoaekXVkLoRfDXVZF6Ai9uO6zr4zQEXqHXYTQ7RcspAJCD6EWJwehI/Q4nVRMFYSO0BF6MXevw1URenEHgtARenHdZ18ZoSN0hG6/R1ErIPSoOFXFEDpCVzVMZsEIHaEj9MwuJUIv7kAQOkIvrvvsKyN0hI7Q7fcoagWEHhWnqhhCR+iqhsksGKEjdISe2aVE6MUdCEJH6MV1n31lhI7QEbr9HkWtgNCj4lQVQ+gIXdUwmQUjdISO0DO7lAi9uANB6Ai9uO6zr4zQETpCt9+jqBUQelScqmIIHaGrGiazYISO0BF6ZpcSoRd3IAgdoRfXffaVSyv0pqYmt23bNhWhgQMHunPOOUeVU+Zg+RncL7/8UvURR48e7Zqbm1U5Ety3b1+3Zs0aVZ4Mxbj00ktVOaHB69atc7Nnzw5NV+XJL/T98pe/VOWEBn/wwQfuscceU6fL/mSfmuewww5z48aN06TsiJV+Ev4pnqeeeiqoD1MNZ/niiy+Cfp76wgsvdDKUSPOE/pb7jBkz3NVXX61Zym3atMl169ZNlSPBDGepRlZaoYcMZ1F3EwnfIxAqdJHz2rVrkxCVWdnaL7f58+e7kSNHJtlf6CKLFi1yMnFN80jOkCFDNCnBsfIP5tbWVnX+iBEj3IIFC9R5qRJSTltL9ZlknVChM20t5Skh9OJo7wUrI/TiDhmhF8MeoVdzR+jF9KGsyht6cexLuTJCL+5YEXox7BE6Qi+m876/KkLP5SRKsg+EXtxBIvRi2CN0hF5M5yH0XLiXdh8IvbijRejFsEfoCL2YzkPouXAv7T4QenFHi9CLYY/QEXoxnYfQc+Fe2n0g9OKOFqEXwx6hI/RiOg+h58K9tPtA6MUdLUIvhj1CR+jFdB5Cz4V7afeB0Is7WoReDHuEjtCL6TyEngv30u4DoRd3tAi9GPYIHaEX03kIPRfupd0HQi/uaBF6MewROkIvpvMQei7cS7sPhF7c0SL0YtgjdIReTOch9Fy4l3YfCL24o0XoxbBH6Ai9mM7bi4SeC2D2AQEIQAACEEhBoLQ//ZoCHmtAAAIQgAAEciGA0HM5CfYBAQhAAAIQMBBA6AZ4pEIAAhCAAARyIYDQczkJ9gEBCEAAAhAwEEDoBnikQgACEIAABHIhgNBzOQn2AQEIQAACEDAQQOgGeKRCAAIQgAAEciGA0HM5CfYBAQhAAAIQMBBA6AZ4pEIAAhCAAARyIYDQczkJ9gEBCEAAAhAwEEDoBnikQgACEIAABHIhgNBzOQn2AQEIQAACEDAQQOgGeKRCAAIQgAAEciGA0HM5CfYBAQhAAAIQMBBA6AZ4pEIAAhCAAARyIYDQczkJ9gEBCEAAAhAwEEDoBnikQgACEIAABHIhgNBzOQn2AQEIQAACEDAQQOgGeKRCAAIQgAAEciGA0HM5CfYBAQhAAAIQMBBA6AZ4pEIAAhCAAARyIYDQczkJ9gEBCEAAAhAwEEDoBnikQgACEIAABHIhgNBzOQn2AQEIQAACEDAQQOgGeKRCAAIQgAAEciGA0HM5CfYBAQhAAAIQMBBA6AZ4pEIAAhCAAARyIYDQczkJ9gEBCEAAAhAwEEDoBnikQgACEIAABHIhgNBzOQn2AQEIQAACEDAQQOgGeKRCAAIQgAAEciGA0HM5CfYBAQhAAAIQMBBA6AZ4pEIAAhCAAARyIYDQczkJ9gEBCEAAAhAwEEDoBnikQgACEIAABHIhgNBzOQn2AQEIQAACEDAQQOgGeKRCAAIQgAAEciGA0HM5CfYBAQhAAAIQMBBA6AZ4pEIAAhCAAARyIYDQczkJ9gEBCEAAAhAwEEDoBnikQgACEIAABHIhgNBzOQn2AQEIQAACEDAQQOgGeKRCAAIQgAAEciGA0HM5CfYBAQhAAAIQMPhn7SkAAACJSURBVBBA6AZ4pEIAAhCAAARyIYDQczkJ9gEBCEAAAhAwEEDoBnikQgACEIAABHIhgNBzOQn2AQEIQAACEDAQQOgGeKRCAAIQgAAEciGA0HM5CfYBAQhAAAIQMBBA6AZ4pEIAAhCAAARyIYDQczkJ9gEBCEAAAhAwEEDoBnikQgACEIAABHIh8H9gnTGolKrLbAAAAABJRU5ErkJggg=="/>
          <p:cNvSpPr>
            <a:spLocks noChangeAspect="1" noChangeArrowheads="1"/>
          </p:cNvSpPr>
          <p:nvPr/>
        </p:nvSpPr>
        <p:spPr bwMode="auto">
          <a:xfrm>
            <a:off x="207433" y="-144463"/>
            <a:ext cx="4064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dirty="0"/>
          </a:p>
        </p:txBody>
      </p:sp>
      <p:sp>
        <p:nvSpPr>
          <p:cNvPr id="13" name="AutoShape 6" descr="data:image/png;base64,iVBORw0KGgoAAAANSUhEUgAAAfQAAAH0CAYAAADL1t+KAAAAAXNSR0IArs4c6QAAIABJREFUeF7tnWuslcXVgIfEtEbloBUIipeKeAGNQUSR1iIxIEYRragRbCMaKioVjLfUhto00dSotSBRgaqojQeiiEak6ik/REw9IBbQcAmKaIrXAypwNDY14csC+2125bBnzZo97+yX5/37rbVm9jNr9sN77LdXp+3bt293PBCAAAQgAAEINDSBTgi9oc+PzUMAAhCAAAR2EEDoNAIEIAABCECgBAQQegkOkY8AAQhAAAIQQOj0AAQgAAEIQKAEBBB6CQ6RjwABCEAAAhBA6PQABCAAAQhAoAQEEHoJDpGPAAEIQAACEEDo9AAEIAABCECgBAQQegkOkY8AAQhAAAIQQOj0AAQgAAEIQKAEBBB6CQ6RjwABCEAAAhBA6PQABCAAAQhAoAQEEHoJDpGPAAEIQAACEEDo9AAEIAABCECgBAQQegkOkY8AAQhAAAIQQOj0AAQgAAEIQKAEBBB6CQ6RjwABCEAAAhBA6PQABCAAAQhAoAQEEHoJDpGPAAEIQAACEEDo9AAEIAABCECgBAQQegkOkY8AAQhAAAIQQOj0AAQgAAEIQKAEBBB6CQ6RjwABCEAAAhBA6PQABCAAAQhAoAQEEHoJDpGPAAEIQAACEEDo9AAEIAABCECgBAQQegkOkY8AAQhAAAIQQOj0AAQgAAEIQKAEBBB6CQ6RjwABCEAAAhBA6PQABCAAAQhAoAQEEHoJDpGPAAEIQAACEEDo9AAEIAABCECgBAQQegkOkY8AAQhAAAIQQOj0AAQgAAEIQKAEBBB6CQ6RjwABCEAAAhBA6PQABCAAAQhAoAQEEHoJDpGPAAEIQAACEEDo9AAEIAABCECgBAQQegkOkY8AAQhAAAIQQOj0AAQgAAEIQKAEBBB6CQ6RjwABCEAAAhBA6PQABCAAAQhAoAQEEHoJDpGPAAEIQAACEEDo9AAEIAABCECgBAQQegkOkY8AAQhAAAIQQOj0AAQgAAEIQKAEBBB6CQ6RjwABCEAAAhBA6PQABCAAAQhAoAQEEHoJDpGPAAEIQAACEEDo9AAEIAABCECgBAQQegkOkY8AAQhAAAIQQOj0AAQgAAEIQKAEBBB6CQ6RjwABCEAAAhAordA7d+7s2tvbOeHEBEaPHu2am5vVq/bp08etXbtWnReSsHz5ctevX7+Q1CQ5LS0tbvjw4eq1Fi1a5AYPHqzOC0kYNmyYW7hwoSp14MCBrrW1VZUjwSNGjHALFixQ56VKkN5dvXq1ejm5K3PmzFHnkWAjIG7YunWrrUim2Qg904Np1G0hdPvJIfRqhgjd3lNUqBBA6A3YDbyhF3NoCN3OHaEjdHsXUaEjAgi9AXsDoRdzaAjdzh2hI3R7F1EBoZeoBxB6MYeJ0O3cETpCt3cRFRB6iXoAoRdzmAjdzh2hI3R7F1EBoZeoBxB6MYeJ0O3cETpCt3cRFRB6iXoAoRdzmAjdzh2hI3R7F1EBoZeoBxB6MYeJ0O3cETpCt3cRFRB6iXoAoRdzmAjdzh2hI3R7F1EBoZeoBxB6MYeJ0O3cETpCt3cRFRB6iXoAoRdzmAjdzh2hI3R7F1EBoZeoBxB6MYeJ0O3cETpCt3cRFRB6iXqgqanJbdu2TfWJZHjEOeeco8opc/DUqVPdl19+qfqIoUJ/4IEHXFtbm2qt0OBrrrnG9ejRIzS97nmNIPSzzz7b/f3vf1ex6Nmzpxs3bpwqpxGCu3Xr5iZMmKDe6pgxY9zs2bNVeQcddJCbOHGiKqfMwS+++KJbunSp6iPy068qXHkEh7yhy0URifHsJNCrVy+3YcMGFY5QoasWKXlwIwg9ZNpa6LHNnz9/x8S1sj0h09bkTq5fv75sKII/j3xnT5s2TZWP0FW48ghG6PZzQOh2hiEVEHo1NYRe4YHQq3sDoVfzYHzqLjx4Q69uDoQeomN7DkJH6B11EUJH6Hv6hkHoCL3D/kDodjmHVEDoCB2h+90c3tB5Q++wU3hD5w3d72ukvlEIHaEjdL87htAROkL3uyv8j+I8OcUOQ+gIHaH73SqEjtARut9dQeienGKHIXSEjtD9bhVCR+gI3e+uIHRPTrHDEDpCR+h+twqhI3SE7ndXELonp9hhCB2hI3S/W4XQETpC97srCN2TU+wwhI7QEbrfrULoCB2h+90VhO7JKXYYQkfoCN3vViF0hI7Q/e4KQvfkFDsMoSN0hO53qxA6QkfofncFoXtyih2G0BE6Qve7VQgdoUcXeteuXd3mzZv9OrCAqLFjx7pZs2apV075S3F9+vRxa9euVe1x1KhRbu7cuaqc0GD5PfGRI0eGppPnnJNphq2trWoWMphlwYIFqrx+/fq55cuXq3IkWHpq3rx5qjzp3dWrV6tyJDjlcBb5Dnj88cfVe0yVIN+hIdMWETpCR+ietxShV0AhdM+m2UMYQq+Gg9ArPBC6/X5JBX7LfReOoT/9yht6BWLo+FTe0ONc6JyrIHSE3lF/IvQ4NxehI/QOO4k3dN7Q43zN7KyC0BE6Qo95o75fC6EjdITuccf4k7sHpBohCB2hI3T7PdpTBYSO0BG6xx1D6B6QELoKEv8NvYKLP7mrWqfDYISO0BG6x11C6B6QELoKEkJH6KqG8QhG6AgdoXtcFITuAQmhqyAhdISuahiPYISO0BG6x0VB6B6QELoKEkJH6KqG8QhG6AgdoXtcFITuAQmhqyAhdISuahiPYISO0BG6x0VB6B6QELoKEkJH6KqG8QhG6AgdoXtcFITuAQmhqyAhdISuahiPYISO0BG6x0VB6B6QELoKEkJH6KqG8QgurdCbmprctm3bPBBUQiZNmuSmTJmiypHg3H/69corr3SPPvqo+nOl/KW4vn37ujVr1qj2KD8Xe+mll6pyJPiaa65xPXr0UOW98MIL7vzzz1flEFxNoGfPnm7cuHFJsHTq1Mlt375dvVZIXrdu3dyECRPUa40ZM8bNnj1blXf00Ue7d999V5UjwbkPZxGGn332mfpzMZylGllphd65c2fX3t6uahB+y70aV0qhh/yWu+pwdwmWKVwyjUvz8IauoRU3VtjLxDXNI2fcv39/TcqOWJneJxPXUjy8oVco88MycToOoe/CEaEj9I6uFUKP84UTUgWhV6jJP7LXr1+vxpj7GzpCVx/pbhMQOkLvsJN4Q6+gQehxvnBCqiB0hN5R3/An92oyCB2hI3QPyyB0D0h1CkHoCB2h+10uhI7QEbrHXUHoHpDqFILQETpC97tcCB2hI3SPu4LQPSDVKQShI3SE7ne5EDpCR+gedwWhe0CqUwhCR+gI3e9yIXSEjtA97gpC94BUpxCEjtARut/lQugIHaF73BWE7gGpTiEIHaEjdL/LhdAROkL3uCsI3QNSnUIQOkJH6H6XC6EjdITucVcQugekOoUgdISO0P0uF0JH6Ajd464gdA9IdQpB6AgdoftdLoSO0BG6x11B6B6Q6hSC0BE6Qve7XAgdoe91Qve7GnGiWltb3cCBA+MUq0OVRYsWuSFDhtSh8vdLCgfhkeIJHc4SsjcZLLR69Wp1KsNZKsj4LXd1++w2AaEjdIQe5y7ttgpCr2BB6NUtgtAReuyvHoSO0BF67Fu1Sz2EjtA7ai+EjtBjf/UgdISO0GPfKoS+W6K8ofOG3tFV40/ucb6EEDpCR+hx7hJ/cq/BEaEjdIRexy8b5xxCR+gIvY53jD+58yd3/uRe+4Lxhl6bkU8EQkfoCN3npgTGIHSEjtBrXx6EXpuRTwRCR+gI3eemBMYgdISO0GtfHoRem5FPBEJH6Ajd56YExiB0hI7Qa18ehF6bkU8EQkfoCN3npgTGIHSEjtBrXx6EXpuRTwRCR+gI3eemBMYgdISO0GtfHoRem5FPBEJH6Ajd56YExiB0hI7Qa18ehF6bkU8EQkfoCN3npgTGIHSEjtBrXx6EXpuRT0Rphd7U1OS2bdvmw+D/YyZNmuSmTJmiypHgu+++23399dfqvFQJJ598srvgggvUy/Xq1ctt2LBBlSc/Z9nc3KzKkeAHHnjAtbW1qfJkIMbTTz+typHg8ePHux49eqjzQhI6derktm/fHpKaJCfl/g477DA3btw49eeSflq3bp0q75NPPnEzZsxQ5YQGhw5nGTNmjJs9e7Zq2aOPPtq9++67qhwJfu6559yKFSvUeakS9t9/f3fLLbeol5s4caKbNm2aKq9z585u69atqpxGCS6t0OXQ2tvbVecgzTF16lRVTpmDUwo9hOPcuXPdJZdcok6VSVz9+vVT54UkyK+jLV26NCQ1Sc7gwYOdTFzL+RkxYoRbsGBBtlsMFXrK33LPFp5xYwi9GiBC34UHQq9uDoRu/LZxbsfoVIRu44jQK/zkTq5fv94GtETZCB2hd9jOCB2hx/6uQ+h2oggdoXfURQgdoSN0z+9Y3tA9Qe0hDKHbGSJ0hI7Q/e4Rf3LnT+4ddgpC97tEe4pC6HaGCB2hI3S/e4TQETpC97srQVEIPQhbVRJCR+gI3e8eIXSEjtD97kpQFEIPwobQO8DG/yiuGgz/Db2aB0JH6Ajd7pwOKyB0O1ze0HlD5w3d7x4hdISO0P3uSlAUQg/Cxhs6b+hejcMbOm/oHTYK/29r1Wj4H8V5fafsMQih2xnyhs4bOm/ofveIN3Te0HlD97srQVEIPQgbb+i8oXs1Dm/ovKHzhu51VZzjDd0T1B7CELqdIW/ovKHzhu53j3hD5w2dN3S/uxIUhdCDsPGGzhu6V+Pwhr6XvKF36dJFPVGnZ8+ernfv3l6NtDcELVmyxH3zzTeqjyoTpJ588klVjgSPHTvWvf/++6q8vn37uksvvVSVI8HTp093Mo1L8/z0pz91d955pyZlR+zpp5/uhKPmGTBggLvnnns0KTtiZVrgW2+9pco788wz3SuvvKLKkWCZjPXGG2+o8uS8HnzwQVWOBIe8oR9zzDFu5syZ6rV+//vfu1dffVWVJ59r1apVqhwJvvzyy9WTCffdd98d8wF4dhKQyXMffvihCodM4tyyZYsqp1GCeUNvlJNqkH2Gjk+ViVVr165VfcpRo0Y5mbimfWTS2sqVK1VpIpX58+erciQ45A192LBhrqWlRb2WTE5bvHixKi902prsceHChaq1hIXMh9c+IUKXM5apetpHemrevHmqtJTT1lQbI3i3BBif2oCNETI+tQE/ZnZbRujVR4LQKzwQenVvhIxPze7CN+CGEHqDHpp2HnoDfszstozQEXpHTYnQEXoOX1gIPYdTUO6BN3QlsEjhCB2hI3S/y8Qbuh+n2FEIPTbRBPUQegLIu1kCoSN0hO539xC6H6fYUQg9NtEE9RB6AsgIvSZk/ht6BRF/cudP7jUvTIIAhJ4AcuwlEHpson71eEPnDZ03dP+7MmfOHL9goqIRQOjRUKYrhNDTsd51JYSO0BG6393jT+5+nGJHIfTYRBPUQ+gJIPMn95qQ+ZM7f3LvqEkQes3rU5cAhF4XrPUtitDry3dPX1LNzc3qxflhmQoyflimun34YRn1dSJhDwQQegO2B0Iv5tD4kzt/cudP7n53jzd0P06xoxB6bKIJ6iH0BJD5k3tNyPzJnT+58yf3mtckaQBCT4o7zmLnnXee++qrr+IUo4o3gaFDh7rJkyd7x/83MPfhLMcff7y77LLL1J/ruuuuc2vWrFHlnX322e7ll19W5UiwDGfR/kb9UUcd5a644gr1WjKcZdmyZao8+c8qIcNZ5D/hrFu3TrXWscceGzycZdGiRaq1fvzjH7vHHntMlSPBd9xxh/r38NWLkPA9Avvvv79bsGBBKcmUdjhLKU+LD1VFQAazXHLJJWoqMrRDhndoHhnMMnLkSE1KcGzof0MPWVDkNWTIkJDUZDnCXv47Og8EILBnAgidDmlYAgjdfnQI3c6QChDIhQBCz+Uk2IeaAEJXI/teAkK3M6QCBHIhgNBzOQn2oSaA0NXIELodGRUgkC0BhJ7t0bCxWgQQei1Ctf/vvKHXZkQEBBqFAEJvlJNin98jgNDtTYHQ7QypAIFcCCD0XE6CfagJIHQ1Mv7kbkdGBQhkSwChZ3s0bKwWAYRei1Dt/ztv6LUZEQGBRiGA0BvlpNgnf3KvQw8g9DpApSQECiKA0AsCz7J2Aryh2xkidDtDKkAgFwIIPZeTYB9qAghdjex7CQjdzpAKEMiFAELP5STYh5oAQlcjQ+h2ZFSAQLYEEHq2R8PGahFA6LUI1f6/84ZemxEREGgUAqUVelmnrT3zzDPu4IMPTtJfY8aMcR999JFqrUaYtjZgwAB3wAEHqD7X5s2b3dtvv63KCQ3+0Y9+5E466SR1esi0tS1btrgVK1ao17r33nvdKaecospbvXq1mzBhgipHgk888UR1z4dOW1Nvzjn3wQcfBE2su/32291ZZ50VsqQ656677nIvvfSSOi9VwkEHHeSeffZZ9XLTpk1z8p2oeZi2pqGVSWxZ56Fv3LjR9ezZMwnlXr16uQ0bNqjWGj16tJNxl9pHRmuuXbtWlTZq1Cgnb+k8OwkMHjzYLV68OAmOlpYWJ1PhNE9ra6sbNGiQJiU4VqbpyVS9FI/8Q+WEE05QLyX3RO5LikfGEz/++OMplgpao2vXrq6trU2dO3HiRCdS1zzMQ9fQyiQWodsPAqHbGaasgNArtBF6dech9AoPhJ7yWynSWgjdDhKh2xmmrIDQEXpH/YbQEXrK76LoayF0O1KEbmeYsgJCR+gIvfaN4w29NqPsIhC6/UgQup1hygoIHaEj9No3DqHXZpRdBEK3HwlCtzNMWQGhI3SEXvvGIfTajLKLQOj2I0HodoYpKyB0hI7Qa984hF6bUXYRCN1+JAjdzjBlBYSO0BF67RuH0Gszyi4CoduPBKHbGaasgNAROkKvfeMQem1G2UUgdPuRIHQ7w5QVEDpCR+i1bxxCr80ouwiEbj8ShG5nmLICQkfoCL32jUPotRllF4HQ7UeC0O0MU1ZA6Agdode+cQi9NqPsIrp06eK2bt2a3b7+u6FDDjnEyQAJ7XPzzTerB4vIWscdd5x2KZdyOIv8Frb8JrbmEYH94Q9/0KTsiE05nEUGmMgXSIrnzDPPdK+++qpqKbkn8jOp2udPf/qTejhL6G+5hwxnOfTQQ93VV1+t/VhB8TKcRX6JTfv87ne/Szqc5eWXX9Zu0UlPpXhCh7PIQKL7779ftcWmpiYnQ4nK+JR22lrub+jjx49306dPV/eUDGbRTkCTL5tZs2ap10qZEDKcJXR/MrRDK7H58+e7kSNHqpcUiQ0cOFCdF5IQ8oYuOTJCNcUTKnRhP2LECNUW5Yz79++vyiG4moB818gwqJwfhrNUnw5CL6hbEXo1eIRub0SEXmGI0O39hNDtDFNXQOipiX+3HkJH6LFbD6Ej9Jg9hdBj0kxTC6Gn4fy9VRA6Qo/deggdocfsKYQek2aaWgg9DWeEXoMzf3K3NyJCR+j2LqpUQOgxaaaphdDTcEboCL3unYbQEXrMJkPoMWmmqYXQ03BG6Ai97p2G0BF6zCZD6DFppqmF0NNwRugIve6dhtAReswmQ+gxaaaphdDTcEboCL3unYbQEXrMJkPoMWmmqYXQ03BG6Ai97p2G0BF6zCZD6DFppqmF0NNwRugIve6dhtAReswmQ+gxaaaphdDTcEboCL3unYbQEXrMJkPoMWmmqYXQ03BG6Ai97p2G0BF6zCZD6DFppqlVWqG/9tpr7ttvv1VRnDdvnps2bZoqR4Kfe+45J1OrNI9MgwqZtnbYYYe5Dz/8ULOU69GjR9C0NdUi3wUPHTrUTZ48WZ2a+7S1F154wZ1//vnqzyUDQlJNW1uxYoV6ipRM03rllVfUn+uWW25xb7zxhipPph/Kb6xrn5DhLO3t7W7ZsmXapYLiQ6etBS2WMClU6Pfdd597/vnnk+z03HPPdaeddppqrX322cedccYZqpxGCS6t0EMOYOrUqe6GG25Qp7a1tbmuXbuq80ISQqathawTmjN69GjX3NysTg/5pbhRo0a5uXPnqtcKSQidthayVsqc0Glrw4YNcwsXLkyy1RChJ9nYd4vI2F/5B2nZnlChy89az5w5MwkO+c6WiWs8Owkg9F06AaHbrwVCtzNMWQGh22kj9GqGCN3eU6EVEDpCD+2d3eYh9Kg4614ModsRI3SEbu+iOBUQOkKP00nfVUHoUXHWvRhCtyNG6Ajd3kVxKiB0hB6nkxB6VI6piiF0O2mEjtDtXRSnAkJH6HE6CaFH5ZiqGEK3k0boCN3eRXEqIHSEHqeTEHpUjqmKIXQ7aYSO0O1dFKcCQkfocToJoUflmKoYQreTRugI3d5FcSogdIQep5MQelSOqYohdDtphI7Q7V0UpwJCR+hxOgmhR+WYqhhCt5NG6Ajd3kVxKiB0hB6nkxB6VI6piiF0O2mEjtDtXRSnAkJH6HE6CaFH5ZiqGEK3k0boCN3eRXEqIPRdOMpglpDfBQ4ZzhJ6fJdcconbtGmTKr2sw1lS/pZ76HAW1UEZg/v166ceEiQ5U6ZMUa88fPhw19LSosqTITUyrEb7jBkzRj3ISNY65ZRTtEu5VatWOZnNoHkYzlJNi+Esmu6JG4vQI7yhxz2S+NXGjh3rZs2aFb9wxIoMZ7HDXLRokZM37hRPyHCWgQMHutbWVvX2RowY4RYsWKDKk3+ohEx2k38kytRFHudCh7OkZCcvYNoJmfKPPZn8V8YHoSP0LPoaoduPAaFXGCJ0ez8hdDvD1BUQOkJP3XO7XQ+h248BoSN0exdVKiD0mDTT1ELoCD1Np9VYBaHbjwGhI3R7FyH0mAxT10LoCD11z/GGXifiCB2hx2wt3tBj0kxTC6Ej9DSdxht63TkjdIQes8kQekyaaWohdISeptMQet05I3SEHrPJEHpMmmlqIXSEnqbTEHrdOSN0hB6zyRB6TJppaiF0hJ6m0xB63TkjdIQes8kQekyaaWohdISeptMQet05I3SEHrPJEHpMmmlqIXSEnqbTEHrdOSN0hB6zyRB6TJppaiF0hJ6m0xB63TkjdIQes8kQekyaaWohdISeptMQet05I3SEHrPJEHpMmmlqlVbo5513nvvqq69UFD/88EP37rvvqnJSB8+dO9cdfPDBqmUPOeQQd9xxx6lyJFimXH300UeqvKFDh7rJkyerciT4jTfeUJ+XjK186qmn1Gs9/PDDrnfv3qq8zZs3u7fffluVI8HXXXedW7NmjTovJCFk2lrIOpLz1ltvuS+++EKVnnLa2qeffuoeeugh1f4k+LLLLnPHH3+8Oq+MCTLARCanpXgOOugg9+yzz6qXku/rjRs3qvL22Wcfd8YZZ6hyGiW4tEKXL4/29vZGOQfvfUrzyr+cUzy9evVyGzZsUC01evRo19zcrMoJDZZ/3Mg4We0jU7hEfikemTC2dOnSFEuVdo358+c7mbimeeSMQ0a1Sk/JxDUet0OUhx9+eBIUXbt2VY+tTbKxBlsEoTfYgSH0yoEh9AZr3sDtIvRAcMY0hG4EWEA6Qi8AumVJhI7QLf3TiLkIvZhTQ+jFcLesitAt9ArIRegIvYC2K3RJhF4MfoReDHfLqgjdQq+AXISO0Atou0KXROjF4EfoxXC3rIrQLfQKyEXoCL2Atit0SYReDH6EXgx3y6oI3UKvgFyEjtALaLtCl0ToxeBH6MVwt6yK0C30CshF6Ai9gLYrdEmEXgx+hF4Md8uqCN1Cr4BchI7QC2i7QpdE6MXgR+jFcLesitAt9ArIRegIvYC2K3RJhF4MfoReDHfLqgjdQq+AXISO0Atou0KXROjF4EfoxXC3rIrQLfQKyEXoCL2Atit0SYReDH6EXgx3y6qlFXqXLl2cDBfI9ZGBKccee6x6ezfffLM74IAD1HkhCffff7/7/PPPVaknnXSSu+iii1Q5Enzaaae5/fbbT5UX+tOvf/nLX9TDWeS3pk888UTV/iT49NNPd0uWLFHlyaAK4ah9VqxY4bZs2aJNSxYfOpzlj3/8oxs0aJBqn8Li5JNPVuVI8Lx589zPf/5zdV5IggztkSEyKR4ZONOjRw/VUm1tbUGzEtatW+c+/vhj1VoHHnhg0HAW1SLfBTOcJYRawTm5D2cZP368mz59upqSDGbRTkBTL/Jdwvr1650MaNE8Mpjl8ssv16TsiJXJaX369FHlhQpdtch3wTIcRN4UtU/IcJZhw4a5lpYW7VJu8ODBbvHixeq8VAnCorW1NclyjTCcRQYZzZkzJwmPWbNmubFjxyZZS77bZs6cmWStkEXEDTm/7IV8pv/mlPYNHaFb2mJnLkKvMETo9n5C6NUMEbq9p0IqIPQQagXnIHT7ASB0hG7vokoFhI7QY/ZTaC2EHkquwDyEboeP0BG6vYsQekcMeUOP2V3+tRC6P6tsIhG6/SgQOkK3dxFCR+gxu8heC6HbGSavgNDtyBE6Qrd3EUJH6DG7yF4LodsZJq+A0O3IETpCt3cRQkfoMbvIXguh2xkmr4DQ7cgROkK3dxFCR+gxu8heC6HbGSavgNDtyBE6Qrd3EUJH6DG7yF4LodsZJq+A0O3IETpCt3cRQkfoMbvIXguh2xkmr4DQ7cgROkK3dxFCR+gxu8heC6HbGSavgNDtyBE6Qrd3EUJH6DG7yF4LodsZJq+A0O3IETpCt3cRQkfoMbvIXguh2xkmr/Daa6+5b7/9VrWuTFqaNm2aKic0mGlr1eQefPBB99lnn6lw9u3b11166aWqnNDglNPWzj77bPfyyy+rtyoTxr788kt1XqqEpqYm179/f/Vyt912m3v99ddVee3t7e7NN99U5UjwCSec4OSsUzwybU3b86H7Ou6449TT1rp16+aefvpp9ZLXXHONmzFjhjovVYL0Yc5TCS0cSjucJQTK1KlT3Q033BCSmiynrPPQZdLa2rVrVRxHjRrlZOJazk/KaWs5c7DsTQbjLFiwwFKC3AACMtlRvm+0D9PWtMT9qpWKAAAgAElEQVTixSP0XVgi9OrGktGpGzZsUHWb/D61jFDVPgi9Qix0fKqWeaPEI/RiTgqhF8PdsipCR+gd9g9Ct1ytnbm8odsZInQ7w5AKCD2EWrE5CB2hI/Q63kGEboeL0O0MQyog9BBqxeYgdISO0Ot4BxG6HS5CtzMMqYDQQ6gVm4PQETpCr+MdROh2uAjdzjCkAkIPoVZsDkJH6Ai9jncQodvhInQ7w5AKCD2EWrE5CB2hI/Q63kGEboeL0O0MQyog9BBqxeYgdISO0Ot4BxG6HS5CtzMMqYDQQ6gVm4PQETpCr+MdROh2uAjdzjCkAkIPoVZsDkJH6Ai9jncQodvhInQ7w5AKCD2EWrE5CB2hI/Q63kGEboeL0O0MQyog9BBqxeaUVughw1mWLl3q/va3v6lPZNGiReqc0AT57fKDDz5YlS6DYGQ4g/YZM2aM++ijj1RpQ4cOdZMnT1blSLAMxVi9erUqL/S33JctW+ZkeIfmYTiLhtbuYxnOYmf4zTffuCVLltgLeVQIFfp9993nnn/+eY8VKiH/+c9/3D/+8Q9VjgT37t3byT41z/7771/a2QClFXrI+NSJEyc6+T137SNf9ps3b9amJYsfO3asmzVrVrL1QhZK+Vvu/fr1cytXrlRtU94S58+fr8qR4JRv6IMHD3aLFy9W7zFVgrBobW1Nstzy5cuDJrvJP5jlH4q5PjLSWCSW4gkVesje2traXPfu3dWp8n0t39s8Owkg9F06AaEXdy0QeoV96HAWhF5hiNDtdxmh2xmmroDQEXrqntvteggdocdsRIRup4nQ7QxTV0DoCD11zyH0GsR5Q7e3JEK3M0TodoapKyB0hJ665xA6Qq97zyF0O2KEbmeYugJCR+ipew6hI/S69xxCtyNG6HaGqSsgdISeuucQOkKve88hdDtihG5nmLoCQkfoqXsOoSP0uvccQrcjRuh2hqkrIHSEnrrnEDpCr3vPIXQ7YoRuZ5i6AkJH6Kl7DqEj9Lr3HEK3I0bodoapKyB0hJ665xA6Qq97zyF0O2KEbmeYugJCR+ipew6hI/S69xxCtyNG6HaGqSsgdISeuucQOkKve88hdDtihG5nmLpCaYWectrarbfe6vbbbz/V2ck0oj//+c+qnNDgq666yj3yyCPq9JBpa+pFvku4/vrr1VPkunXrtmNKm/YJmbb2zjvvuCeffFK7lLv66qvdoYceqsp777333BNPPKHKkWA55yOOOEKdF5Jwyy23OOGoeUKHs9x2223u9ddf1yy1g7mw1z5PP/20W7VqlTYtKP722293Z511lipXpq2FDLi566673Msvv6xaS4LPPPNMdc7NN9/sZJiR5tm0aZOT+6x97r//fiffHTw7CZRW6CEHLJN7brjhBnWqTAqSiWuaZ/r06e7aa6/VpATHhk5b69Wrl9uwYUPwuppEGZ0qv+ee6yOT1kaOHKnennz5isg0T0tLixs+fLgmZUesjPGVAS0pHvl52oULF6qWChV6yDx0magnb+naRyatzZs3T5sWFN/c3OxGjx4dlKtNku+Axx9/XJsWFC/fbePHj1flMm1NhavDYIS+CxqEXt0nCL3CA6FX9wZCt38BI/QKQ4Ru7yepgNAReoedhNARekfNgdDtX8AIHaHbu6i6AkJH6Ajd41bxhs4bukebqEIQOkJXNYxHMEJH6Ajd46IgdITu0SaqEISO0FUN4xGM0BE6Qve4KAgdoXu0iSoEoSN0VcN4BCN0hI7QPS4KQkfoHm2iCkHoCF3VMB7BCB2hI3SPi4LQEbpHm6hCEDpCVzWMRzBCR+gI3eOiIHSE7tEmqhCEjtBVDeMRjNAROkL3uCgIHaF7tIkqBKEjdFXDeAQjdISO0D0uCkJH6B5togpB6Ahd1TAewQgdoSN0j4uC0BG6R5uoQhA6Qlc1jEcwQt8F0rRp09zEiRM9sFWHPPfcc65Lly6qvNDhLIMGDXI/+MEPVGude+65TgbIaJ+Q4SyfffaZW7NmjXapHb8zrR0sEjqcRb0559wLL7zgzj//fHXqQw895I4//nhVngw9keEn2ufVV191P/vZz1RpW7ZsCfrN85TDWUJ+y71///7uzTffVLGQ4Isvvtg988wzqjwZzHTqqaeqciQ45XAW+Y5asWKFao///ve/gwbB3HTTTerhLNKHF154oWp/EsxwlmpkCD3CG7q6Cw0JGzdudDLWMNdH3jouv/zyJNuTQRpz585NslboG3qSzX23SMhwFskZMmRIkm2WdTiLDBWS4UIpnvXr17vevXurl5o1a5aTAS2aR75rDj/8cE1K8liZvxHyEpZ8o4kWROgIPWqrIfSoOFXFEHoFV8ppawhd1aZRgxE6b+gdNlTotLWoHVqjGG/oFUC8oVc3C0JH6B19ffCGnvJburi1eEPnDT1q9/GGHhWnqhhCR+gIXXVlSheM0BF61KZG6FFxqoohdISO0FVXpnTBCB2hR21qhB4Vp6oYQkfoCF11ZUoXjNARetSmRuhRcaqKIXSEjtBVV6Z0wQgdoUdtaoQeFaeqGEJH6AhddWVKF4zQEXrUpkboUXGqiiF0hI7QVVemdMEIHaFHbWqEHhWnqhhCR+gIXXVlSheM0BF61KZG6FFxqoohdISO0FVXpnTBCB2hR21qhB4Vp6oYQkfoCF11ZUoXjNARetSmRuhRcaqKIXSEjtBVV6Z0waUV+nnnnee++uor1YHJJLPhw4erclIHhwzSeOmll9xdd92VZKuh09ZCNte1a1d3wgknhKSqc2Ri2mWXXabOu+6669TT5wYMGODuuece9VqPPfaYe//991V5MuVKO4VLFrj33nvdKaecolqrqanJyRQ07fP222+7zZs3q9I6d+6s3p8ssGrVKtfW1qZaa//99w+atnbHHXe4hQsXqtb65ptv3JIlS1Q5Ehzy06+S98orr6jXuu+++5wMM9I8Bx54oHv22Wc1KTtijznmmKyHVak/kDGhtEKXC93e3q7CI1N75Pfcy/bIZb7qqqvK9rGSfh4Z4an9kpINyoSxpUuXqvY6bNgw19LSosqR4MGDB7vFixer80ISZH+yT55wAqNHj3Zz5swJL6DIDBW6Yon/Dx0/frybOXOmKlX+ca79h5Rqgb0kGKHvctAIfS/p+oCPidCroSH0gCb6nxSEXgGC0O39JBUQOkKP00klr4LQEXrsFkfoCD12TyF0hB67p0pZD6Ej9NiNjdAReuyeQugIPXZPlbIeQkfosRsboSP02D2F0BF67J4qZT2EjtBjNzZCR+ixewqhI/TYPVXKeggdocdubISO0GP3FEJH6LF7qpT1EDpCj93YCB2hx+4phI7QY/dUKeshdIQeu7EROkKP3VMIHaHH7qlS1kPoCD12YyN0hB67pxA6Qo/dU6Wsh9AReuzGRugIPXZPIXSEHrunSlkPoSP02I2N0BF67J4qrdBDhrNcfPHF7te//nVsxrut99FHH7l169YlWWvlypVBgw+SbK6ARZYtW6Ye3POTn/zE3XnnnerdPvLII+5f//qXKu/UU08NGs4yadIkJ2ed4rniiivcUUcdlWKppGuceOKJTn6GNMVz+eWXO5lOqHn23XffHfMBtM9vfvMbd84552jTguKvueYaN2PGDFVu9+7d3aeffqrKIfj7BEor9NwPe/r06e7aa69Nss2xY8fumLbEs5NAv379komvtbU16As497OSwSzaSWG5fybZ39y5c92oUaOSbDXkDb1Xr15u/fr1SfYXugjDWULJ2fMQup1hUAWEHoQtShJCt2NE6HaGCL3CkOEs9n6SCgg9Dkd1FYSuRhYtAaHbUSJ0O0OEjtDtXVRdAaHHJupZD6F7gqpDGEK3Q0XodoYIHaHbuwihx2YYVA+hB2GLkoTQ7RgRup0hQkfo9i5C6LEZBtVD6EHYoiQhdDtGhG5niNARur2LEHpshkH1EHoQtihJCN2OEaHbGSJ0hG7vIoQem2FQPYQehC1KEkK3Y0TodoYIHaHbuwihx2YYVA+hB2GLkoTQ7RgRup0hQkfo9i5C6LEZBtVD6EHYoiQhdDtGhG5niNARur2LEHpshkH1EHoQtihJCN2OEaHbGSJ0hG7vIoQem2FQPYQehC1KEkK3Y0TodoYIHaHbuwihx2YYVA+hB2GLkoTQ7RgRup0hQkfo9i5C6B0ynDdvnrv//vtjM95tvQEDBjgZyal9LrnkErdp0yZV2lVXXeVk6pf2GTNmjJOpcCmeJ554wh1xxBEplgoaztII09aSwPtukbfeest9/vnnqiVXr17tJkyYoMoJDT7mmGPczJkz1elPP/20W7VqlTovJGHNmjXus88+U6WGTltTLWIMlimSH3/8saoK09ZUuDoM5qdfd0EzdepUd8MNN8QhW6OKTCSSt3Tt07NnT7VkQ6etyWSnDRs2aLcYFC9f9n369AnK1SaFvKE3wjx0LYfU8TJ5btCgQUmWlTNevny5ei2ZtCb/sOdJS4DhLHF4I3SE3mEnIfQKGoRu/8JB6HaGZa2A0OOcLEJH6Ajd4y4hdA9INUIQup1hWSsg9Dgni9AROkL3uEsI3QMSQrdD2ksrIPQ4B4/QETpC97hLCN0DEkK3Q9pLKyD0OAeP0BE6Qve4SwjdAxJCt0PaSysg9DgHj9AROkL3uEsI3QMSQrdD2ksrIPQ4B4/QETpC97hLCN0DEkK3Q9pLKyD0OAeP0BE6Qve4SwjdAxJCt0PaSysg9DgHj9AROkL3uEsI3QMSQrdD2ksrIPQ4B4/QETpC97hLCN0DEkK3Q9pLKyD0OAeP0BE6Qve4SwjdAxJCt0PaSysg9DgHj9B34ZhyOMvIkSPdjTfeqD5FGc7S1tamyjv33HPdrbfeqsqR4JTDWa6//np38MEHq/cYkjBu3Di3fv16VWrK4Sy9e/d2v/jFL1T7Cw0+8MADdwyrSfHI7/Vfd9116qXefvtt9SCY/v37uzfffFO91sUXX+yeeeYZVd5+++3nTj31VFVO6uC1a9e6Tz/9NPWy3utJHz777LPe8ZbAffbZx51xxhmWEtnmIvRsj2bv2pgMZpEvnbI98nOnAwcOVH2slpYWN3z4cFVOaPDgwYPdokWLQtOT5MlfRxYsWKBaK+VwFuld+cdKzo8MaHr88cdz3mKyvXXu3Nlt3bo12XopF0LoKWmzVocEEHoFDUKvbhOEbv/iQOgVhgjd3k9UgMAeCSB0hN5RgyB0+5cHQkfo9i6iAgQ8CSB0hI7QPS9LQBhCR+gBbUMKBMIIIHSEjtDD7o5PFkJH6D59QgwEohBA6AgdoUe5SrstgtARev26i8oQ+B8CCB2hI/T6fS0gdIRev+6iMgQQeoc9wP/KvRoN/6M4+9cFQkfo9i6iAgQ8CfCGzhs6b+ielyUgDKEj9IC2IQUCYQQQOkJH6GF3xycLoSN0nz4hBgJRCCB0hI7Qo1yl3RZB6Ai9ft1FZQj8DwGEjtARev2+FhA6Qq9fd1EZAgi9wx7gfxRXjYb/UZz96wKhI3R7FxVY4bzzznNfffVVgTvYO5ceOnSomzx5svrDv/HGG1mf1+uvv+5++9vfqj+XTP2S347WPGWdtqZhsGusTFvbvHmzKl0miz300EOqHAletWqV27Rpkyqvb9++O/K0zx133OEWLlyoSuvZs6d78sknVTkSnFLoN910k5N/hGmeLVu2uAsvvFCTsiNWpjRedNFFqjymralw5REsX6Lt7e15bGYv2sXo0aNdc3Nz6T7x/PnznYy8TfEMGzbMyVs6TziB5cuXO/nHVIondNqa3JU5c+aottirVy/16N/UQp8+fbobP3686nPJSOju3burciR46tSpbuLEieq8siaUdtoaQi+mZRG6nTtCtzNE6NUMU76hI3R7/4ZWQOih5MjbLQGEbm8MhG5niNARur2LGq8CQm+8M8t6xwjdfjwI3c4QoSN0exc1XgWE3nhnlvWOEbr9eBC6nSFCR+j2Lmq8Cgi98c4s6x0jdPvxIHQ7Q4SO0O1d1HgVEHrjnVnWO0bo9uNB6HaGCB2h27uo8Sog9MY7s6x3jNDtx4PQ7QwROkK3d1HjVUDojXdmWe8YoduPB6HbGSJ0hG7vosargNAb78yy3jFCtx8PQrczROgI3d5FjVcBoTfemWW9Y4RuPx6EbmeI0BG6vYsarwJCb7wzy3rHCN1+PAjdzhChI3R7FzVehdIKvUuXLm7r1q2qE5HBBzIYg2cngSVLlrhvvvlGhWPMmDFBwyNUixiDly1bpv6d/3feeSfoc/3zn/9027ZtU+14wIAB7p577lHlNEJwU1NT0O+rhwxneffdd92vfvWrJFgYzlKNeebMmWr2MhCnW7du6vNiOEs1stIKPeS33OVH/uXH/nl2EpBBEBs2bFDhaIQ39H79+rmVK1eqPpdMj5IBLdpn4MCBbunSpdq0UsYLi9bWVvVnCxmfql7EkBA6nMWwpDq1rL/lrgbh3I7ph9qXvZB1ishB6LtQR+jVLYjQKzwQuv3rCaHbGYZWQOgVcgg9tIsKzOMN3Q4foSN0exdVKiD0mDR1tRA6Qtd1TGbRCN1+IAgdodu7CKHHZBhaC6Ej9NDeySIPoduPAaEjdHsXIfSYDENrIXSEHto7WeQhdPsxIHSEbu8ihB6TYWgthI7QQ3snizyEbj8GhI7Q7V2E0GMyDK2F0BF6aO9kkYfQ7ceA0BG6vYsQekyGobUQOkIP7Z0s8hC6/RgQOkK3dxFCj8kwtBZCR+ihvZNFHkK3HwNCR+j2LkLoMRmG1kLoCD20d7LIQ+j2Y0DoCN3eRQg9JsPQWggdoYf2ThZ5CN1+DAgdodu7CKHHZBhaC6Ej9NDeySIPoduPAaEjdHsXIfSYDENrIXSEHto7WeTJZCftlKtJkya5KVOmqPd/9913u6+//lqdlyrh5JNPdhdccIF6OYReQXbsscc6GTyjfR5++GH34YcfatOSxR955JFOvuxzfpqbm51Mu9M8PXr0cOPHj9ek7Ih96qmn3Jo1a1R5Xbt2dRMmTFDlpA5+7rnn1AOJ5KXoxhtvVG+1U6dObvv27ao8+f4MmTB4zjnnOPlJYc3zwx/+0N12222alIaJZTjLLkcVOpxFLvTmzZuzPXT5wp41a5Z6fwhdjazhEgYPHuwWLVqUZN8yaW3QoEFJ1pKJejITXfuMGjXKzZs3T5tWyngZJ71x40b1Z5N/SMkI1RSPTMeU722enQQQOkLv8C4g9PJ/TSD06jNG6BUeCL3x7j9CR+gIvfHubbQdI3SE3lEzIfRo1yxZIYSO0BF6suuW30IIHaEj9PzuZeiOEDpCR+iht6cEeQgdoSP0Elzk7z4CQkfoCL0891n9SRA6Qkfo6muTbQJCR+gIPdvrWf+NIXSEjtDrf89SrYDQETpCT3XbMlwHoSN0hJ7hxQzcEkJH6Ag98PKUIQ2hI3SEXoabvPMzIHSEjtDLc5/VnwShI3SErr422SYgdISO0LO9nvXfGEJH6Ai9/vcs1QoIHaEj9FS3LcN1EDpCR+gZXszALSF0hI7QAy9PGdIQOkJH6GW4yTs/A0JH6FkIvU+fPm7t2rWqmyW/uz137lxVjgTL4I6VK1eq8kaMGOHmz5+vymmEYBnMMmTIkEbYaun2KFPkQib4hYBgfGqFmkyR27p1awjG7HMQOkJH6B7XFKF7QCJERQChV3C1tbW57t27q/iFBiP0UHIF5smhtbe3q3bA+NRqXCmnrfGGrmrVaMG8oUdDqS6E0BG6umlqJPCGzhs6b+get4o3dA9IhKgIIHSErmoYj2CEjtARusdFQegekAhREUDoCF3VMB7BCB2hI3SPi4LQPSARoiKA0BG6qmE8ghE6QkfoHhcFoXtAIkRFAKEjdFXDeAQjdISO0D0uCkL3gESIigBCR+iqhvEIRugIHaF7XBSE7gGJEBUBhI7QVQ3jEYzQETpC97goCN0DEiEqAggdoasaxiMYoSN0hO5xURC6ByRCVAQQOkJXNYxHMEJH6Ajd46IgdA9IhKgIIHSErmoYj2CEjtARusdFQegekAhREUDoCF3VMB7BpRV6U1OT27ZtmweCSsikSZPclClTVDkS3LVrV7d582Z1XqqEK6+80j366KPq5VL+9Gvfvn3dmjVrVHsMHc4yffp098knn6jWOu6445IN0li/fr3761//qtqfBMs5H3nkkaq8Dz74wM2aNUuVI8Gyv/fee0+V17NnTzdu3DhVTmiwnO+MGTNC05PkzZ4921122WWqtb744gs3depUVU7q4E6dOrnt27erlg3JkQVefPFFt3TpUtVa/Ja7ClcewfyWe+UcZNJSyJd2SqGn/C33PDq04120tLS44cOHq7cpv8su41BTPMOGDXMLFy5ULTVw4EDX2tqqygkNXr58uevfv39oepK8kDd0+cde79691fuT+y/fAyme8ePHu5kzZ6qWkpciGdCifWT+xrRp01RpCF2FK49ghI7Q8+hE/S4Qup7Z/2Yg9GoiCL3CA6Hb71fyCggdoSdvukgLInQ7SISO0DvqIoRuv1/JKyB0hJ686SItiNDtIBE6Qkfo9nuUTQWEjtCzaUblRhC6EthuwhE6Qkfo9nuUTQWEjtCzaUblRhC6EhhCrwmM/4ZeQcSf3Gu2S34BCB2h59eVfjtC6H6c9hTFGzpv6Lyh2+9RNhUQOkLPphmVG0HoSmC8odcExhs6b+g1myTnAISO0HPuzz3tDaHbT443dN7QeUO336NsKiB0hJ5NMyo3gtCVwHhDrwmMN3Te0Gs2Sc4BCB2h59yfvKHX93R4Q+cNnTf0+t6xpNUROkJP2nARF+MN3Q4ToSN0hG6/R9lUQOgIPZtmVG4EoSuB8Sf3msD4kzt/cq/ZJDkHpBR6zhwseyvrcJZ+/fq5lStXWtDUNVcGn4jUtY8MZlm8eLE2LShe9if7LNsjE/zmzZun+lgyWGj16tWqnNDglMNZNm7c6A4//HD1VmWaoQxo0TwymKV79+6alB2xMnlOBrTw7CRQ2vGpCN3e4gjdzjCkAkIPoRYnB6FXOCL0OD2VsgpC34W2/Esv91nDKZsDoaekXVkLoRfDXVZF6Ai9uO6zr4zQEXqHXYTQ7RcspAJCD6EWJwehI/Q4nVRMFYSO0BF6MXevw1URenEHgtARenHdZ18ZoSN0hG6/R1ErIPSoOFXFEDpCVzVMZsEIHaEj9MwuJUIv7kAQOkIvrvvsKyN0hI7Q7fcoagWEHhWnqhhCR+iqhsksGKEjdISe2aVE6MUdCEJH6MV1n31lhI7QEbr9HkWtgNCj4lQVQ+gIXdUwmQUjdISO0DO7lAi9uANB6Ai9uO6zr4zQETpCt9+jqBUQelScqmIIHaGrGiazYISO0BF6ZpcSoRd3IAgdoRfXffaVSyv0pqYmt23bNhWhgQMHunPOOUeVU+Zg+RncL7/8UvURR48e7Zqbm1U5Ety3b1+3Zs0aVZ4Mxbj00ktVOaHB69atc7Nnzw5NV+XJL/T98pe/VOWEBn/wwQfuscceU6fL/mSfmuewww5z48aN06TsiJV+Ev4pnqeeeiqoD1MNZ/niiy+Cfp76wgsvdDKUSPOE/pb7jBkz3NVXX61Zym3atMl169ZNlSPBDGepRlZaoYcMZ1F3EwnfIxAqdJHz2rVrkxCVWdnaL7f58+e7kSNHJtlf6CKLFi1yMnFN80jOkCFDNCnBsfIP5tbWVnX+iBEj3IIFC9R5qRJSTltL9ZlknVChM20t5Skh9OJo7wUrI/TiDhmhF8MeoVdzR+jF9KGsyht6cexLuTJCL+5YEXox7BE6Qi+m876/KkLP5SRKsg+EXtxBIvRi2CN0hF5M5yH0XLiXdh8IvbijRejFsEfoCL2YzkPouXAv7T4QenFHi9CLYY/QEXoxnYfQc+Fe2n0g9OKOFqEXwx6hI/RiOg+h58K9tPtA6MUdLUIvhj1CR+jFdB5Cz4V7afeB0Is7WoReDHuEjtCL6TyEngv30u4DoRd3tAi9GPYIHaEX03kIPRfupd0HQi/uaBF6MewROkIvpvMQei7cS7sPhF7c0SL0YtgjdIReTOch9Fy4l3YfCL24o0XoxbBH6Ai9mM7bi4SeC2D2AQEIQAACEEhBoLQ//ZoCHmtAAAIQgAAEciGA0HM5CfYBAQhAAAIQMBBA6AZ4pEIAAhCAAARyIYDQczkJ9gEBCEAAAhAwEEDoBnikQgACEIAABHIhgNBzOQn2AQEIQAACEDAQQOgGeKRCAAIQgAAEciGA0HM5CfYBAQhAAAIQMBBA6AZ4pEIAAhCAAARyIYDQczkJ9gEBCEAAAhAwEEDoBnikQgACEIAABHIhgNBzOQn2AQEIQAACEDAQQOgGeKRCAAIQgAAEciGA0HM5CfYBAQhAAAIQMBBA6AZ4pEIAAhCAAARyIYDQczkJ9gEBCEAAAhAwEEDoBnikQgACEIAABHIhgNBzOQn2AQEIQAACEDAQQOgGeKRCAAIQgAAEciGA0HM5CfYBAQhAAAIQMBBA6AZ4pEIAAhCAAARyIYDQczkJ9gEBCEAAAhAwEEDoBnikQgACEIAABHIhgNBzOQn2AQEIQAACEDAQQOgGeKRCAAIQgAAEciGA0HM5CfYBAQhAAAIQMBBA6AZ4pEIAAhCAAARyIYDQczkJ9gEBCEAAAhAwEEDoBnikQgACEIAABHIhgNBzOQn2AQEIQAACEDAQQOgGeKRCAAIQgAAEciGA0HM5CfYBAQhAAAIQMBBA6AZ4pEIAAhCAAARyIYDQczkJ9gEBCEAAAhAwEEDoBnikQgACEIAABHIhgNBzOQn2AQEIQAACEDAQQOgGeKRCAAIQgAAEciGA0HM5CfYBAQhAAAIQMBBA6AZ4pEIAAhCAAARyIYDQczkJ9gEBCEAAAhAwEEDoBnikQgACEIAABHIhgNBzOQn2AQEIQAACEDAQQOgGeKRCAAIQgAAEciGA0HM5CfYBAQhAAAIQMPhn7SkAAACJSURBVBBA6AZ4pEIAAhCAAARyIYDQczkJ9gEBCEAAAhAwEEDoBnikQgACEIAABHIhgNBzOQn2AQEIQAACEDAQQOgGeKRCAAIQgAAEciGA0HM5CfYBAQhAAAIQMBBA6AZ4pEIAAhCAAARyIYDQczkJ9gEBCEAAAhAwEEDoBnikQgACEIAABHIh8H9gnTGolKrLbAAAAABJRU5ErkJggg=="/>
          <p:cNvSpPr>
            <a:spLocks noChangeAspect="1" noChangeArrowheads="1"/>
          </p:cNvSpPr>
          <p:nvPr/>
        </p:nvSpPr>
        <p:spPr bwMode="auto">
          <a:xfrm>
            <a:off x="410633" y="7938"/>
            <a:ext cx="4064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dirty="0"/>
          </a:p>
        </p:txBody>
      </p:sp>
      <p:sp>
        <p:nvSpPr>
          <p:cNvPr id="14" name="AutoShape 8" descr="data:image/png;base64,iVBORw0KGgoAAAANSUhEUgAAAfQAAAH0CAYAAADL1t+KAAAAAXNSR0IArs4c6QAAIABJREFUeF7tnWuslcXVgIfEtEbloBUIipeKeAGNQUSR1iIxIEYRragRbCMaKioVjLfUhto00dSotSBRgaqojQeiiEak6ik/REw9IBbQcAmKaIrXAypwNDY14csC+2125bBnzZo97+yX5/37rbVm9jNr9sN77LdXp+3bt293PBCAAAQgAAEINDSBTgi9oc+PzUMAAhCAAAR2EEDoNAIEIAABCECgBAQQegkOkY8AAQhAAAIQQOj0AAQgAAEIQKAEBBB6CQ6RjwABCEAAAhBA6PQABCAAAQhAoAQEEHoJDpGPAAEIQAACEEDo9AAEIAABCECgBAQQegkOkY8AAQhAAAIQQOj0AAQgAAEIQKAEBBB6CQ6RjwABCEAAAhBA6PQABCAAAQhAoAQEEHoJDpGPAAEIQAACEEDo9AAEIAABCECgBAQQegkOkY8AAQhAAAIQQOj0AAQgAAEIQKAEBBB6CQ6RjwABCEAAAhBA6PQABCAAAQhAoAQEEHoJDpGPAAEIQAACEEDo9AAEIAABCECgBAQQegkOkY8AAQhAAAIQQOj0AAQgAAEIQKAEBBB6CQ6RjwABCEAAAhBA6PQABCAAAQhAoAQEEHoJDpGPAAEIQAACEEDo9AAEIAABCECgBAQQegkOkY8AAQhAAAIQQOj0AAQgAAEIQKAEBBB6CQ6RjwABCEAAAhBA6PQABCAAAQhAoAQEEHoJDpGPAAEIQAACEEDo9AAEIAABCECgBAQQegkOkY8AAQhAAAIQQOj0AAQgAAEIQKAEBBB6CQ6RjwABCEAAAhBA6PQABCAAAQhAoAQEEHoJDpGPAAEIQAACEEDo9AAEIAABCECgBAQQegkOkY8AAQhAAAIQQOj0AAQgAAEIQKAEBBB6CQ6RjwABCEAAAhBA6PQABCAAAQhAoAQEEHoJDpGPAAEIQAACEEDo9AAEIAABCECgBAQQegkOkY8AAQhAAAIQQOj0AAQgAAEIQKAEBBB6CQ6RjwABCEAAAhBA6PQABCAAAQhAoAQEEHoJDpGPAAEIQAACEEDo9AAEIAABCECgBAQQegkOkY8AAQhAAAIQQOj0AAQgAAEIQKAEBBB6CQ6RjwABCEAAAhAordA7d+7s2tvbOeHEBEaPHu2am5vVq/bp08etXbtWnReSsHz5ctevX7+Q1CQ5LS0tbvjw4eq1Fi1a5AYPHqzOC0kYNmyYW7hwoSp14MCBrrW1VZUjwSNGjHALFixQ56VKkN5dvXq1ejm5K3PmzFHnkWAjIG7YunWrrUim2Qg904Np1G0hdPvJIfRqhgjd3lNUqBBA6A3YDbyhF3NoCN3OHaEjdHsXUaEjAgi9AXsDoRdzaAjdzh2hI3R7F1EBoZeoBxB6MYeJ0O3cETpCt3cRFRB6iXoAoRdzmAjdzh2hI3R7F1EBoZeoBxB6MYeJ0O3cETpCt3cRFRB6iXoAoRdzmAjdzh2hI3R7F1EBoZeoBxB6MYeJ0O3cETpCt3cRFRB6iXoAoRdzmAjdzh2hI3R7F1EBoZeoBxB6MYeJ0O3cETpCt3cRFRB6iXoAoRdzmAjdzh2hI3R7F1EBoZeoBxB6MYeJ0O3cETpCt3cRFRB6iXqgqanJbdu2TfWJZHjEOeeco8opc/DUqVPdl19+qfqIoUJ/4IEHXFtbm2qt0OBrrrnG9ejRIzS97nmNIPSzzz7b/f3vf1ex6Nmzpxs3bpwqpxGCu3Xr5iZMmKDe6pgxY9zs2bNVeQcddJCbOHGiKqfMwS+++KJbunSp6iPy068qXHkEh7yhy0URifHsJNCrVy+3YcMGFY5QoasWKXlwIwg9ZNpa6LHNnz9/x8S1sj0h09bkTq5fv75sKII/j3xnT5s2TZWP0FW48ghG6PZzQOh2hiEVEHo1NYRe4YHQq3sDoVfzYHzqLjx4Q69uDoQeomN7DkJH6B11EUJH6Hv6hkHoCL3D/kDodjmHVEDoCB2h+90c3tB5Q++wU3hD5w3d72ukvlEIHaEjdL87htAROkL3uyv8j+I8OcUOQ+gIHaH73SqEjtARut9dQeienGKHIXSEjtD9bhVCR+gI3e+uIHRPTrHDEDpCR+h+twqhI3SE7ndXELonp9hhCB2hI3S/W4XQETpC97srCN2TU+wwhI7QEbrfrULoCB2h+90VhO7JKXYYQkfoCN3vViF0hI7Q/e4KQvfkFDsMoSN0hO53qxA6QkfofncFoXtyih2G0BE6Qve7VQgdoUcXeteuXd3mzZv9OrCAqLFjx7pZs2apV075S3F9+vRxa9euVe1x1KhRbu7cuaqc0GD5PfGRI0eGppPnnJNphq2trWoWMphlwYIFqrx+/fq55cuXq3IkWHpq3rx5qjzp3dWrV6tyJDjlcBb5Dnj88cfVe0yVIN+hIdMWETpCR+ietxShV0AhdM+m2UMYQq+Gg9ArPBC6/X5JBX7LfReOoT/9yht6BWLo+FTe0ONc6JyrIHSE3lF/IvQ4NxehI/QOO4k3dN7Q43zN7KyC0BE6Qo95o75fC6EjdITuccf4k7sHpBohCB2hI3T7PdpTBYSO0BG6xx1D6B6QELoKEv8NvYKLP7mrWqfDYISO0BG6x11C6B6QELoKEkJH6KqG8QhG6AgdoXtcFITuAQmhqyAhdISuahiPYISO0BG6x0VB6B6QELoKEkJH6KqG8QhG6AgdoXtcFITuAQmhqyAhdISuahiPYISO0BG6x0VB6B6QELoKEkJH6KqG8QhG6AgdoXtcFITuAQmhqyAhdISuahiPYISO0BG6x0VB6B6QELoKEkJH6KqG8QgurdCbmprctm3bPBBUQiZNmuSmTJmiypHg3H/69corr3SPPvqo+nOl/KW4vn37ujVr1qj2KD8Xe+mll6pyJPiaa65xPXr0UOW98MIL7vzzz1flEFxNoGfPnm7cuHFJsHTq1Mlt375dvVZIXrdu3dyECRPUa40ZM8bNnj1blXf00Ue7d999V5UjwbkPZxGGn332mfpzMZylGllphd65c2fX3t6uahB+y70aV0qhh/yWu+pwdwmWKVwyjUvz8IauoRU3VtjLxDXNI2fcv39/TcqOWJneJxPXUjy8oVco88MycToOoe/CEaEj9I6uFUKP84UTUgWhV6jJP7LXr1+vxpj7GzpCVx/pbhMQOkLvsJN4Q6+gQehxvnBCqiB0hN5R3/An92oyCB2hI3QPyyB0D0h1CkHoCB2h+10uhI7QEbrHXUHoHpDqFILQETpC97tcCB2hI3SPu4LQPSDVKQShI3SE7ne5EDpCR+gedwWhe0CqUwhCR+gI3e9yIXSEjtA97gpC94BUpxCEjtARut/lQugIHaF73BWE7gGpTiEIHaEjdL/LhdAROkL3uCsI3QNSnUIQOkJH6H6XC6EjdITucVcQugekOoUgdISO0P0uF0JH6Ajd464gdA9IdQpB6AgdoftdLoSO0BG6x11B6B6Q6hSC0BE6Qve7XAgdoe91Qve7GnGiWltb3cCBA+MUq0OVRYsWuSFDhtSh8vdLCgfhkeIJHc4SsjcZLLR69Wp1KsNZKsj4LXd1++w2AaEjdIQe5y7ttgpCr2BB6NUtgtAReuyvHoSO0BF67Fu1Sz2EjtA7ai+EjtBjf/UgdISO0GPfKoS+W6K8ofOG3tFV40/ucb6EEDpCR+hx7hJ/cq/BEaEjdIRexy8b5xxCR+gIvY53jD+58yd3/uRe+4Lxhl6bkU8EQkfoCN3npgTGIHSEjtBrXx6EXpuRTwRCR+gI3eemBMYgdISO0GtfHoRem5FPBEJH6Ajd56YExiB0hI7Qa18ehF6bkU8EQkfoCN3npgTGIHSEjtBrXx6EXpuRTwRCR+gI3eemBMYgdISO0GtfHoRem5FPBEJH6Ajd56YExiB0hI7Qa18ehF6bkU8EQkfoCN3npgTGIHSEjtBrXx6EXpuRT0Rphd7U1OS2bdvmw+D/YyZNmuSmTJmiypHgu+++23399dfqvFQJJ598srvgggvUy/Xq1ctt2LBBlSc/Z9nc3KzKkeAHHnjAtbW1qfJkIMbTTz+typHg8ePHux49eqjzQhI6derktm/fHpKaJCfl/g477DA3btw49eeSflq3bp0q75NPPnEzZsxQ5YQGhw5nGTNmjJs9e7Zq2aOPPtq9++67qhwJfu6559yKFSvUeakS9t9/f3fLLbeol5s4caKbNm2aKq9z585u69atqpxGCS6t0OXQ2tvbVecgzTF16lRVTpmDUwo9hOPcuXPdJZdcok6VSVz9+vVT54UkyK+jLV26NCQ1Sc7gwYOdTFzL+RkxYoRbsGBBtlsMFXrK33LPFp5xYwi9GiBC34UHQq9uDoRu/LZxbsfoVIRu44jQK/zkTq5fv94GtETZCB2hd9jOCB2hx/6uQ+h2oggdoXfURQgdoSN0z+9Y3tA9Qe0hDKHbGSJ0hI7Q/e4Rf3LnT+4ddgpC97tEe4pC6HaGCB2hI3S/e4TQETpC97srQVEIPQhbVRJCR+gI3e8eIXSEjtD97kpQFEIPwobQO8DG/yiuGgz/Db2aB0JH6Ajd7pwOKyB0O1ze0HlD5w3d7x4hdISO0P3uSlAUQg/Cxhs6b+hejcMbOm/oHTYK/29r1Wj4H8V5fafsMQih2xnyhs4bOm/ofveIN3Te0HlD97srQVEIPQgbb+i8oXs1Dm/ovKHzhu51VZzjDd0T1B7CELqdIW/ovKHzhu53j3hD5w2dN3S/uxIUhdCDsPGGzhu6V+Pwhr6XvKF36dJFPVGnZ8+ernfv3l6NtDcELVmyxH3zzTeqjyoTpJ588klVjgSPHTvWvf/++6q8vn37uksvvVSVI8HTp093Mo1L8/z0pz91d955pyZlR+zpp5/uhKPmGTBggLvnnns0KTtiZVrgW2+9pco788wz3SuvvKLKkWCZjPXGG2+o8uS8HnzwQVWOBIe8oR9zzDFu5syZ6rV+//vfu1dffVWVJ59r1apVqhwJvvzyy9WTCffdd98d8wF4dhKQyXMffvihCodM4tyyZYsqp1GCeUNvlJNqkH2Gjk+ViVVr165VfcpRo0Y5mbimfWTS2sqVK1VpIpX58+erciQ45A192LBhrqWlRb2WTE5bvHixKi902prsceHChaq1hIXMh9c+IUKXM5apetpHemrevHmqtJTT1lQbI3i3BBif2oCNETI+tQE/ZnZbRujVR4LQKzwQenVvhIxPze7CN+CGEHqDHpp2HnoDfszstozQEXpHTYnQEXoOX1gIPYdTUO6BN3QlsEjhCB2hI3S/y8Qbuh+n2FEIPTbRBPUQegLIu1kCoSN0hO539xC6H6fYUQg9NtEE9RB6AsgIvSZk/ht6BRF/cudP7jUvTIIAhJ4AcuwlEHpson71eEPnDZ03dP+7MmfOHL9goqIRQOjRUKYrhNDTsd51JYSO0BG6393jT+5+nGJHIfTYRBPUQ+gJIPMn95qQ+ZM7f3LvqEkQes3rU5cAhF4XrPUtitDry3dPX1LNzc3qxflhmQoyflimun34YRn1dSJhDwQQegO2B0Iv5tD4kzt/cudP7n53jzd0P06xoxB6bKIJ6iH0BJD5k3tNyPzJnT+58yf3mtckaQBCT4o7zmLnnXee++qrr+IUo4o3gaFDh7rJkyd7x/83MPfhLMcff7y77LLL1J/ruuuuc2vWrFHlnX322e7ll19W5UiwDGfR/kb9UUcd5a644gr1WjKcZdmyZao8+c8qIcNZ5D/hrFu3TrXWscceGzycZdGiRaq1fvzjH7vHHntMlSPBd9xxh/r38NWLkPA9Avvvv79bsGBBKcmUdjhLKU+LD1VFQAazXHLJJWoqMrRDhndoHhnMMnLkSE1KcGzof0MPWVDkNWTIkJDUZDnCXv47Og8EILBnAgidDmlYAgjdfnQI3c6QChDIhQBCz+Uk2IeaAEJXI/teAkK3M6QCBHIhgNBzOQn2oSaA0NXIELodGRUgkC0BhJ7t0bCxWgQQei1Ctf/vvKHXZkQEBBqFAEJvlJNin98jgNDtTYHQ7QypAIFcCCD0XE6CfagJIHQ1Mv7kbkdGBQhkSwChZ3s0bKwWAYRei1Dt/ztv6LUZEQGBRiGA0BvlpNgnf3KvQw8g9DpApSQECiKA0AsCz7J2Aryh2xkidDtDKkAgFwIIPZeTYB9qAghdjex7CQjdzpAKEMiFAELP5STYh5oAQlcjQ+h2ZFSAQLYEEHq2R8PGahFA6LUI1f6/84ZemxEREGgUAqUVelmnrT3zzDPu4IMPTtJfY8aMcR999JFqrUaYtjZgwAB3wAEHqD7X5s2b3dtvv63KCQ3+0Y9+5E466SR1esi0tS1btrgVK1ao17r33nvdKaecospbvXq1mzBhgipHgk888UR1z4dOW1Nvzjn3wQcfBE2su/32291ZZ50VsqQ656677nIvvfSSOi9VwkEHHeSeffZZ9XLTpk1z8p2oeZi2pqGVSWxZ56Fv3LjR9ezZMwnlXr16uQ0bNqjWGj16tJNxl9pHRmuuXbtWlTZq1Cgnb+k8OwkMHjzYLV68OAmOlpYWJ1PhNE9ra6sbNGiQJiU4VqbpyVS9FI/8Q+WEE05QLyX3RO5LikfGEz/++OMplgpao2vXrq6trU2dO3HiRCdS1zzMQ9fQyiQWodsPAqHbGaasgNArtBF6dech9AoPhJ7yWynSWgjdDhKh2xmmrIDQEXpH/YbQEXrK76LoayF0O1KEbmeYsgJCR+gIvfaN4w29NqPsIhC6/UgQup1hygoIHaEj9No3DqHXZpRdBEK3HwlCtzNMWQGhI3SEXvvGIfTajLKLQOj2I0HodoYpKyB0hI7Qa984hF6bUXYRCN1+JAjdzjBlBYSO0BF67RuH0Gszyi4CoduPBKHbGaasgNAROkKvfeMQem1G2UUgdPuRIHQ7w5QVEDpCR+i1bxxCr80ouwiEbj8ShG5nmLICQkfoCL32jUPotRllF4HQ7UeC0O0MU1ZA6Agdode+cQi9NqPsIrp06eK2bt2a3b7+u6FDDjnEyQAJ7XPzzTerB4vIWscdd5x2KZdyOIv8Frb8JrbmEYH94Q9/0KTsiE05nEUGmMgXSIrnzDPPdK+++qpqKbkn8jOp2udPf/qTejhL6G+5hwxnOfTQQ93VV1+t/VhB8TKcRX6JTfv87ne/Szqc5eWXX9Zu0UlPpXhCh7PIQKL7779ftcWmpiYnQ4nK+JR22lrub+jjx49306dPV/eUDGbRTkCTL5tZs2ap10qZEDKcJXR/MrRDK7H58+e7kSNHqpcUiQ0cOFCdF5IQ8oYuOTJCNcUTKnRhP2LECNUW5Yz79++vyiG4moB818gwqJwfhrNUnw5CL6hbEXo1eIRub0SEXmGI0O39hNDtDFNXQOipiX+3HkJH6LFbD6Ej9Jg9hdBj0kxTC6Gn4fy9VRA6Qo/deggdocfsKYQek2aaWgg9DWeEXoMzf3K3NyJCR+j2LqpUQOgxaaaphdDTcEboCL3unYbQEXrMJkPoMWmmqYXQ03BG6Ai97p2G0BF6zCZD6DFppqmF0NNwRugIve6dhtAReswmQ+gxaaaphdDTcEboCL3unYbQEXrMJkPoMWmmqYXQ03BG6Ai97p2G0BF6zCZD6DFppqmF0NNwRugIve6dhtAReswmQ+gxaaaphdDTcEboCL3unYbQEXrMJkPoMWmmqYXQ03BG6Ai97p2G0BF6zCZD6DFppqlVWqG/9tpr7ttvv1VRnDdvnps2bZoqR4Kfe+45J1OrNI9MgwqZtnbYYYe5Dz/8ULOU69GjR9C0NdUi3wUPHTrUTZ48WZ2a+7S1F154wZ1//vnqzyUDQlJNW1uxYoV6ipRM03rllVfUn+uWW25xb7zxhipPph/Kb6xrn5DhLO3t7W7ZsmXapYLiQ6etBS2WMClU6Pfdd597/vnnk+z03HPPdaeddppqrX322cedccYZqpxGCS6t0EMOYOrUqe6GG25Qp7a1tbmuXbuq80ISQqathawTmjN69GjX3NysTg/5pbhRo0a5uXPnqtcKSQidthayVsqc0Glrw4YNcwsXLkyy1RChJ9nYd4vI2F/5B2nZnlChy89az5w5MwkO+c6WiWs8Owkg9F06AaHbrwVCtzNMWQGh22kj9GqGCN3eU6EVEDpCD+2d3eYh9Kg4614ModsRI3SEbu+iOBUQOkKP00nfVUHoUXHWvRhCtyNG6Ajd3kVxKiB0hB6nkxB6VI6piiF0O2mEjtDtXRSnAkJH6HE6CaFH5ZiqGEK3k0boCN3eRXEqIHSEHqeTEHpUjqmKIXQ7aYSO0O1dFKcCQkfocToJoUflmKoYQreTRugI3d5FcSogdIQep5MQelSOqYohdDtphI7Q7V0UpwJCR+hxOgmhR+WYqhhCt5NG6Ajd3kVxKiB0hB6nkxB6VI6piiF0O2mEjtDtXRSnAkJH6HE6CaFH5ZiqGEK3k0boCN3eRXEqIPRdOMpglpDfBQ4ZzhJ6fJdcconbtGmTKr2sw1lS/pZ76HAW1UEZg/v166ceEiQ5U6ZMUa88fPhw19LSosqTITUyrEb7jBkzRj3ISNY65ZRTtEu5VatWOZnNoHkYzlJNi+Esmu6JG4vQI7yhxz2S+NXGjh3rZs2aFb9wxIoMZ7HDXLRokZM37hRPyHCWgQMHutbWVvX2RowY4RYsWKDKk3+ohEx2k38kytRFHudCh7OkZCcvYNoJmfKPPZn8V8YHoSP0LPoaoduPAaFXGCJ0ez8hdDvD1BUQOkJP3XO7XQ+h248BoSN0exdVKiD0mDTT1ELoCD1Np9VYBaHbjwGhI3R7FyH0mAxT10LoCD11z/GGXifiCB2hx2wt3tBj0kxTC6Ej9DSdxht63TkjdIQes8kQekyaaWohdISeptMQet05I3SEHrPJEHpMmmlqIXSEnqbTEHrdOSN0hB6zyRB6TJppaiF0hJ6m0xB63TkjdIQes8kQekyaaWohdISeptMQet05I3SEHrPJEHpMmmlqIXSEnqbTEHrdOSN0hB6zyRB6TJppaiF0hJ6m0xB63TkjdIQes8kQekyaaWohdISeptMQet05I3SEHrPJEHpMmmlqlVbo5513nvvqq69UFD/88EP37rvvqnJSB8+dO9cdfPDBqmUPOeQQd9xxx6lyJFimXH300UeqvKFDh7rJkyerciT4jTfeUJ+XjK186qmn1Gs9/PDDrnfv3qq8zZs3u7fffluVI8HXXXedW7NmjTovJCFk2lrIOpLz1ltvuS+++EKVnnLa2qeffuoeeugh1f4k+LLLLnPHH3+8Oq+MCTLARCanpXgOOugg9+yzz6qXku/rjRs3qvL22Wcfd8YZZ6hyGiW4tEKXL4/29vZGOQfvfUrzyr+cUzy9evVyGzZsUC01evRo19zcrMoJDZZ/3Mg4We0jU7hEfikemTC2dOnSFEuVdo358+c7mbimeeSMQ0a1Sk/JxDUet0OUhx9+eBIUXbt2VY+tTbKxBlsEoTfYgSH0yoEh9AZr3sDtIvRAcMY0hG4EWEA6Qi8AumVJhI7QLf3TiLkIvZhTQ+jFcLesitAt9ArIRegIvYC2K3RJhF4MfoReDHfLqgjdQq+AXISO0Atou0KXROjF4EfoxXC3rIrQLfQKyEXoCL2Atit0SYReDH6EXgx3y6oI3UKvgFyEjtALaLtCl0ToxeBH6MVwt6yK0C30CshF6Ai9gLYrdEmEXgx+hF4Md8uqCN1Cr4BchI7QC2i7QpdE6MXgR+jFcLesitAt9ArIRegIvYC2K3RJhF4MfoReDHfLqgjdQq+AXISO0Atou0KXROjF4EfoxXC3rIrQLfQKyEXoCL2Atit0SYReDH6EXgx3y6qlFXqXLl2cDBfI9ZGBKccee6x6ezfffLM74IAD1HkhCffff7/7/PPPVaknnXSSu+iii1Q5Enzaaae5/fbbT5UX+tOvf/nLX9TDWeS3pk888UTV/iT49NNPd0uWLFHlyaAK4ah9VqxY4bZs2aJNSxYfOpzlj3/8oxs0aJBqn8Li5JNPVuVI8Lx589zPf/5zdV5IggztkSEyKR4ZONOjRw/VUm1tbUGzEtatW+c+/vhj1VoHHnhg0HAW1SLfBTOcJYRawTm5D2cZP368mz59upqSDGbRTkBTL/Jdwvr1650MaNE8Mpjl8ssv16TsiJXJaX369FHlhQpdtch3wTIcRN4UtU/IcJZhw4a5lpYW7VJu8ODBbvHixeq8VAnCorW1NclyjTCcRQYZzZkzJwmPWbNmubFjxyZZS77bZs6cmWStkEXEDTm/7IV8pv/mlPYNHaFb2mJnLkKvMETo9n5C6NUMEbq9p0IqIPQQagXnIHT7ASB0hG7vokoFhI7QY/ZTaC2EHkquwDyEboeP0BG6vYsQekcMeUOP2V3+tRC6P6tsIhG6/SgQOkK3dxFCR+gxu8heC6HbGSavgNDtyBE6Qrd3EUJH6DG7yF4LodsZJq+A0O3IETpCt3cRQkfoMbvIXguh2xkmr4DQ7cgROkK3dxFCR+gxu8heC6HbGSavgNDtyBE6Qrd3EUJH6DG7yF4LodsZJq+A0O3IETpCt3cRQkfoMbvIXguh2xkmr4DQ7cgROkK3dxFCR+gxu8heC6HbGSavgNDtyBE6Qrd3EUJH6DG7yF4LodsZJq+A0O3IETpCt3cRQkfoMbvIXguh2xkmr/Daa6+5b7/9VrWuTFqaNm2aKic0mGlr1eQefPBB99lnn6lw9u3b11166aWqnNDglNPWzj77bPfyyy+rtyoTxr788kt1XqqEpqYm179/f/Vyt912m3v99ddVee3t7e7NN99U5UjwCSec4OSsUzwybU3b86H7Ou6449TT1rp16+aefvpp9ZLXXHONmzFjhjovVYL0Yc5TCS0cSjucJQTK1KlT3Q033BCSmiynrPPQZdLa2rVrVRxHjRrlZOJazk/KaWs5c7DsTQbjLFiwwFKC3AACMtlRvm+0D9PWtMT9qpWKAAAgAElEQVTixSP0XVgi9OrGktGpGzZsUHWb/D61jFDVPgi9Qix0fKqWeaPEI/RiTgqhF8PdsipCR+gd9g9Ct1ytnbm8odsZInQ7w5AKCD2EWrE5CB2hI/Q63kGEboeL0O0MQyog9BBqxeYgdISO0Ot4BxG6HS5CtzMMqYDQQ6gVm4PQETpCr+MdROh2uAjdzjCkAkIPoVZsDkJH6Ai9jncQodvhInQ7w5AKCD2EWrE5CB2hI/Q63kGEboeL0O0MQyog9BBqxeYgdISO0Ot4BxG6HS5CtzMMqYDQQ6gVm4PQETpCr+MdROh2uAjdzjCkAkIPoVZsDkJH6Ai9jncQodvhInQ7w5AKCD2EWrE5CB2hI/Q63kGEboeL0O0MQyog9BBqxeaUVughw1mWLl3q/va3v6lPZNGiReqc0AT57fKDDz5YlS6DYGQ4g/YZM2aM++ijj1RpQ4cOdZMnT1blSLAMxVi9erUqL/S33JctW+ZkeIfmYTiLhtbuYxnOYmf4zTffuCVLltgLeVQIFfp9993nnn/+eY8VKiH/+c9/3D/+8Q9VjgT37t3byT41z/7771/a2QClFXrI+NSJEyc6+T137SNf9ps3b9amJYsfO3asmzVrVrL1QhZK+Vvu/fr1cytXrlRtU94S58+fr8qR4JRv6IMHD3aLFy9W7zFVgrBobW1Nstzy5cuDJrvJP5jlH4q5PjLSWCSW4gkVesje2traXPfu3dWp8n0t39s8Owkg9F06AaEXdy0QeoV96HAWhF5hiNDtdxmh2xmmroDQEXrqntvteggdocdsRIRup4nQ7QxTV0DoCD11zyH0GsR5Q7e3JEK3M0TodoapKyB0hJ665xA6Qq97zyF0O2KEbmeYugJCR+ipew6hI/S69xxCtyNG6HaGqSsgdISeuucQOkKve88hdDtihG5nmLoCQkfoqXsOoSP0uvccQrcjRuh2hqkrIHSEnrrnEDpCr3vPIXQ7YoRuZ5i6AkJH6Kl7DqEj9Lr3HEK3I0bodoapKyB0hJ665xA6Qq97zyF0O2KEbmeYugJCR+ipew6hI/S69xxCtyNG6HaGqSsgdISeuucQOkKve88hdDtihG5nmLpCaYWectrarbfe6vbbbz/V2ck0oj//+c+qnNDgq666yj3yyCPq9JBpa+pFvku4/vrr1VPkunXrtmNKm/YJmbb2zjvvuCeffFK7lLv66qvdoYceqsp777333BNPPKHKkWA55yOOOEKdF5Jwyy23OOGoeUKHs9x2223u9ddf1yy1g7mw1z5PP/20W7VqlTYtKP722293Z511lipXpq2FDLi566673Msvv6xaS4LPPPNMdc7NN9/sZJiR5tm0aZOT+6x97r//fiffHTw7CZRW6CEHLJN7brjhBnWqTAqSiWuaZ/r06e7aa6/VpATHhk5b69Wrl9uwYUPwuppEGZ0qv+ee6yOT1kaOHKnennz5isg0T0tLixs+fLgmZUesjPGVAS0pHvl52oULF6qWChV6yDx0magnb+naRyatzZs3T5sWFN/c3OxGjx4dlKtNku+Axx9/XJsWFC/fbePHj1flMm1NhavDYIS+CxqEXt0nCL3CA6FX9wZCt38BI/QKQ4Ru7yepgNAReoedhNARekfNgdDtX8AIHaHbu6i6AkJH6Ajd41bxhs4bukebqEIQOkJXNYxHMEJH6Ajd46IgdITu0SaqEISO0FUN4xGM0BE6Qve4KAgdoXu0iSoEoSN0VcN4BCN0hI7QPS4KQkfoHm2iCkHoCF3VMB7BCB2hI3SPi4LQEbpHm6hCEDpCVzWMRzBCR+gI3eOiIHSE7tEmqhCEjtBVDeMRjNAROkL3uCgIHaF7tIkqBKEjdFXDeAQjdISO0D0uCkJH6B5togpB6Ahd1TAewQgdoSN0j4uC0BG6R5uoQhA6Qlc1jEcwQt8F0rRp09zEiRM9sFWHPPfcc65Lly6qvNDhLIMGDXI/+MEPVGude+65TgbIaJ+Q4SyfffaZW7NmjXapHb8zrR0sEjqcRb0559wLL7zgzj//fHXqQw895I4//nhVngw9keEn2ufVV191P/vZz1RpW7ZsCfrN85TDWUJ+y71///7uzTffVLGQ4Isvvtg988wzqjwZzHTqqaeqciQ45XAW+Y5asWKFao///ve/gwbB3HTTTerhLNKHF154oWp/EsxwlmpkCD3CG7q6Cw0JGzdudDLWMNdH3jouv/zyJNuTQRpz585NslboG3qSzX23SMhwFskZMmRIkm2WdTiLDBWS4UIpnvXr17vevXurl5o1a5aTAS2aR75rDj/8cE1K8liZvxHyEpZ8o4kWROgIPWqrIfSoOFXFEHoFV8ppawhd1aZRgxE6b+gdNlTotLWoHVqjGG/oFUC8oVc3C0JH6B19ffCGnvJburi1eEPnDT1q9/GGHhWnqhhCR+gIXXVlSheM0BF61KZG6FFxqoohdISO0FVXpnTBCB2hR21qhB4Vp6oYQkfoCF11ZUoXjNARetSmRuhRcaqKIXSEjtBVV6Z0wQgdoUdtaoQeFaeqGEJH6AhddWVKF4zQEXrUpkboUXGqiiF0hI7QVVemdMEIHaFHbWqEHhWnqhhCR+gIXXVlSheM0BF61KZG6FFxqoohdISO0FVXpnTBCB2hR21qhB4Vp6oYQkfoCF11ZUoXjNARetSmRuhRcaqKIXSEjtBVV6Z0waUV+nnnnee++uor1YHJJLPhw4erclIHhwzSeOmll9xdd92VZKuh09ZCNte1a1d3wgknhKSqc2Ri2mWXXabOu+6669TT5wYMGODuuece9VqPPfaYe//991V5MuVKO4VLFrj33nvdKaecolqrqanJyRQ07fP222+7zZs3q9I6d+6s3p8ssGrVKtfW1qZaa//99w+atnbHHXe4hQsXqtb65ptv3JIlS1Q5Ehzy06+S98orr6jXuu+++5wMM9I8Bx54oHv22Wc1KTtijznmmKyHVak/kDGhtEKXC93e3q7CI1N75Pfcy/bIZb7qqqvK9rGSfh4Z4an9kpINyoSxpUuXqvY6bNgw19LSosqR4MGDB7vFixer80ISZH+yT55wAqNHj3Zz5swJL6DIDBW6Yon/Dx0/frybOXOmKlX+ca79h5Rqgb0kGKHvctAIfS/p+oCPidCroSH0gCb6nxSEXgGC0O39JBUQOkKP00klr4LQEXrsFkfoCD12TyF0hB67p0pZD6Ej9NiNjdAReuyeQugIPXZPlbIeQkfosRsboSP02D2F0BF67J4qZT2EjtBjNzZCR+ixewqhI/TYPVXKeggdocdubISO0GP3FEJH6LF7qpT1EDpCj93YCB2hx+4phI7QY/dUKeshdIQeu7EROkKP3VMIHaHH7qlS1kPoCD12YyN0hB67pxA6Qo/dU6Wsh9AReuzGRugIPXZPIXSEHrunSlkPoSP02I2N0BF67J4qrdBDhrNcfPHF7te//nVsxrut99FHH7l169YlWWvlypVBgw+SbK6ARZYtW6Ye3POTn/zE3XnnnerdPvLII+5f//qXKu/UU08NGs4yadIkJ2ed4rniiivcUUcdlWKppGuceOKJTn6GNMVz+eWXO5lOqHn23XffHfMBtM9vfvMbd84552jTguKvueYaN2PGDFVu9+7d3aeffqrKIfj7BEor9NwPe/r06e7aa69Nss2xY8fumLbEs5NAv379komvtbU16As497OSwSzaSWG5fybZ39y5c92oUaOSbDXkDb1Xr15u/fr1SfYXugjDWULJ2fMQup1hUAWEHoQtShJCt2NE6HaGCL3CkOEs9n6SCgg9Dkd1FYSuRhYtAaHbUSJ0O0OEjtDtXVRdAaHHJupZD6F7gqpDGEK3Q0XodoYIHaHbuwihx2YYVA+hB2GLkoTQ7RgRup0hQkfo9i5C6LEZBtVD6EHYoiQhdDtGhG5niNARur2LEHpshkH1EHoQtihJCN2OEaHbGSJ0hG7vIoQem2FQPYQehC1KEkK3Y0TodoYIHaHbuwihx2YYVA+hB2GLkoTQ7RgRup0hQkfo9i5C6LEZBtVD6EHYoiQhdDtGhG5niNARur2LEHpshkH1EHoQtihJCN2OEaHbGSJ0hG7vIoQem2FQPYQehC1KEkK3Y0TodoYIHaHbuwihx2YYVA+hB2GLkoTQ7RgRup0hQkfo9i5C6B0ynDdvnrv//vtjM95tvQEDBjgZyal9LrnkErdp0yZV2lVXXeVk6pf2GTNmjJOpcCmeJ554wh1xxBEplgoaztII09aSwPtukbfeest9/vnnqiVXr17tJkyYoMoJDT7mmGPczJkz1elPP/20W7VqlTovJGHNmjXus88+U6WGTltTLWIMlimSH3/8saoK09ZUuDoM5qdfd0EzdepUd8MNN8QhW6OKTCSSt3Tt07NnT7VkQ6etyWSnDRs2aLcYFC9f9n369AnK1SaFvKE3wjx0LYfU8TJ5btCgQUmWlTNevny5ei2ZtCb/sOdJS4DhLHF4I3SE3mEnIfQKGoRu/8JB6HaGZa2A0OOcLEJH6Ajd4y4hdA9INUIQup1hWSsg9Dgni9AROkL3uEsI3QMSQrdD2ksrIPQ4B4/QETpC97hLCN0DEkK3Q9pLKyD0OAeP0BE6Qve4SwjdAxJCt0PaSysg9DgHj9AROkL3uEsI3QMSQrdD2ksrIPQ4B4/QETpC97hLCN0DEkK3Q9pLKyD0OAeP0BE6Qve4SwjdAxJCt0PaSysg9DgHj9AROkL3uEsI3QMSQrdD2ksrIPQ4B4/QETpC97hLCN0DEkK3Q9pLKyD0OAeP0BE6Qve4SwjdAxJCt0PaSysg9DgHj9B34ZhyOMvIkSPdjTfeqD5FGc7S1tamyjv33HPdrbfeqsqR4JTDWa6//np38MEHq/cYkjBu3Di3fv16VWrK4Sy9e/d2v/jFL1T7Cw0+8MADdwyrSfHI7/Vfd9116qXefvtt9SCY/v37uzfffFO91sUXX+yeeeYZVd5+++3nTj31VFVO6uC1a9e6Tz/9NPWy3utJHz777LPe8ZbAffbZx51xxhmWEtnmIvRsj2bv2pgMZpEvnbI98nOnAwcOVH2slpYWN3z4cFVOaPDgwYPdokWLQtOT5MlfRxYsWKBaK+VwFuld+cdKzo8MaHr88cdz3mKyvXXu3Nlt3bo12XopF0LoKWmzVocEEHoFDUKvbhOEbv/iQOgVhgjd3k9UgMAeCSB0hN5RgyB0+5cHQkfo9i6iAgQ8CSB0hI7QPS9LQBhCR+gBbUMKBMIIIHSEjtDD7o5PFkJH6D59QgwEohBA6AgdoUe5SrstgtARev26i8oQ+B8CCB2hI/T6fS0gdIRev+6iMgQQeoc9wP/KvRoN/6M4+9cFQkfo9i6iAgQ8CfCGzhs6b+ielyUgDKEj9IC2IQUCYQQQOkJH6GF3xycLoSN0nz4hBgJRCCB0hI7Qo1yl3RZB6Ai9ft1FZQj8DwGEjtARev2+FhA6Qq9fd1EZAgi9wx7gfxRXjYb/UZz96wKhI3R7FxVY4bzzznNfffVVgTvYO5ceOnSomzx5svrDv/HGG1mf1+uvv+5++9vfqj+XTP2S347WPGWdtqZhsGusTFvbvHmzKl0miz300EOqHAletWqV27Rpkyqvb9++O/K0zx133OEWLlyoSuvZs6d78sknVTkSnFLoN910k5N/hGmeLVu2uAsvvFCTsiNWpjRedNFFqjymralw5REsX6Lt7e15bGYv2sXo0aNdc3Nz6T7x/PnznYy8TfEMGzbMyVs6TziB5cuXO/nHVIondNqa3JU5c+aottirVy/16N/UQp8+fbobP3686nPJSOju3burciR46tSpbuLEieq8siaUdtoaQi+mZRG6nTtCtzNE6NUMU76hI3R7/4ZWQOih5MjbLQGEbm8MhG5niNARur2LGq8CQm+8M8t6xwjdfjwI3c4QoSN0exc1XgWE3nhnlvWOEbr9eBC6nSFCR+j2Lmq8Cgi98c4s6x0jdPvxIHQ7Q4SO0O1d1HgVEHrjnVnWO0bo9uNB6HaGCB2h27uo8Sog9MY7s6x3jNDtx4PQ7QwROkK3d1HjVUDojXdmWe8YoduPB6HbGSJ0hG7vosargNAb78yy3jFCtx8PQrczROgI3d5FjVcBoTfemWW9Y4RuPx6EbmeI0BG6vYsarwJCb7wzy3rHCN1+PAjdzhChI3R7FzVehdIKvUuXLm7r1q2qE5HBBzIYg2cngSVLlrhvvvlGhWPMmDFBwyNUixiDly1bpv6d/3feeSfoc/3zn/9027ZtU+14wIAB7p577lHlNEJwU1NT0O+rhwxneffdd92vfvWrJFgYzlKNeebMmWr2MhCnW7du6vNiOEs1stIKPeS33OVH/uXH/nl2EpBBEBs2bFDhaIQ39H79+rmVK1eqPpdMj5IBLdpn4MCBbunSpdq0UsYLi9bWVvVnCxmfql7EkBA6nMWwpDq1rL/lrgbh3I7ph9qXvZB1ishB6LtQR+jVLYjQKzwQuv3rCaHbGYZWQOgVcgg9tIsKzOMN3Q4foSN0exdVKiD0mDR1tRA6Qtd1TGbRCN1+IAgdodu7CKHHZBhaC6Ej9NDeySIPoduPAaEjdHsXIfSYDENrIXSEHto7WeQhdPsxIHSEbu8ihB6TYWgthI7QQ3snizyEbj8GhI7Q7V2E0GMyDK2F0BF6aO9kkYfQ7ceA0BG6vYsQekyGobUQOkIP7Z0s8hC6/RgQOkK3dxFCj8kwtBZCR+ihvZNFHkK3HwNCR+j2LkLoMRmG1kLoCD20d7LIQ+j2Y0DoCN3eRQg9JsPQWggdoYf2ThZ5CN1+DAgdodu7CKHHZBhaC6Ej9NDeySIPoduPAaEjdHsXIfSYDENrIXSEHto7WeTJZCftlKtJkya5KVOmqPd/9913u6+//lqdlyrh5JNPdhdccIF6OYReQXbsscc6GTyjfR5++GH34YcfatOSxR955JFOvuxzfpqbm51Mu9M8PXr0cOPHj9ek7Ih96qmn3Jo1a1R5Xbt2dRMmTFDlpA5+7rnn1AOJ5KXoxhtvVG+1U6dObvv27ao8+f4MmTB4zjnnOPlJYc3zwx/+0N12222alIaJZTjLLkcVOpxFLvTmzZuzPXT5wp41a5Z6fwhdjazhEgYPHuwWLVqUZN8yaW3QoEFJ1pKJejITXfuMGjXKzZs3T5tWyngZJ71x40b1Z5N/SMkI1RSPTMeU722enQQQOkLv8C4g9PJ/TSD06jNG6BUeCL3x7j9CR+gIvfHubbQdI3SE3lEzIfRo1yxZIYSO0BF6suuW30IIHaEj9PzuZeiOEDpCR+iht6cEeQgdoSP0Elzk7z4CQkfoCL0891n9SRA6Qkfo6muTbQJCR+gIPdvrWf+NIXSEjtDrf89SrYDQETpCT3XbMlwHoSN0hJ7hxQzcEkJH6Ag98PKUIQ2hI3SEXoabvPMzIHSEjtDLc5/VnwShI3SErr422SYgdISO0LO9nvXfGEJH6Ai9/vcs1QoIHaEj9FS3LcN1EDpCR+gZXszALSF0hI7QAy9PGdIQOkJH6GW4yTs/A0JH6FkIvU+fPm7t2rWqmyW/uz137lxVjgTL4I6VK1eq8kaMGOHmz5+vymmEYBnMMmTIkEbYaun2KFPkQib4hYBgfGqFmkyR27p1awjG7HMQOkJH6B7XFKF7QCJERQChV3C1tbW57t27q/iFBiP0UHIF5smhtbe3q3bA+NRqXCmnrfGGrmrVaMG8oUdDqS6E0BG6umlqJPCGzhs6b+get4o3dA9IhKgIIHSErmoYj2CEjtARusdFQegekAhREUDoCF3VMB7BCB2hI3SPi4LQPSARoiKA0BG6qmE8ghE6QkfoHhcFoXtAIkRFAKEjdFXDeAQjdISO0D0uCkL3gESIigBCR+iqhvEIRugIHaF7XBSE7gGJEBUBhI7QVQ3jEYzQETpC97goCN0DEiEqAggdoasaxiMYoSN0hO5xURC6ByRCVAQQOkJXNYxHMEJH6Ajd46IgdA9IhKgIIHSErmoYj2CEjtARusdFQegekAhREUDoCF3VMB7BpRV6U1OT27ZtmweCSsikSZPclClTVDkS3LVrV7d582Z1XqqEK6+80j366KPq5VL+9Gvfvn3dmjVrVHsMHc4yffp098knn6jWOu6445IN0li/fr3761//qtqfBMs5H3nkkaq8Dz74wM2aNUuVI8Gyv/fee0+V17NnTzdu3DhVTmiwnO+MGTNC05PkzZ4921122WWqtb744gs3depUVU7q4E6dOrnt27erlg3JkQVefPFFt3TpUtVa/Ja7ClcewfyWe+UcZNJSyJd2SqGn/C33PDq04120tLS44cOHq7cpv8su41BTPMOGDXMLFy5ULTVw4EDX2tqqygkNXr58uevfv39oepK8kDd0+cde79691fuT+y/fAyme8ePHu5kzZ6qWkpciGdCifWT+xrRp01RpCF2FK49ghI7Q8+hE/S4Qup7Z/2Yg9GoiCL3CA6Hb71fyCggdoSdvukgLInQ7SISO0DvqIoRuv1/JKyB0hJ686SItiNDtIBE6Qkfo9nuUTQWEjtCzaUblRhC6EthuwhE6Qkfo9nuUTQWEjtCzaUblRhC6EhhCrwmM/4ZeQcSf3Gu2S34BCB2h59eVfjtC6H6c9hTFGzpv6Lyh2+9RNhUQOkLPphmVG0HoSmC8odcExhs6b+g1myTnAISO0HPuzz3tDaHbT443dN7QeUO336NsKiB0hJ5NMyo3gtCVwHhDrwmMN3Te0Gs2Sc4BCB2h59yfvKHX93R4Q+cNnTf0+t6xpNUROkJP2nARF+MN3Q4ToSN0hG6/R9lUQOgIPZtmVG4EoSuB8Sf3msD4kzt/cq/ZJDkHpBR6zhwseyvrcJZ+/fq5lStXWtDUNVcGn4jUtY8MZlm8eLE2LShe9if7LNsjE/zmzZun+lgyWGj16tWqnNDglMNZNm7c6A4//HD1VmWaoQxo0TwymKV79+6alB2xMnlOBrTw7CRQ2vGpCN3e4gjdzjCkAkIPoRYnB6FXOCL0OD2VsgpC34W2/Esv91nDKZsDoaekXVkLoRfDXVZF6Ai9uO6zr4zQEXqHXYTQ7RcspAJCD6EWJwehI/Q4nVRMFYSO0BF6MXevw1URenEHgtARenHdZ18ZoSN0hG6/R1ErIPSoOFXFEDpCVzVMZsEIHaEj9MwuJUIv7kAQOkIvrvvsKyN0hI7Q7fcoagWEHhWnqhhCR+iqhsksGKEjdISe2aVE6MUdCEJH6MV1n31lhI7QEbr9HkWtgNCj4lQVQ+gIXdUwmQUjdISO0DO7lAi9uANB6Ai9uO6zr4zQETpCt9+jqBUQelScqmIIHaGrGiazYISO0BF6ZpcSoRd3IAgdoRfXffaVSyv0pqYmt23bNhWhgQMHunPOOUeVU+Zg+RncL7/8UvURR48e7Zqbm1U5Ety3b1+3Zs0aVZ4Mxbj00ktVOaHB69atc7Nnzw5NV+XJL/T98pe/VOWEBn/wwQfuscceU6fL/mSfmuewww5z48aN06TsiJV+Ev4pnqeeeiqoD1MNZ/niiy+Cfp76wgsvdDKUSPOE/pb7jBkz3NVXX61Zym3atMl169ZNlSPBDGepRlZaoYcMZ1F3EwnfIxAqdJHz2rVrkxCVWdnaL7f58+e7kSNHJtlf6CKLFi1yMnFN80jOkCFDNCnBsfIP5tbWVnX+iBEj3IIFC9R5qRJSTltL9ZlknVChM20t5Skh9OJo7wUrI/TiDhmhF8MeoVdzR+jF9KGsyht6cexLuTJCL+5YEXox7BE6Qi+m876/KkLP5SRKsg+EXtxBIvRi2CN0hF5M5yH0XLiXdh8IvbijRejFsEfoCL2YzkPouXAv7T4QenFHi9CLYY/QEXoxnYfQc+Fe2n0g9OKOFqEXwx6hI/RiOg+h58K9tPtA6MUdLUIvhj1CR+jFdB5Cz4V7afeB0Is7WoReDHuEjtCL6TyEngv30u4DoRd3tAi9GPYIHaEX03kIPRfupd0HQi/uaBF6MewROkIvpvMQei7cS7sPhF7c0SL0YtgjdIReTOch9Fy4l3YfCL24o0XoxbBH6Ai9mM7bi4SeC2D2AQEIQAACEEhBoLQ//ZoCHmtAAAIQgAAEciGA0HM5CfYBAQhAAAIQMBBA6AZ4pEIAAhCAAARyIYDQczkJ9gEBCEAAAhAwEEDoBnikQgACEIAABHIhgNBzOQn2AQEIQAACEDAQQOgGeKRCAAIQgAAEciGA0HM5CfYBAQhAAAIQMBBA6AZ4pEIAAhCAAARyIYDQczkJ9gEBCEAAAhAwEEDoBnikQgACEIAABHIhgNBzOQn2AQEIQAACEDAQQOgGeKRCAAIQgAAEciGA0HM5CfYBAQhAAAIQMBBA6AZ4pEIAAhCAAARyIYDQczkJ9gEBCEAAAhAwEEDoBnikQgACEIAABHIhgNBzOQn2AQEIQAACEDAQQOgGeKRCAAIQgAAEciGA0HM5CfYBAQhAAAIQMBBA6AZ4pEIAAhCAAARyIYDQczkJ9gEBCEAAAhAwEEDoBnikQgACEIAABHIhgNBzOQn2AQEIQAACEDAQQOgGeKRCAAIQgAAEciGA0HM5CfYBAQhAAAIQMBBA6AZ4pEIAAhCAAARyIYDQczkJ9gEBCEAAAhAwEEDoBnikQgACEIAABHIhgNBzOQn2AQEIQAACEDAQQOgGeKRCAAIQgAAEciGA0HM5CfYBAQhAAAIQMBBA6AZ4pEIAAhCAAARyIYDQczkJ9gEBCEAAAhAwEEDoBnikQgACEIAABHIhgNBzOQn2AQEIQAACEDAQQOgGeKRCAAIQgAAEciGA0HM5CfYBAQhAAAIQMBBA6AZ4pEIAAhCAAARyIYDQczkJ9gEBCEAAAhAwEEDoBnikQgACEIAABHIhgNBzOQn2AQEIQAACEDAQQOgGeKRCAAIQgAAEciGA0HM5CfYBAQhAAAIQMPhn7SkAAACJSURBVBBA6AZ4pEIAAhCAAARyIYDQczkJ9gEBCEAAAhAwEEDoBnikQgACEIAABHIhgNBzOQn2AQEIQAACEDAQQOgGeKRCAAIQgAAEciGA0HM5CfYBAQhAAAIQMBBA6AZ4pEIAAhCAAARyIYDQczkJ9gEBCEAAAhAwEEDoBnikQgACEIAABHIh8H9gnTGolKrLbAAAAABJRU5ErkJggg=="/>
          <p:cNvSpPr>
            <a:spLocks noChangeAspect="1" noChangeArrowheads="1"/>
          </p:cNvSpPr>
          <p:nvPr/>
        </p:nvSpPr>
        <p:spPr bwMode="auto">
          <a:xfrm>
            <a:off x="613833" y="160338"/>
            <a:ext cx="4064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dirty="0"/>
          </a:p>
        </p:txBody>
      </p:sp>
      <p:grpSp>
        <p:nvGrpSpPr>
          <p:cNvPr id="9" name="8 Grupo"/>
          <p:cNvGrpSpPr/>
          <p:nvPr/>
        </p:nvGrpSpPr>
        <p:grpSpPr>
          <a:xfrm>
            <a:off x="-388367" y="3489832"/>
            <a:ext cx="7450405" cy="2810610"/>
            <a:chOff x="5292905" y="2843501"/>
            <a:chExt cx="7450405" cy="2810610"/>
          </a:xfrm>
        </p:grpSpPr>
        <p:sp>
          <p:nvSpPr>
            <p:cNvPr id="2" name="CuadroTexto 1">
              <a:extLst>
                <a:ext uri="{FF2B5EF4-FFF2-40B4-BE49-F238E27FC236}">
                  <a16:creationId xmlns="" xmlns:a16="http://schemas.microsoft.com/office/drawing/2014/main" id="{95FA0BE6-41E6-9225-9DD0-2FD0EF40C4E9}"/>
                </a:ext>
              </a:extLst>
            </p:cNvPr>
            <p:cNvSpPr txBox="1"/>
            <p:nvPr/>
          </p:nvSpPr>
          <p:spPr>
            <a:xfrm>
              <a:off x="6945298" y="2843501"/>
              <a:ext cx="4511755" cy="646331"/>
            </a:xfrm>
            <a:prstGeom prst="rect">
              <a:avLst/>
            </a:prstGeom>
            <a:noFill/>
          </p:spPr>
          <p:txBody>
            <a:bodyPr wrap="square" rtlCol="0">
              <a:spAutoFit/>
            </a:bodyPr>
            <a:lstStyle/>
            <a:p>
              <a:pPr algn="ctr"/>
              <a:r>
                <a:rPr lang="es-ES" sz="3600" b="1" dirty="0">
                  <a:ln w="19050">
                    <a:noFill/>
                  </a:ln>
                  <a:solidFill>
                    <a:srgbClr val="414952"/>
                  </a:solidFill>
                  <a:latin typeface="Arial Nova Cond" panose="020B0506020202020204" pitchFamily="34" charset="0"/>
                  <a:ea typeface="Roboto Black" panose="02000000000000000000" pitchFamily="2" charset="0"/>
                </a:rPr>
                <a:t>www.menti.com</a:t>
              </a:r>
            </a:p>
          </p:txBody>
        </p:sp>
        <p:sp>
          <p:nvSpPr>
            <p:cNvPr id="3" name="CuadroTexto 2">
              <a:extLst>
                <a:ext uri="{FF2B5EF4-FFF2-40B4-BE49-F238E27FC236}">
                  <a16:creationId xmlns="" xmlns:a16="http://schemas.microsoft.com/office/drawing/2014/main" id="{98C121E7-BA69-A1F2-3B44-7DADB2E34F00}"/>
                </a:ext>
              </a:extLst>
            </p:cNvPr>
            <p:cNvSpPr txBox="1"/>
            <p:nvPr/>
          </p:nvSpPr>
          <p:spPr>
            <a:xfrm>
              <a:off x="5292905" y="3489832"/>
              <a:ext cx="7450405" cy="1200329"/>
            </a:xfrm>
            <a:prstGeom prst="rect">
              <a:avLst/>
            </a:prstGeom>
            <a:noFill/>
          </p:spPr>
          <p:txBody>
            <a:bodyPr wrap="square" rtlCol="0">
              <a:spAutoFit/>
            </a:bodyPr>
            <a:lstStyle/>
            <a:p>
              <a:pPr algn="ctr"/>
              <a:r>
                <a:rPr lang="es-ES" sz="7200" b="1" dirty="0" smtClean="0">
                  <a:ln w="19050">
                    <a:noFill/>
                  </a:ln>
                  <a:solidFill>
                    <a:srgbClr val="C00000"/>
                  </a:solidFill>
                  <a:latin typeface="Roboto Black" panose="02000000000000000000" pitchFamily="2" charset="0"/>
                  <a:ea typeface="Roboto Black" panose="02000000000000000000" pitchFamily="2" charset="0"/>
                </a:rPr>
                <a:t>4342 8244</a:t>
              </a:r>
              <a:endParaRPr lang="es-ES" sz="7200" b="1" dirty="0">
                <a:ln w="19050">
                  <a:noFill/>
                </a:ln>
                <a:solidFill>
                  <a:srgbClr val="C00000"/>
                </a:solidFill>
                <a:latin typeface="Roboto Black" panose="02000000000000000000" pitchFamily="2" charset="0"/>
                <a:ea typeface="Roboto Black" panose="02000000000000000000" pitchFamily="2" charset="0"/>
              </a:endParaRPr>
            </a:p>
          </p:txBody>
        </p:sp>
        <p:sp>
          <p:nvSpPr>
            <p:cNvPr id="12" name="CuadroTexto 15">
              <a:extLst>
                <a:ext uri="{FF2B5EF4-FFF2-40B4-BE49-F238E27FC236}">
                  <a16:creationId xmlns="" xmlns:a16="http://schemas.microsoft.com/office/drawing/2014/main" id="{BABEA3C7-7CFE-B626-0614-04192B414596}"/>
                </a:ext>
              </a:extLst>
            </p:cNvPr>
            <p:cNvSpPr txBox="1"/>
            <p:nvPr/>
          </p:nvSpPr>
          <p:spPr>
            <a:xfrm>
              <a:off x="6838466" y="4730781"/>
              <a:ext cx="4618587" cy="923330"/>
            </a:xfrm>
            <a:prstGeom prst="rect">
              <a:avLst/>
            </a:prstGeom>
            <a:noFill/>
          </p:spPr>
          <p:txBody>
            <a:bodyPr wrap="square">
              <a:spAutoFit/>
            </a:bodyPr>
            <a:lstStyle/>
            <a:p>
              <a:pPr algn="ctr"/>
              <a:r>
                <a:rPr lang="es-ES" sz="1800" b="1" dirty="0"/>
                <a:t>MAURICIO BOGOMAK MEDEIRO</a:t>
              </a:r>
            </a:p>
            <a:p>
              <a:pPr algn="ctr"/>
              <a:r>
                <a:rPr lang="es-ES" b="1" dirty="0"/>
                <a:t>Director de Seguridad</a:t>
              </a:r>
              <a:endParaRPr lang="es-ES" sz="1800" b="1" dirty="0"/>
            </a:p>
            <a:p>
              <a:pPr algn="ctr"/>
              <a:r>
                <a:rPr lang="es-ES" sz="1800" b="1" dirty="0"/>
                <a:t>Asesor Fundación Fuego</a:t>
              </a:r>
            </a:p>
          </p:txBody>
        </p:sp>
      </p:grpSp>
      <p:sp>
        <p:nvSpPr>
          <p:cNvPr id="17" name="Rectangle 7">
            <a:extLst>
              <a:ext uri="{FF2B5EF4-FFF2-40B4-BE49-F238E27FC236}">
                <a16:creationId xmlns="" xmlns:a16="http://schemas.microsoft.com/office/drawing/2014/main" id="{90110A4C-CB1C-26D1-F2E2-5BD93E6BF916}"/>
              </a:ext>
            </a:extLst>
          </p:cNvPr>
          <p:cNvSpPr>
            <a:spLocks noChangeArrowheads="1"/>
          </p:cNvSpPr>
          <p:nvPr/>
        </p:nvSpPr>
        <p:spPr bwMode="auto">
          <a:xfrm>
            <a:off x="3897443" y="351316"/>
            <a:ext cx="8294558" cy="1446550"/>
          </a:xfrm>
          <a:prstGeom prst="rect">
            <a:avLst/>
          </a:prstGeom>
          <a:noFill/>
          <a:ln>
            <a:noFill/>
          </a:ln>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gn="l" eaLnBrk="0" hangingPunct="0">
              <a:defRPr sz="2400">
                <a:solidFill>
                  <a:schemeClr val="tx1"/>
                </a:solidFill>
                <a:latin typeface="Times New Roman" panose="02020603050405020304" pitchFamily="18" charset="0"/>
              </a:defRPr>
            </a:lvl1pPr>
            <a:lvl2pPr marL="742950" indent="-285750" algn="l" eaLnBrk="0" hangingPunct="0">
              <a:defRPr sz="2400">
                <a:solidFill>
                  <a:schemeClr val="tx1"/>
                </a:solidFill>
                <a:latin typeface="Times New Roman" panose="02020603050405020304" pitchFamily="18" charset="0"/>
              </a:defRPr>
            </a:lvl2pPr>
            <a:lvl3pPr marL="1143000" indent="-228600" algn="l" eaLnBrk="0" hangingPunct="0">
              <a:defRPr sz="2400">
                <a:solidFill>
                  <a:schemeClr val="tx1"/>
                </a:solidFill>
                <a:latin typeface="Times New Roman" panose="02020603050405020304" pitchFamily="18" charset="0"/>
              </a:defRPr>
            </a:lvl3pPr>
            <a:lvl4pPr marL="1600200" indent="-228600" algn="l" eaLnBrk="0" hangingPunct="0">
              <a:defRPr sz="2400">
                <a:solidFill>
                  <a:schemeClr val="tx1"/>
                </a:solidFill>
                <a:latin typeface="Times New Roman" panose="02020603050405020304" pitchFamily="18" charset="0"/>
              </a:defRPr>
            </a:lvl4pPr>
            <a:lvl5pPr marL="2057400" indent="-228600" algn="l"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s-ES" altLang="es-ES" sz="4400" b="1" dirty="0">
                <a:solidFill>
                  <a:srgbClr val="C00000"/>
                </a:solidFill>
                <a:latin typeface="Roboto Black"/>
                <a:cs typeface="Arial" panose="020B0604020202020204" pitchFamily="34" charset="0"/>
              </a:rPr>
              <a:t>CARRIL DE EMERGENCIA: </a:t>
            </a:r>
          </a:p>
          <a:p>
            <a:pPr algn="ctr" eaLnBrk="1" hangingPunct="1"/>
            <a:r>
              <a:rPr lang="es-ES" altLang="es-ES" sz="4400" b="1" dirty="0">
                <a:solidFill>
                  <a:srgbClr val="C00000"/>
                </a:solidFill>
                <a:latin typeface="Roboto Black"/>
                <a:cs typeface="Arial" panose="020B0604020202020204" pitchFamily="34" charset="0"/>
              </a:rPr>
              <a:t>CARRIL DE LA VIDA</a:t>
            </a:r>
          </a:p>
        </p:txBody>
      </p:sp>
      <p:sp>
        <p:nvSpPr>
          <p:cNvPr id="4" name="AutoShape 2" descr="data:image/png;base64,iVBORw0KGgoAAAANSUhEUgAAAZAAAAGQCAYAAACAvzbMAAAAAXNSR0IArs4c6QAAIABJREFUeF7tnX+sVcXV/hdKEZGfATEIVEBCvEEIARWhKsorkjQUEigq3lhoYr2CbTEWSrVIVSRNEbUmNgGirZEKRBFTkDYVtPwQuQVqpCgSDVDKhQaRomgRgvV+sy42bd722/2s/Z5hn3P4TOJfPLP27GfWzOfOOc46zRobGxuNhgM4gAM4gANBB5oBkKBjyHEAB3AAB5ocACAkAg7gAA7gQC4HAEgu2+iEAziAAzgAQMgBHMABHMCBXA4AkFy20QkHcAAHcACAkAM4gAM4gAO5HAAguWyjEw7gAA7gAAAhB3AAB3AAB3I5AEBy2UYnHMABHMABAEIO4AAO4AAO5HIAgOSyjU44gAM4gAMAhBzAARzAARzI5QAAyWUbnXAAB3AABwAIOYADOIADOJDLAQCSyzY64QAO4AAOABByAAdwAAdwIJcDACSXbXTCARzAARwAIOQADuAADuBALgcASC7b6IQDOIADOABAyAEcwAEcwIFcDgCQXLbRCQdwAAdwAICQAziAAziAA7kcACC5bKMTDuAADuAAACEHcAAHcAAHcjkAQHLZRiccwAEcwAEAQg7gAA7gAA7kcgCA5LKNTjiAAziAAwCEHMABHMABHMjlAADJZRudcAAHcAAHAAg5gAM4gAM4kMsBAJLLNjrhAA7gAA4AEHIAB3AAB3AglwMAJJdtdMIBHMABHAAg5AAO4AAO4EAuBwBILtvohAM4gAM4AEDIARzAARzAgVwOAJBcttEJB3AAB3AAgJADOIADOIADuRwAILlsoxMO4AAO4AAAIQdwAAdwAAdyOQBActlGJxzAARzAAQBCDuAADuAADuRyoKIAMnXqVNu2bVuuFz3TOnXo0MFefPHFkr/20qVLbf78+VLcWbNm2fDhwyVtCtGOHTtsypQpUujRo0fb3XffLWkjIn++j0Npa9euVWS2d+9emzhxoqRNJXrkkUds0KBBUvgxY8bYRx99JGnPdNGAAQPspz/9acXYUFEAueaaa2zDhg0VY26RA+3UqZMdOnSo5EOYO3euzZgxQ4q7ePFimzBhgqRNIaqvr7chQ4ZIoevq6mQwSgG/EA0ePNg2b94sdTlx4oS1aNEiU+tA6tu3b6YupeDll1+2ESNGSI/wXDx8+LCkPdNFvsetW7euYmwAIBUzVbGBAhAzABLLmYgagETc0rUARPcqrOQEolsGQACIni1xJQCJe6b0ACCKSzk1AEQ3DoAAED1b4koAEvdM6QFAFJdyagCIbhwAASB6tsSVACTumdIDgCgu5dQAEN04AAJA9GyJKwFI3DOlBwBRXMqpASC6cQAEgOjZElcCkLhnSg8AoriUUwNAdOMACADRsyWuBCBxz5QeAERxKacGgOjGARAAomdLXAlA4p4pPQCI4lJODQDRjQMgAETPlrgSgMQ9U3oAEMWlnJoIQI4ePWpt2rTJ+aTy7da1a1c7cOBA5gAjAPHNYOTIkZkxo4LITfSamhrbuXNn9BFVpU9xE90rAfg8KG369Ok2b948RWopAOK53dDQID2/kkS+F7Vr104aMgCRbMonAiBmACRf7lRCLwACQABIwpUKQABIwvQqPDQAASAAJOEyBCAAJGF6FR4agAAQAJJwGQIQAJIwvQoPDUAACABJuAwBCABJmF6FhwYgAASAJFyGAASAJEyvwkMDEAACQBIuQwACQBKmV+GhAQgAASAJlyEAASAJ06vw0AAEgACQhMsQgACQhOlVeGgAAkAASMJlOGzYMFu/fr30hI8//that26dqT1+/HjTT58W2fr162cdO3aUhtCtWzfbv39/prZz58528ODBTJ0Ltm7datOmTZO0+/bts927d0va++67z4YPHy5pJ02aZHv37pW0ngelbn67/7333pPC9unTx7p06SJpI6K1a9dKcvdp4sSJkrZ///42duxYSbtgwQJbunSppF29erVdf/31klb9TfTITXT/jfXt27dLz08luvLKK61ly5aZ4X0vatu2babOBZ7bah5IAROLqvY30dVSJrt27bLevXsntvm/h1+5cqWNGjVKGkOKm+jSg78QzZ0712bMmBHpUlJtixYtzP9SL3WbP3++TZ48WQrr2rq6OklbtMjLmNTW1pZ8GEWXMvE1M3r06JK/VySg7x29evXK7EIpk0yLTo8gxUdYACQ2dwDEDIBY4bWwAEhs3aZScwLhBBLKLQACQDxhOIGYcQIxAyAABIDYKSjwEZaeCgAEgHi2ABAAou8aZsYJhBMIJ5BTS4YTCABpSgK+RNcZAkAACAABIP/YMTiBABCdHpxAmrziS3S+A+EEcmrbACAABIDwHUgoBziBcALhBPKFA3yEFds7+AiLEwgAASAABIDEyPGFGoAAEAACQCoSIClKmezZs0e6TZprtxU7RW6ipyhlcuTIEdu2bZs0Wi914SUvlFZTU2NeUkVpW7ZssWPHjilS+93vfifpIqIVK1bYY489JnX53ve+J1cOkAIGReedd55dfvnlUq8lS5bYLbfcImn9VnX37t0l7SOPPGKDBg2StClKmbz00kv2ta99TXp+KpGX9OnZs2dmeEqZZFp0egTcRKeY4unJtPJ+ioN5x44d0iAjpUz8dDl9+nQpbkSUAiDcRI/MQDotX6LzJXrTreKRI0eWPMt885owYYIU1zfFnTt3StozXQRAzABIeawCAAJAAEh5rEV5FAAEgMjJklgIQAAIAEm8yEodHoAAkFLnVN54AASAAJC8q6egfgAEgBSUev/2WAACQABIuaxGcRwABICIqZJcBkAACABJvsxK+wAAAkBKm1H5owEQAAJA8q+fQnoCEABSSOL9h4cCEAACQMplNYrjACAAREyV5DIAAkAASPJlVtoHABAAUtqMyh+tagHi5QNat26d6YyXI7j44oszdSkFKUqZnH/++fb+++9Lw/aCkosWLZK0EVGzZs2ssbFR6qJq//73v9tDDz0kxezatavddtttknbr1q22atUqSTtq1Ci5jMeTTz5p+/fvl+KqIr/Zfeedd0ry7du32/LlyyXtww8/bNOmTZO0EVGKm+jlUMokxQ9KebmmtWvXRuwtVFu1ADl69Ki1adMm01yq8WZalFvgt9C9dpbSvDSH/2Wd1U6cOGEtW7bMkjX9++DBg62+vl7SpvpJWx/D5s2bpTEULaKUSWwGUgDEyzWtW7cuNpAC1QCEj7CSpR8AOQUxANLJDh8+nJlnfmJsaGjI1LmAUiaSTclFAASAJEsyAAJAPLlSfIQFQJIt21BgAAJAQgkTEQMQAAJAzPzj9Hbt2klLh4+wJJvyiSjnnqace77ZyO4FQAAIAAEg2TvFaVIAEADCl+jpFhtfose85Ut0Mz7C4iOs2KoJqDmBcALhBMIJJLBlpJVyAuEEwgkk3RrjBBLzlhMIJxDjHkhs0UTUnEA4gXAC4QQS2TOSajmBcALhBJJuiXECiXnLCaTCTiB+zX/9+vXSLKulTI4fPy7fVpYenEPUr18/69ixo9SzW7duUmmMzp0728GDB6WYXsZDLWHhp4q6ujopbm1trfnvoivtnXfesUsuuUSRyqUe2rZtawMHDpRiRm6i9+nTx7p06SLFfeONN8xzUWmrV6+25s2bK9IkmjVr1thrr70mxX7kkUfkci4p7oH4xUQv01Jku/LKK6WqCD7/notKo5SJ4lJOTYoTSM6hFNbNb+seOHAg8/m+aA8dOpSpc8HLL79sI0eOlLTTp083/0tVaSk+wlKem0cTAUie+EofP121aNFCkSbR+NzOmzdPiu05M2LECEmbAiDSg8tExD2QMpkIAJLmIywAYgZAzABImo0OgKTxNRwVgACQcNKIHQAIABFTJSwDIGHL0nQAIAAkTWZxAnFfOYGkyS4AksbXcFQAAkDCSSN24AQCQMRUCcsASNiyNB0ACABJk1mcQDiBpMos7oGkczYYGYAAkGDKyHJOIJxA5GQJCjmBBA1LJQcgACRVbgEQAJIqtwBIKmeDcQEIAAmmjCwHIABETpagEIAEDUslByAAJFVuARAAkiq3AEgqZ4NxIwAJhq46ebXeRK/mWljqTfQdO3ZY3759pZz1agBqOZmi/zde6YWqXMQvEiacYACimwtATlXCra+vl0yLnEBcq9YD8zFs3rxZGgMAkWyqahEASTi9AEQ3F4AAEM8WTiD6mikHJQBJOAsARDcXgAAQAKKvl3JRApCEMwFAdHMBCAABIPp6KRclAEk4EwBENxeAABAAoq+XclECkIQzAUB0cwEIAAEg+nopFyUASTgTAEQ3F4AAEACir5dyUQKQhDMBQHRzAQgAASD6eikXJQBJOBMARDcXgAAQAKKvl3JRApCEMwFAdHMBCAABIPp6KRclACmXmWAcOBBwgJvo6WphBaYBaYU50KyxsbGxwsbMcHGg5A4AEABS8qQ6AwICkDNgknnFbAcACADJzhIU/9sBAEJO4IDFftKWYopmL7/8so0YMYLcOcMdACBneALw+qcc4ATCCYS1EHcAgMQ9o0cVOgBAAEgVpnXyVwIgyS3mAZXgAAABIJWQp+U2RgBSbjPCeApxAIAAkEISr8IfCkAqfAIZfmkcACAApDSZdGZFASBn1nzztv8fBwAIAGFxxB2oKIC8+eab9uGHH8bfssx79OvXzzp27CiNctOmTea/nV1t7YorrrBWrVpJr7V27VpJFxGtWLHCHnvsManLwoUL7Vvf+pakvfLKK+33v/+9pF29erU1b948U/vBBx/YE088kalzQf/+/W3s2LGSds2aNfbaa69J2okTJ1rPnj0l7bXXXivpXKTOrZfqufTSS6W4e/futT179khaj+mxlebz+umnn2ZKfU6vuuqqTF0lCioKINVaC2vlypU2atQoKX+6du1qBw4ckLSVJNqxY4fV1NRkDtnh2bJly0xdSkGqeyDqmN0n90tpixcvttraWkVqc+fOtenTp0tavwPiwFHaoUOHpE25oaHBunfvroRsWi++bpQ2e/ZsmzVrliK1ZcuW2bhx4yRtr169JDC1adPGjh49KsWsNBEAKYMZAyDWtCECEC0ZAYgBEC1VkqsASHKLsx8AQABIdpb8UwFAAEgkX1JqAUhKd8XYAASAiKnSJAMgACSSLym1ACSlu2JsAAJAxFQBIF8YxXcgkYxJpwUg6byVIwMQACInCyeQJqsASCRj0mkBSDpv5cgABIDIyQJAAEgkWRJrAUhig5XwAASAKHnyDw3fgXACieRLSi0ASemuGBuAABAxVfgOhO9AIqmSXAtAkluc/QAAAkCys+SfCk4gnEAi+ZJSW1EA+cUvfmFelkBpDzzwgCILaXzh3njjjVKfV1991TZs2CBpIwB59NFHpVutx44ds4cfflh6vt+ovfXWWyXtxo0b5RvIfqNXLTfRrFkza2xszByDqssM9L8EW7dutVWrVkndFixYYLfffrukffLJJ81vWCtNzVkvtXHnnXcqIW379u22fPlySeu3y4cOHSppFy1aZLt375a0frtdKVPjt7XVcjJ9+vSxCRMmSM+P5MxNN90kXWj1Bz/++ON25MgRaQyqqEePHjZp0iRVXriuogASccvLB3zyySeRLpla3xC91IHSZs6caXPmzFGkTSUZ1FImUkAz8/IRnTt3luS+cfhPlCrNy13MmDFDkZqX0VAXucN5586dmXFbtGiRpBZYqmKKmS/0LwJ/t5MnT0a6oBUc8LXo5UyKag7Gdu3aSY/3ck3r1q2TtOUgAiCBWQAg1lQvCYDMt7q6ukDmaFIAovkUVQGQqGO6HoDoXjUVWeMEAkAixRQD6WUAJOKWrgUguldRJQAJOAZAOIF4ugCQwKIpAykASTcJACTgLQABIAAksGDKRApA0k0EAAl4C0AACAAJLJgykQKQdBMBQALeAhAAAkACC6ZMpAAk3UQAkIC3AASAAJDAgikTKQBJNxEAJOAtAAEgACSwYMpECkDSTQQACXgLQAAIAAksmDKRApB0E1FRAJk6dapt27ZNciPFbU4vIdG3b1/p+cOHDze/Vao0v7H97rvvKlJZ07p1a5s2bZqk95IUzzzzjKTdt2+fXMJiyZIldvPNN0txt2zZYn/7298ytWeddZbsq//O+pQpUzJjuuCyyy6TqwF4yRMfb6nbrFmzzN8vq3k5H7Xcxf/8z/+Yb6BK8xItS5cuVaQ2b948GzRokKQdM2aMVH7H19fzzz8vxYyIvDyI/1dkW7t2rfT49u3b24ABAyRtOYgqCiC+Iav1pYo210snqAvXy5iodZjU9/LF6OVMlOZlTEaOHKlIQ5pIKZNQYFFcX19vQ4YMkdR+s9zvdyjNtQsXLlSkIc2JEyeaLhNmNQej+oeMl5LxeVCa16xyMCjNc8ZL4CjNc/Hw4cOZ0q5du8p1wzKDITgtDgCQRDYDEAvVwkoxDQDEmmqRAZAU2UVMdwCAJMoDAAJAoqnFCYQTSDRnitYDkEQzAEAASDS1AAgAieZM0XoAkmgGAAgAiaYWAAEg0ZwpWg9AEs0AAAEg0dQCIAAkmjNF6wFIohkAIAAkmloABIBEc6ZoPQBJNAMABIBEUwuAAJBozhStByCJZgCAAJBoagEQABLNmaL1ACTRDAAQABJNLQACQKI5U7S+ogAybNgwW79+veTZr3/9azv33HMlrSry8ij333+/JPfSCRdddJGk3b59u/31r3+VtP6Tuh07dszUfvrpp/aTn/wkU+eCI0eO2B//+EdJGxHV1NRY586dI10ytX5T229BK+3o0aP2xhtvKFK78MILrU+fPpL2jjvuMC/7UerW2NgohTx27Jht3rxZ0r711lvyzzB7SRsvVaO01atX2/XXX69IbePGjXby5MlMrc/Xo48+mqlzwVe+8hWbM2eOpF20aJE99dRTktb/8Lv66qsl7S233GIHDhzI1J533nklrzSR+dDTJKgogERKmXgytmnTpqQ2+uY9fvz4ksaMBmtoaDAv+ZDVvIxJqTfvrGeejn93gPhf6kW2okuZRN7db6HX1tZGukjaSCkTKaBZUxmT7t27S3Iv/7Ny5UpJ61DwOmNK8zXuRVOV1qtXL9uzZ0+m1Pch34+qsQGQwKwCkIBZiaQAJGYsADEDILGciagBSMAtABIwK5EUgMSMBSAAJJYxMTUACfgFQAJmJZICkJixAASAxDImpgYgAb8ASMCsRFIAEjMWgACQWMbE1AAk4BcACZiVSApAYsYCEAASy5iYGoAE/AIgAbMSSQFIzFgAAkBiGRNTA5CAXwAkYFYiKQCJGQtAAEgsY2JqABLwC4AEzEokBSAxYwEIAIllTEwNQAJ+AZCAWYmkACRmLAABILGMiakBSMyvJGq/Vbtq1aqSxu7UqZP5bfRSt7lz59qMGTOksL55+W9yl7L5LfSWLVuWMmTFxfISMTt27JDGHQGIz+306dOluJUkilwkjLzXrl27zG+jn8kNgJTB7AMQfRIAiBkA0fPFlQAk5ldEDUAibiXSAhDdWAACQPRsOaUEIFHHdD0A0b1KpgQgurUABIDo2QJAol5F9QAk6lgCPQDRTQUgAETPFgAS9SqqByBRxxLoAYhuKgABIHq2AJCoV1E9AIk6lkAPQHRTAQgA0bMFgES9iuoBSNSxBHoAopsKQACIni0AJOpVVA9Aoo4l0AMQ3VQAAkD0bAEgUa+iegASdSyBHoDopgIQAKJnCwCJehXVVxRApk6datu2bZPe8Te/+Y2de+65mdrjx49bfX19pi4q6Nmzp1100UVSt3vuucc2bdokaVVRhw4d7MUXX5TkR44ckX19/fXXzX8PW2n++/F9+/ZVpLLm888/twcffFDWV5Jw3bp10nA9r55++mlJ+8orr9hDDz0kae+44w676aabJG0K0TnnnGNDhgyRQh8+fNi2b98uaTds2GDuQ6nbkiVLrEuXLlLYtWvXSrr27dvbgAEDJG05iCoKICkM83IEvXv3Lnlov7w0c+bMksdNEdCBMHLkSCm0l7rwkhdK8zImS5cuVaSyphxqYcmDDQr93U6ePBnsVT3yrl27WkNDg/RCK1eutNGjR0taX4e+HotqR48etXbt2kmPv+aaa0z9Q0IKmFgEQABI04kCgCReaUJ4AAJAAIiwUMpJwgnEAEiZJCQAASAApEwWozoMAAJA1FxJrQMgAASApF5lJY4PQABIiVMqdzgAAkAASO7lU0xHAAJAism8f38qAAEgAKRcVqM4DgACQMRUSS4DIAAEgCRfZqV9AAABIKXNqPzRAAgAASD5108hPQEIACkk8f7DQwEIAAEg5bIaxXEAEAAipkpyGQABIAAk+TIr7QO8jMfjjz8uBd2xY4c9//zzkva6664zT4ZKaA7RX/7yl9JQIzfRX3jhBbnchPRwM2vevLl8w99vNT/55JNS6Msuu8y8JpnSXnrpJdu6dasiDWkeeOCBkF4RX3rppTZu3DhFaqtXrzYvVaO0W2+91Xr16qVIk2iaNWtmjY2NUuyIVgr4hchLK3nJIKXdf//9isx69OhhkyZNkrTlIDrjb6JHJmHZsmXm9Z3O5BYBSNE+eY0ztbZSXV2dzZ8/XxqyaxcuXChpixZ5OZnFixdLw/C5nTdvnqT16gUjRoyQtKrIgd+9e3dJ7rD3ciZK4zfRFZfyaQBIwDcAYgZAzADIqY89AciuQk9hga0rmRSABKwFIADE0wWAABDPA//ot8iP8QJbVzIpAAlYC0AACAA5tWA4gQAQzwMAAkACDgAQAAJA/rFgOIEAkNDmyQkEgAAQAAJA/rltcgIJIASAABAAAkAACAAJYOOfUgACQAAIAAEgAASA5HIAgAAQAAJAAEiu7ZMTCAABIAAEgJwBAPnxj39sJ06cyAWKUnR69dVXbcOGDVIovy3cp08fSVutom9/+9vWqVMn6fXUshBSsBwiL2Xyhz/8IUfP/95l5syZdvbZZ5c8rhowUvLjG9/4RsnvQERuovt68XWjtMh7KfGimnPOOcfuueeeaLeK0Fftl+ht2rSxTz75pKST4DWF/BSiNN8M5syZo0ibSjKodZikgAlFc+fOtRkzZpT8CV5nrKamJjOu/1HQsmXLTJ0LBg8ebF7ORGlexmTy5MmKNJnG380LKpayeRmT2tpaKaTPrVcaKKpFABIZo69FL2dS6uaXCPfs2ZMZ1veio0ePZuoqUQBAArMGQMwASCBhglIAotfCilgLQCJuxbQAJOAXAAEggXQJSwEIAAknTcEdAEhgAgAIAAmkS1gKQABIOGkK7gBAAhMAQABIIF3CUgACQMJJU3AHABKYAAACQALpEpYCEAASTpqCOwCQwAQAEAASSJewFIAAkHDSFNwBgAQmAIAAkEC6hKUABICEk6bgDgAkMAEABIAE0iUsBSAAJJw0BXcAIIEJACAAJJAuYSkAASDhpCm4Q0UBZOrUqbZt2zbJsnXr1km6Cy+80J599llJ67eln3vuOUnrN1T//Oc/S9rITfTx48fboUOHpLiq6PLLL7eHH35Ykrvu+9//vqS97777bPjw4ZL2iiuusFatWklaL02hNL8BPHDgQEVqBw4csPfee0/SphJdc801pr6bOob+/fvb2LFjJfnFF19s3bt3l7QpRJGb6EOHDpUrPXhJoVdeeaXkQ77rrrusffv2mXGbN29uV111VaauEgUVBRBfYGp9KXUyvByB/7KY0lIVU4wApGvXrk2bXSnbiBEjmn6iVGmRm+heRkOtV6Q82zWRUiZqzGrWuf8+D5XQIgDx0j++bpTmZUxmzZqlSEMafpGwwn6REICYARC9FlZoN6hSMQCxpjpYACRNgnMC4QRinEDSLK5yiApAAEjKPAQgAASApFxhBccGIAAkZQoCEAACQFKusIJjAxAAkjIFAQgAASApV1jBsQEIAEmZggAEgACQlCus4NgABICkTEEAAkAASMoVVnBsAAJAUqYgAAEgACTlCis4NgABIClTEIAAEACScoUVHBuAAJCUKQhAAgCJTIT/DvOcOXMiXSSt39b1y4SlbH4LfeTIkVLI6dOnN/0uutJ881q6dKkilTUtWrRouo1ejc3f7eTJk5mvVlNTY15WR2l+C722tlaRVq0m8pvoXu9u+fLlkhfqTfSjR49au3btpJh+WVotwyQFTCwCIACkqYwJAEm80oTwAEQwKYcEgOQwTewCQAAIABEXS2oZAEnjMABJ46tHBSAABICkW1+hyAAkZJcsBiCyVWEhAAEgACS8bNJ0ACBpfAUgaXzlBGJmkXLukWngS3RrKuXOl+h61gAQ3auIEoBE3IppOYFwAuEEElszydQAJI21ACSNr5xAOIE0ZRb/F1a6BRaJDEAibulaAKJ7FVVyAuEEAkCiqyaRHoCkMRaApPGVEwgnEE4g6dZWODIACVsmdQAgkk25RBV1Ahk2bJitX79eelH/Efuzzz47U+u3up999tlMXVTw1FNP2aJFi6LdMvXTpk2z1q1bZ+oigt27d9szzzwjdfEvxuvq6iTtQw89ZGvWrJG0quhLX/qS/fCHP5Tkbdu2tYEDB0pa/535d999V9KmErlfn332WWb4zp0725QpUzJ1Lnjrrbds2bJlkjaVKMXN6o4dO9qll14qDXnixIn2zW9+U9J+/etftxdeeEHS+rrp2bNnpvbYsWP21a9+NVPnggEDBthPf/pTSVsOoooCSOQ30b18QJs2bcrB45KOoejfRC/py+QI5mVMWrZsKfUcPHiw1dfXS9r58+fb5MmTJW0qkb+bn0Kympcx6du3b5as6d/LoRZWp06d7PDhw9J4VdGoUaNs5cqVqlzWpShlIj+8AoUApMImDYAAEABiBkDKY+MCIOUxD/IoAAgAASAARN4wEgsBSGKDSx0egAAQAAJASr2v5I0HQPI6V1A/AAJAAAgAKWj7+bfHApBymQlxHAAEgAAQACJuF8llACS5xaV9AAABIAAEgJR2V8kfDYDk966QngAEgAAQAFLI5vMfHgqkqn1nAAAR+0lEQVRAymUmxHEAEAACQACIuF0klwGQ5BaX9gEABIAAEABS2l0lf7SKAkiklMnHH39c8pIfhw4dsrffflty20scXHTRRZJ2+/bt8k3dxx57zD766KPMuCdPnrTXX389U+eCG264wX77299K2n379tmuXbskbUR0xRVXWKtWraQuzZo1k3SpbqL36dPHunTpIo3hjTfeMM9FpTU2Nioy27t3r3l5DqX179/fxo4dq0iTacaMGWNeGaKUbejQoTZnzhwpZI8ePcz/U9qPfvQjU0uv3HXXXda+ffvMsM2bNzcvrVSNraIAUnQpE68pNH78eCkPZs+ebV7ETWl+q3bVqlWK1BoaGsxPIVnNYec1k5Q2YsSIpoq8Sps7d67NmDFDkYY0/ld1TU1NZp9yKGXiZU/UemAOsc2bN2e+lwvUUiZSsC9Eixcvttra2kiXqtNGiilGXt5/jG7Pnj2ZXbykUqkBmvnQ0yQAIAGjAYgZADEDIIFFUwZSAJJuEgBIwFsAAkA8XQBIYNGUgRSApJsEABLwFoAAEAASWDBlIgUg6SYCgAS8BSAABIAEFkyZSAFIuokAIAFvAQgAASCBBVMmUgCSbiIASMBbAAJAAEhgwZSJFICkmwgAEvAWgAAQABJYMGUiBSDpJgKABLwFIAAEgAQWTJlIAUi6iQAgAW8BCAABIIEFUyZSAJJuIqoWIGopkyNHjtjjjz8uOey3pZ9//nlJe91115nfnFea3xZ+7733FKndfffd5jdbs5qX+1BLY2TF+td/37hxo61ZsybSRdK+8847dskll0ja+++/X9KlEkW8jWhTjNfL5CxfvjxF6IqJed9999mDDz4ojfe5554zX+dK833jww8/VKTmJVKU5iVXJk2apEjLQlO1APHSAcpG63WdevfuXRaTUcpBdOrUybycidK8jMnIkSMVaTKNWsokMoD6+nobMmSI1MVLk/gFQaW5duHChYrUfAxezkRpLVq0MK9hRiutA5ETyLhx4woFrv/RqdbiKq1L+aIBEADSVAcLgACQfFtI+fcCIOnmCIAAEABi1lQckRNIuo2myMgAJJ37AASAABAAkm6HKYPIACTdJAAQAAJAAEi6HaYMIgOQdJMAQAAIAAEg6XaYMogMQNJNAgABIAAEgKTbYcogMgBJNwkABIAAEACSbocpg8gAJN0kABAAAkAASLodpgwiA5B0kwBAAAgAASDpdpgyiAxA0k1CRQHkzTfflEsHXHvttZJrx48fb7otXG3NbzUPHTpUeq3Vq1fbDTfcIGlTiS6//HJr1apVZnh/L7/4qLTITfQuXbpYnz59lLA2evRoGzhwoKR96qmnbN++fZJ21qxZdtZZZ0naFKIFCxbY0qVLpdDz5s2zQYMGSdoUok2bNtm9994rhb7ooovMS4Qo7e2337YPPvhAkSbRDBs2zNauXZskdoqgFQWQFAYQ08riBKLOgwPkxIkTkjwCECngF6JK+k30yHtNnz7dHAxKc4iPGDFCkSbRrFy5sgnk1dYoZVJtM3oGvE85lDJRbQYgqlNxHQCJe1bqHgCk1I4SL7kDACRmMSeQU6dWTiCxvFHUAERxCU1ZOQBAYtMBQABILGN0NQDRvUJZJg4AkNhEABAAEssYXQ1AdK9QlokDACQ2EQAEgMQyRlcDEN0rlGXiAACJTQQAASCxjNHVAET3CmWZOABAYhMBQABILGN0NQDRvUJZJg4AkNhEABAAEssYXQ1AdK9QlokDACQ2EQAEgMQyRlcDEN2rsNLN3bBhQ7jfmdihU6dOdujQIenVIwDxy2Zz586V4k6YMEEujbFjxw6rqamR4qYQORQmT56cIrQc02/Y+0XJrOZe9e3bN0uW9N8j90A8Fw8fPpw5nq5du1pDQ0OmzgXlcBN9165d1qtXL2m81SqqqFImAERPQwCie+VKABLzC4CYARAzABJbNxWjBiCxqQIgMb8ACADxjAEgsXVTMWoAEpsqABLzC4AAEAASWzMVpQYgsekCIDG/AAgAASCxNVNRagASmy4AEvMLgAAQABJbMxWlBiCx6QIgMb8ACAABILE1U1FqABKbLgAS8wuAABAAElszFaUGILHpAiAxvwAIAAEgsTVTUWoAEpsuABLzC4AAEAASWzMVpQYgsekCIDG/AAgAqWqAHD161Nq0aRNbFRWg9nIPBw4cyBxpBCCZwf5F4GVMZsyYEekiaau1lEl9fb0NHjxY8qBoUbX+JvrMmTNt9uzZRdtblc+v2ouEAESvhRXJbAASccsMgMT8UtWRWlgARHU1rgMgcc8K7cEJJI39qT7CAiBp5guApPE1GhWARB0rWA9A0kwAADHjI6w0uVXNUQFIhc0uAEkzYQAEgKTJrOqOCkAqbH4BSJoJAyAAJE1mVXdUAFJh8wtA0kwYAAEgaTKruqMCkAqbXwCSZsIACABJk1nVHRWAVNj8ApA0EwZAAEiazKruqACkwuYXgKSZMAACQNJkVnVHrSiADBs2zNavXy/NyMcff2ytW7fO1B4/frzpsleRrV+/ftaxY0dpCN26dbP9+/dnajt37mwHDx7M1LngyJEjtm3bNkm7dOlSW7BggaStqakxH4fSvvOd78geKPGimhUrVthjjz0mdevTp4916dJF0jqYLrnkEknruf35559LWlV0wQUXmM+D0rzCgF8UVdq8efNs0KBBijSJZtOmTXbvvfdKsWfNmmUPPPCApH377bft0KFDklYVNW/e3K666ipVXlG6igLINddcYxs2bJAMVm+i79q1y3r37i3FTCXyS1GjRo2Swqc4gXhdo5EjR0rPj4gWL15sEyZMkLr4Jrdz505JW7TIoVBXV1fyYbRo0cJOnjxZ0rjuv8+D0iL3QJR45aKJ3EQfN26cLV++vKRD95JKvh9VYwMgAMQASGxpA5CYX0WrAUi6GQAgAASABNcXAAkaVrAcgKSbAAACQABIcH0BkKBhBcsBSLoJACAABIAE1xcACRpWsByApJsAAAJAAEhwfQGQoGEFywFIugkAIAAEgATXFwAJGlawHICkmwAAAkAASHB9AZCgYQXLAUi6CQAgAASABNcXAAkaVrAcgKSbAAACQABIcH0BkKBhBcsBSLoJqFqAqKVMdu/ebRdffHE6h4XIkZvoaimT888/395//33h6ZYMIH6r99JLL5XG8LOf/cw++OADSauK/Nb+bbfdJsm3bt1qq1atkrReyuX222+XtE8++aQ1NDRIWrXcRqdOnezOO++UYkZEzZo1s8bGxkiXkmr9tnaknIxa5SDyXs8995y988470nt997vftQ4dOkhaVdSjRw+bNGmSKi9cV7UAoZRJJ7mmT6qb6EVn9+DBg+U6Z5FiipETiI9h8+bNJbXCy77s2LFDiullTGprayWt18HyciZFNQdt9+7dpcd76R//w0tps2fPNq+HVermZZB69eqVGdb3onbt2mXqXODlmtatWydpy0EEQPgIK9kJpOgEByDWVAcLgACQVGsRgAAQAGJmnECsqRIvJxB9q+UEYgZAAAgAASBNuyYA0eHhSgACQJqSgHLuacq5x5Zj6dV8hMVHWJ5VfAdS+rX1j4icQAAIJxBOIJxAcuyxnEA4gXACsXT/G2+ONVnSLpxAOIFwAinpkvq3YJxAOIFwAuEEwgkkxz7LCYQTCCcQTiBNWwf/FxZfokcZAkAACAABIADki52T/wsrhhAAUmEAGTZsmK1fv16aZbWUyZ49e6TbpNJDc4pSlDLp3LmzHTx4UBrR6tWr7YYbbpC0N998s9XV1UnaFKLPPvvMRowYIYWOfAdy4MABe/fdd6W4XvJky5YtktZLnlx44YWSVhV5yZcnnnhCkvfv39/Gjh0radesWWOvvfaapH3kkUds0KBBknbMmDH20UcfZWpPnDghVw7o2LGjXCZn79699qc//Snz+VGB51fLli0zu7nmBz/4QabOBe3bt7cBAwZI2nIQ8R0I34GEvgPxi2b+l2pRzTcZZdH6+CIAibyPA3ThwoVSl/r6+qZxlLJ5GZO+fftKIb1elN9GV5rP7bx58xRpU86oIPfaXYcPH5biVqOoTZs25uVMqrEBEAACQIIrG4Cc+j/3AIiWOABE8ym5yguNbdiwQXoOxRTTFFPkBGJNH+FxAgEg0kZkZgBEdSqxDoCYeYly/7w+q/nHBocOHcqSNf17pBovAAEg/8gZTiDS8gIgmk3pVQAEgPAdiDWVcuc7kPT7TamewAmkVE7+H+MAEAACQADI/3EbOe3dAchpt/w/PxCAABAAAkDKZDuShwFAZKvSCgEIAAEgACTtLlP66ACk9J7mighAAAgAASC5No8COwGQAs3/10cDEAACQABImWxH8jAAiGxVWmGKUibHjx+Xyyekert+/fqZl2ZQWrdu3Wz//v2Z0lSlTLp3715o6ZfGxka5nE3kJvqKFSvs0UcfzfTVBaNHj7aBAwdK2qeeesr27dsnadeuXSvpjh07Zps3b5a0F1xwgdXU1EjaGTNmyFUGvPzN9ddfL8XduHGjnTx5MlPr/9v5jTfemKlzwdChQ23OnDmSdtGiRfbzn/9c0j744IN29dVXS9pbbrnF/vKXv2Rq27ZtK5VyyQxUhoIz/iZ6Gc7Jfx1S0fdAKsmvCEDKoRqvn65atGhRmMWpSpmoL9TQ0GD+B4rSRo0aZV5DTmmRXyRctmyZjRs3Tgnb9IeU19LLapxAshw6Tf+e4iOs0zT0kj0GgOhWAhDdK1cCEDMAEssZTiAxvwpXAxB9CgCI7hUAOeUVAInlDACJ+VW4GoDoUwBAdK8ACACJZcspNQDJ41qBfQCIbj4A0b0CIAAkli0AJI9fhfcBIPoUABDdKwACQGLZAkDy+FV4HwCiTwEA0b0CIAAkli0AJI9fhfcBIPoUABDdKwACQGLZAkDy+FV4HwCiTwEA0b0CIAAkli0AJI9fhfcBIPoUABDdKwACQGLZUuUAyWNGNfUph18knDBhgi1dulSy1X8kSS25IQU0aypRM2TIEFVeMTr3yf1S2uLFi622tlaRNpUx8cuESvNfI1yzZo0ibfplTM/HrBa5iZ4V63T8+65duwot63M63jHrGVX7v/FmvXi1/zsAASCe4wAk3UoHIFV8DyRd2lRGZAACQABI2rUKQABI2gwrMDoAASAAJO0CBCAAJG2GFRgdgAAQAJJ2AQIQAJI2wwqMDkAACABJuwABCABJm2EFRgcgAASApF2AAASApM2wAqMDEAACQNIuQAACQNJmWIHRAQgAASBpFyAAASBpM6zA6AAEgACQtAsQgFQYQKZOnWrbtm1LmxVVEr1Dhw724osvSm+zdetWmzZtmqT12+V1dXWS9qGHHpJvKz/zzDP25S9/WYqrivy29pQpU1R5xeh69OhhTz/9tDTeV155xfw3wZU2efJku+mmmxRp0431LVu2SNpf/epX1q5du0yt31gfP358pq5cBEuWLLEuXbqUy3AKGUdF3UQvxCEeigM4gAM48B8dACAkBg7gAA7gQC4HAEgu2+iEAziAAzgAQMgBHMABHMCBXA4AkFy20QkHcAAHcACAkAM4gAM4gAO5HAAguWyjEw7gAA7gAAAhB3AAB3AAB3I5AEBy2UYnHMABHMABAEIO4AAO4AAO5HIAgOSyjU44gAM4gAMAhBzAARzAARzI5QAAyWUbnXAAB3AABwAIOYADOIADOJDLAQCSyzY64QAO4AAOABByAAdwAAdwIJcDACSXbXTCARzAARwAIOQADuAADuBALgcASC7b6IQDOIADOABAyAEcwAEcwIFcDgCQXLbRCQdwAAdwAICQAziAAziAA7kcACC5bKMTDuAADuAAACEHcAAHcAAHcjkAQHLZRiccwAEcwAEAQg7gAA7gAA7kcgCA5LKNTjiAAziAAwCEHMABHMABHMjlAADJZRudcAAHcAAHAAg5gAM4gAM4kMsBAJLLNjrhAA7gAA4AEHIAB3AAB3AglwMAJJdtdMIBHMABHAAg5AAO4AAO4EAuBwBILtvohAM4gAM4AEDIARzAARzAgVwOAJBcttEJB3AAB3AAgJADOIADOIADuRwAILlsoxMO4AAO4AAAIQdwAAdwAAdyOQBActlGJxzAARzAAQBCDuAADuAADuRyAIDkso1OOIADOIAD/w+lJO0CAgy/3QAAAABJRU5ErkJggg=="/>
          <p:cNvSpPr>
            <a:spLocks noChangeAspect="1" noChangeArrowheads="1"/>
          </p:cNvSpPr>
          <p:nvPr/>
        </p:nvSpPr>
        <p:spPr bwMode="auto">
          <a:xfrm>
            <a:off x="817033" y="312738"/>
            <a:ext cx="4064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dirty="0"/>
          </a:p>
        </p:txBody>
      </p:sp>
      <p:sp>
        <p:nvSpPr>
          <p:cNvPr id="5" name="AutoShape 4" descr="data:image/png;base64,iVBORw0KGgoAAAANSUhEUgAAAZAAAAGQCAYAAACAvzbMAAAAAXNSR0IArs4c6QAAIABJREFUeF7tnX+sVcXV/hdKEZGfATEIVEBCvEEIARWhKsorkjQUEigq3lhoYr2CbTEWSrVIVSRNEbUmNgGirZEKRBFTkDYVtPwQuQVqpCgSDVDKhQaRomgRgvV+sy42bd722/2s/Z5hn3P4TOJfPLP27GfWzOfOOc46zRobGxuNhgM4gAM4gANBB5oBkKBjyHEAB3AAB5ocACAkAg7gAA7gQC4HAEgu2+iEAziAAzgAQMgBHMABHMCBXA4AkFy20QkHcAAHcACAkAM4gAM4gAO5HAAguWyjEw7gAA7gAAAhB3AAB3AAB3I5AEBy2UYnHMABHMABAEIO4AAO4AAO5HIAgOSyjU44gAM4gAMAhBzAARzAARzI5QAAyWUbnXAAB3AABwAIOYADOIADOJDLAQCSyzY64QAO4AAOABByAAdwAAdwIJcDACSXbXTCARzAARwAIOQADuAADuBALgcASC7b6IQDOIADOABAyAEcwAEcwIFcDgCQXLbRCQdwAAdwAICQAziAAziAA7kcACC5bKMTDuAADuAAACEHcAAHcAAHcjkAQHLZRiccwAEcwAEAQg7gAA7gAA7kcgCA5LKNTjiAAziAAwCEHMABHMABHMjlAADJZRudcAAHcAAHAAg5gAM4gAM4kMsBAJLLNjrhAA7gAA4AEHIAB3AAB3AglwMAJJdtdMIBHMABHAAg5AAO4AAO4EAuBwBILtvohAM4gAM4AEDIARzAARzAgVwOAJBcttEJB3AAB3AAgJADOIADOIADuRwAILlsoxMO4AAO4AAAIQdwAAdwAAdyOQBActlGJxzAARzAAQBCDuAADuAADuRyoKIAMnXqVNu2bVuuFz3TOnXo0MFefPHFkr/20qVLbf78+VLcWbNm2fDhwyVtCtGOHTtsypQpUujRo0fb3XffLWkjIn++j0Npa9euVWS2d+9emzhxoqRNJXrkkUds0KBBUvgxY8bYRx99JGnPdNGAAQPspz/9acXYUFEAueaaa2zDhg0VY26RA+3UqZMdOnSo5EOYO3euzZgxQ4q7ePFimzBhgqRNIaqvr7chQ4ZIoevq6mQwSgG/EA0ePNg2b94sdTlx4oS1aNEiU+tA6tu3b6YupeDll1+2ESNGSI/wXDx8+LCkPdNFvsetW7euYmwAIBUzVbGBAhAzABLLmYgagETc0rUARPcqrOQEolsGQACIni1xJQCJe6b0ACCKSzk1AEQ3DoAAED1b4koAEvdM6QFAFJdyagCIbhwAASB6tsSVACTumdIDgCgu5dQAEN04AAJA9GyJKwFI3DOlBwBRXMqpASC6cQAEgOjZElcCkLhnSg8AoriUUwNAdOMACADRsyWuBCBxz5QeAERxKacGgOjGARAAomdLXAlA4p4pPQCI4lJODQDRjQMgAETPlrgSgMQ9U3oAEMWlnJoIQI4ePWpt2rTJ+aTy7da1a1c7cOBA5gAjAPHNYOTIkZkxo4LITfSamhrbuXNn9BFVpU9xE90rAfg8KG369Ok2b948RWopAOK53dDQID2/kkS+F7Vr104aMgCRbMonAiBmACRf7lRCLwACQABIwpUKQABIwvQqPDQAASAAJOEyBCAAJGF6FR4agAAQAJJwGQIQAJIwvQoPDUAACABJuAwBCABJmF6FhwYgAASAJFyGAASAJEyvwkMDEAACQBIuQwACQBKmV+GhAQgAASAJlyEAASAJ06vw0AAEgACQhMsQgACQhOlVeGgAAkAASMJlOGzYMFu/fr30hI8//that26dqT1+/HjTT58W2fr162cdO3aUhtCtWzfbv39/prZz58528ODBTJ0Ltm7datOmTZO0+/bts927d0va++67z4YPHy5pJ02aZHv37pW0ngelbn67/7333pPC9unTx7p06SJpI6K1a9dKcvdp4sSJkrZ///42duxYSbtgwQJbunSppF29erVdf/31klb9TfTITXT/jfXt27dLz08luvLKK61ly5aZ4X0vatu2babOBZ7bah5IAROLqvY30dVSJrt27bLevXsntvm/h1+5cqWNGjVKGkOKm+jSg78QzZ0712bMmBHpUlJtixYtzP9SL3WbP3++TZ48WQrr2rq6OklbtMjLmNTW1pZ8GEWXMvE1M3r06JK/VySg7x29evXK7EIpk0yLTo8gxUdYACQ2dwDEDIBY4bWwAEhs3aZScwLhBBLKLQACQDxhOIGYcQIxAyAABIDYKSjwEZaeCgAEgHi2ABAAou8aZsYJhBMIJ5BTS4YTCABpSgK+RNcZAkAACAABIP/YMTiBABCdHpxAmrziS3S+A+EEcmrbACAABIDwHUgoBziBcALhBPKFA3yEFds7+AiLEwgAASAABIDEyPGFGoAAEAACQCoSIClKmezZs0e6TZprtxU7RW6ipyhlcuTIEdu2bZs0Wi914SUvlFZTU2NeUkVpW7ZssWPHjilS+93vfifpIqIVK1bYY489JnX53ve+J1cOkAIGReedd55dfvnlUq8lS5bYLbfcImn9VnX37t0l7SOPPGKDBg2StClKmbz00kv2ta99TXp+KpGX9OnZs2dmeEqZZFp0egTcRKeY4unJtPJ+ioN5x44d0iAjpUz8dDl9+nQpbkSUAiDcRI/MQDotX6LzJXrTreKRI0eWPMt885owYYIU1zfFnTt3StozXQRAzABIeawCAAJAAEh5rEV5FAAEgMjJklgIQAAIAEm8yEodHoAAkFLnVN54AASAAJC8q6egfgAEgBSUev/2WAACQABIuaxGcRwABICIqZJcBkAACABJvsxK+wAAAkBKm1H5owEQAAJA8q+fQnoCEABSSOL9h4cCEAACQMplNYrjACAAREyV5DIAAkAASPJlVtoHABAAUtqMyh+tagHi5QNat26d6YyXI7j44oszdSkFKUqZnH/++fb+++9Lw/aCkosWLZK0EVGzZs2ssbFR6qJq//73v9tDDz0kxezatavddtttknbr1q22atUqSTtq1Ci5jMeTTz5p+/fvl+KqIr/Zfeedd0ry7du32/LlyyXtww8/bNOmTZO0EVGKm+jlUMokxQ9KebmmtWvXRuwtVFu1ADl69Ki1adMm01yq8WZalFvgt9C9dpbSvDSH/2Wd1U6cOGEtW7bMkjX9++DBg62+vl7SpvpJWx/D5s2bpTEULaKUSWwGUgDEyzWtW7cuNpAC1QCEj7CSpR8AOQUxANLJDh8+nJlnfmJsaGjI1LmAUiaSTclFAASAJEsyAAJAPLlSfIQFQJIt21BgAAJAQgkTEQMQAAJAzPzj9Hbt2klLh4+wJJvyiSjnnqace77ZyO4FQAAIAAEg2TvFaVIAEADCl+jpFhtfose85Ut0Mz7C4iOs2KoJqDmBcALhBMIJJLBlpJVyAuEEwgkk3RrjBBLzlhMIJxDjHkhs0UTUnEA4gXAC4QQS2TOSajmBcALhBJJuiXECiXnLCaTCTiB+zX/9+vXSLKulTI4fPy7fVpYenEPUr18/69ixo9SzW7duUmmMzp0728GDB6WYXsZDLWHhp4q6ujopbm1trfnvoivtnXfesUsuuUSRyqUe2rZtawMHDpRiRm6i9+nTx7p06SLFfeONN8xzUWmrV6+25s2bK9IkmjVr1thrr70mxX7kkUfkci4p7oH4xUQv01Jku/LKK6WqCD7/notKo5SJ4lJOTYoTSM6hFNbNb+seOHAg8/m+aA8dOpSpc8HLL79sI0eOlLTTp083/0tVaSk+wlKem0cTAUie+EofP121aNFCkSbR+NzOmzdPiu05M2LECEmbAiDSg8tExD2QMpkIAJLmIywAYgZAzABImo0OgKTxNRwVgACQcNKIHQAIABFTJSwDIGHL0nQAIAAkTWZxAnFfOYGkyS4AksbXcFQAAkDCSSN24AQCQMRUCcsASNiyNB0ACABJk1mcQDiBpMos7oGkczYYGYAAkGDKyHJOIJxA5GQJCjmBBA1LJQcgACRVbgEQAJIqtwBIKmeDcQEIAAmmjCwHIABETpagEIAEDUslByAAJFVuARAAkiq3AEgqZ4NxIwAJhq46ebXeRK/mWljqTfQdO3ZY3759pZz1agBqOZmi/zde6YWqXMQvEiacYACimwtATlXCra+vl0yLnEBcq9YD8zFs3rxZGgMAkWyqahEASTi9AEQ3F4AAEM8WTiD6mikHJQBJOAsARDcXgAAQAKKvl3JRApCEMwFAdHMBCAABIPp6KRclAEk4EwBENxeAABAAoq+XclECkIQzAUB0cwEIAAEg+nopFyUASTgTAEQ3F4AAEACir5dyUQKQhDMBQHRzAQgAASD6eikXJQBJOBMARDcXgAAQAKKvl3JRApCEMwFAdHMBCAABIPp6KRclACmXmWAcOBBwgJvo6WphBaYBaYU50KyxsbGxwsbMcHGg5A4AEABS8qQ6AwICkDNgknnFbAcACADJzhIU/9sBAEJO4IDFftKWYopmL7/8so0YMYLcOcMdACBneALw+qcc4ATCCYS1EHcAgMQ9o0cVOgBAAEgVpnXyVwIgyS3mAZXgAAABIJWQp+U2RgBSbjPCeApxAIAAkEISr8IfCkAqfAIZfmkcACAApDSZdGZFASBn1nzztv8fBwAIAGFxxB2oKIC8+eab9uGHH8bfssx79OvXzzp27CiNctOmTea/nV1t7YorrrBWrVpJr7V27VpJFxGtWLHCHnvsManLwoUL7Vvf+pakvfLKK+33v/+9pF29erU1b948U/vBBx/YE088kalzQf/+/W3s2LGSds2aNfbaa69J2okTJ1rPnj0l7bXXXivpXKTOrZfqufTSS6W4e/futT179khaj+mxlebz+umnn2ZKfU6vuuqqTF0lCioKINVaC2vlypU2atQoKX+6du1qBw4ckLSVJNqxY4fV1NRkDtnh2bJly0xdSkGqeyDqmN0n90tpixcvttraWkVqc+fOtenTp0tavwPiwFHaoUOHpE25oaHBunfvroRsWi++bpQ2e/ZsmzVrliK1ZcuW2bhx4yRtr169JDC1adPGjh49KsWsNBEAKYMZAyDWtCECEC0ZAYgBEC1VkqsASHKLsx8AQABIdpb8UwFAAEgkX1JqAUhKd8XYAASAiKnSJAMgACSSLym1ACSlu2JsAAJAxFQBIF8YxXcgkYxJpwUg6byVIwMQACInCyeQJqsASCRj0mkBSDpv5cgABIDIyQJAAEgkWRJrAUhig5XwAASAKHnyDw3fgXACieRLSi0ASemuGBuAABAxVfgOhO9AIqmSXAtAkluc/QAAAkCys+SfCk4gnEAi+ZJSW1EA+cUvfmFelkBpDzzwgCILaXzh3njjjVKfV1991TZs2CBpIwB59NFHpVutx44ds4cfflh6vt+ovfXWWyXtxo0b5RvIfqNXLTfRrFkza2xszByDqssM9L8EW7dutVWrVkndFixYYLfffrukffLJJ81vWCtNzVkvtXHnnXcqIW379u22fPlySeu3y4cOHSppFy1aZLt375a0frtdKVPjt7XVcjJ9+vSxCRMmSM+P5MxNN90kXWj1Bz/++ON25MgRaQyqqEePHjZp0iRVXriuogASccvLB3zyySeRLpla3xC91IHSZs6caXPmzFGkTSUZ1FImUkAz8/IRnTt3luS+cfhPlCrNy13MmDFDkZqX0VAXucN5586dmXFbtGiRpBZYqmKKmS/0LwJ/t5MnT0a6oBUc8LXo5UyKag7Gdu3aSY/3ck3r1q2TtOUgAiCBWQAg1lQvCYDMt7q6ukDmaFIAovkUVQGQqGO6HoDoXjUVWeMEAkAixRQD6WUAJOKWrgUguldRJQAJOAZAOIF4ugCQwKIpAykASTcJACTgLQABIAAksGDKRApA0k0EAAl4C0AACAAJLJgykQKQdBMBQALeAhAAAkACC6ZMpAAk3UQAkIC3AASAAJDAgikTKQBJNxEAJOAtAAEgACSwYMpECkDSTQQACXgLQAAIAAksmDKRApB0E1FRAJk6dapt27ZNciPFbU4vIdG3b1/p+cOHDze/Vao0v7H97rvvKlJZ07p1a5s2bZqk95IUzzzzjKTdt2+fXMJiyZIldvPNN0txt2zZYn/7298ytWeddZbsq//O+pQpUzJjuuCyyy6TqwF4yRMfb6nbrFmzzN8vq3k5H7Xcxf/8z/+Yb6BK8xItS5cuVaQ2b948GzRokKQdM2aMVH7H19fzzz8vxYyIvDyI/1dkW7t2rfT49u3b24ABAyRtOYgqCiC+Iav1pYo210snqAvXy5iodZjU9/LF6OVMlOZlTEaOHKlIQ5pIKZNQYFFcX19vQ4YMkdR+s9zvdyjNtQsXLlSkIc2JEyeaLhNmNQej+oeMl5LxeVCa16xyMCjNc8ZL4CjNc/Hw4cOZ0q5du8p1wzKDITgtDgCQRDYDEAvVwkoxDQDEmmqRAZAU2UVMdwCAJMoDAAJAoqnFCYQTSDRnitYDkEQzAEAASDS1AAgAieZM0XoAkmgGAAgAiaYWAAEg0ZwpWg9AEs0AAAEg0dQCIAAkmjNF6wFIohkAIAAkmloABIBEc6ZoPQBJNAMABIBEUwuAAJBozhStByCJZgCAAJBoagEQABLNmaL1ACTRDAAQABJNLQACQKI5U7S+ogAybNgwW79+veTZr3/9azv33HMlrSry8ij333+/JPfSCRdddJGk3b59u/31r3+VtP6Tuh07dszUfvrpp/aTn/wkU+eCI0eO2B//+EdJGxHV1NRY586dI10ytX5T229BK+3o0aP2xhtvKFK78MILrU+fPpL2jjvuMC/7UerW2NgohTx27Jht3rxZ0r711lvyzzB7SRsvVaO01atX2/XXX69IbePGjXby5MlMrc/Xo48+mqlzwVe+8hWbM2eOpF20aJE99dRTktb/8Lv66qsl7S233GIHDhzI1J533nklrzSR+dDTJKgogERKmXgytmnTpqQ2+uY9fvz4ksaMBmtoaDAv+ZDVvIxJqTfvrGeejn93gPhf6kW2okuZRN7db6HX1tZGukjaSCkTKaBZUxmT7t27S3Iv/7Ny5UpJ61DwOmNK8zXuRVOV1qtXL9uzZ0+m1Pch34+qsQGQwKwCkIBZiaQAJGYsADEDILGciagBSMAtABIwK5EUgMSMBSAAJJYxMTUACfgFQAJmJZICkJixAASAxDImpgYgAb8ASMCsRFIAEjMWgACQWMbE1AAk4BcACZiVSApAYsYCEAASy5iYGoAE/AIgAbMSSQFIzFgAAkBiGRNTA5CAXwAkYFYiKQCJGQtAAEgsY2JqABLwC4AEzEokBSAxYwEIAIllTEwNQAJ+AZCAWYmkACRmLAABILGMiakBSMyvJGq/Vbtq1aqSxu7UqZP5bfRSt7lz59qMGTOksL55+W9yl7L5LfSWLVuWMmTFxfISMTt27JDGHQGIz+306dOluJUkilwkjLzXrl27zG+jn8kNgJTB7AMQfRIAiBkA0fPFlQAk5ldEDUAibiXSAhDdWAACQPRsOaUEIFHHdD0A0b1KpgQgurUABIDo2QJAol5F9QAk6lgCPQDRTQUgAETPFgAS9SqqByBRxxLoAYhuKgABIHq2AJCoV1E9AIk6lkAPQHRTAQgA0bMFgES9iuoBSNSxBHoAopsKQACIni0AJOpVVA9Aoo4l0AMQ3VQAAkD0bAEgUa+iegASdSyBHoDopgIQAKJnCwCJehXVVxRApk6datu2bZPe8Te/+Y2de+65mdrjx49bfX19pi4q6Nmzp1100UVSt3vuucc2bdokaVVRhw4d7MUXX5TkR44ckX19/fXXzX8PW2n++/F9+/ZVpLLm888/twcffFDWV5Jw3bp10nA9r55++mlJ+8orr9hDDz0kae+44w676aabJG0K0TnnnGNDhgyRQh8+fNi2b98uaTds2GDuQ6nbkiVLrEuXLlLYtWvXSrr27dvbgAEDJG05iCoKICkM83IEvXv3Lnlov7w0c+bMksdNEdCBMHLkSCm0l7rwkhdK8zImS5cuVaSyphxqYcmDDQr93U6ePBnsVT3yrl27WkNDg/RCK1eutNGjR0taX4e+HotqR48etXbt2kmPv+aaa0z9Q0IKmFgEQABI04kCgCReaUJ4AAJAAIiwUMpJwgnEAEiZJCQAASAApEwWozoMAAJA1FxJrQMgAASApF5lJY4PQABIiVMqdzgAAkAASO7lU0xHAAJAism8f38qAAEgAKRcVqM4DgACQMRUSS4DIAAEgCRfZqV9AAABIKXNqPzRAAgAASD5108hPQEIACkk8f7DQwEIAAEg5bIaxXEAEAAipkpyGQABIAAk+TIr7QO8jMfjjz8uBd2xY4c9//zzkva6664zT4ZKaA7RX/7yl9JQIzfRX3jhBbnchPRwM2vevLl8w99vNT/55JNS6Msuu8y8JpnSXnrpJdu6dasiDWkeeOCBkF4RX3rppTZu3DhFaqtXrzYvVaO0W2+91Xr16qVIk2iaNWtmjY2NUuyIVgr4hchLK3nJIKXdf//9isx69OhhkyZNkrTlIDrjb6JHJmHZsmXm9Z3O5BYBSNE+eY0ztbZSXV2dzZ8/XxqyaxcuXChpixZ5OZnFixdLw/C5nTdvnqT16gUjRoyQtKrIgd+9e3dJ7rD3ciZK4zfRFZfyaQBIwDcAYgZAzADIqY89AciuQk9hga0rmRSABKwFIADE0wWAABDPA//ot8iP8QJbVzIpAAlYC0AACAA5tWA4gQAQzwMAAkACDgAQAAJA/rFgOIEAkNDmyQkEgAAQAAJA/rltcgIJIASAABAAAkAACAAJYOOfUgACQAAIAAEgAASA5HIAgAAQAAJAAEiu7ZMTCAABIAAEgJwBAPnxj39sJ06cyAWKUnR69dVXbcOGDVIovy3cp08fSVutom9/+9vWqVMn6fXUshBSsBwiL2Xyhz/8IUfP/95l5syZdvbZZ5c8rhowUvLjG9/4RsnvQERuovt68XWjtMh7KfGimnPOOcfuueeeaLeK0Fftl+ht2rSxTz75pKST4DWF/BSiNN8M5syZo0ibSjKodZikgAlFc+fOtRkzZpT8CV5nrKamJjOu/1HQsmXLTJ0LBg8ebF7ORGlexmTy5MmKNJnG380LKpayeRmT2tpaKaTPrVcaKKpFABIZo69FL2dS6uaXCPfs2ZMZ1veio0ePZuoqUQBAArMGQMwASCBhglIAotfCilgLQCJuxbQAJOAXAAEggXQJSwEIAAknTcEdAEhgAgAIAAmkS1gKQABIOGkK7gBAAhMAQABIIF3CUgACQMJJU3AHABKYAAACQALpEpYCEAASTpqCOwCQwAQAEAASSJewFIAAkHDSFNwBgAQmAIAAkEC6hKUABICEk6bgDgAkMAEABIAE0iUsBSAAJJw0BXcAIIEJACAAJJAuYSkAASDhpCm4Q0UBZOrUqbZt2zbJsnXr1km6Cy+80J599llJ67eln3vuOUnrN1T//Oc/S9rITfTx48fboUOHpLiq6PLLL7eHH35Ykrvu+9//vqS97777bPjw4ZL2iiuusFatWklaL02hNL8BPHDgQEVqBw4csPfee0/SphJdc801pr6bOob+/fvb2LFjJfnFF19s3bt3l7QpRJGb6EOHDpUrPXhJoVdeeaXkQ77rrrusffv2mXGbN29uV111VaauEgUVBRBfYGp9KXUyvByB/7KY0lIVU4wApGvXrk2bXSnbiBEjmn6iVGmRm+heRkOtV6Q82zWRUiZqzGrWuf8+D5XQIgDx0j++bpTmZUxmzZqlSEMafpGwwn6REICYARC9FlZoN6hSMQCxpjpYACRNgnMC4QRinEDSLK5yiApAAEjKPAQgAASApFxhBccGIAAkZQoCEAACQFKusIJjAxAAkjIFAQgAASApV1jBsQEIAEmZggAEgACQlCus4NgABICkTEEAAkAASMoVVnBsAAJAUqYgAAEgACTlCis4NgABIClTEIAAEACScoUVHBuAAJCUKQhAAgCJTIT/DvOcOXMiXSSt39b1y4SlbH4LfeTIkVLI6dOnN/0uutJ881q6dKkilTUtWrRouo1ejc3f7eTJk5mvVlNTY15WR2l+C722tlaRVq0m8pvoXu9u+fLlkhfqTfSjR49au3btpJh+WVotwyQFTCwCIACkqYwJAEm80oTwAEQwKYcEgOQwTewCQAAIABEXS2oZAEnjMABJ46tHBSAABICkW1+hyAAkZJcsBiCyVWEhAAEgACS8bNJ0ACBpfAUgaXzlBGJmkXLukWngS3RrKuXOl+h61gAQ3auIEoBE3IppOYFwAuEEElszydQAJI21ACSNr5xAOIE0ZRb/F1a6BRaJDEAibulaAKJ7FVVyAuEEAkCiqyaRHoCkMRaApPGVEwgnEE4g6dZWODIACVsmdQAgkk25RBV1Ahk2bJitX79eelH/Efuzzz47U+u3up999tlMXVTw1FNP2aJFi6LdMvXTpk2z1q1bZ+oigt27d9szzzwjdfEvxuvq6iTtQw89ZGvWrJG0quhLX/qS/fCHP5Tkbdu2tYEDB0pa/535d999V9KmErlfn332WWb4zp0725QpUzJ1Lnjrrbds2bJlkjaVKMXN6o4dO9qll14qDXnixIn2zW9+U9J+/etftxdeeEHS+rrp2bNnpvbYsWP21a9+NVPnggEDBthPf/pTSVsOoooCSOQ30b18QJs2bcrB45KOoejfRC/py+QI5mVMWrZsKfUcPHiw1dfXS9r58+fb5MmTJW0qkb+bn0Kympcx6du3b5as6d/LoRZWp06d7PDhw9J4VdGoUaNs5cqVqlzWpShlIj+8AoUApMImDYAAEABiBkDKY+MCIOUxD/IoAAgAASAARN4wEgsBSGKDSx0egAAQAAJASr2v5I0HQPI6V1A/AAJAAAgAKWj7+bfHApBymQlxHAAEgAAQACJuF8llACS5xaV9AAABIAAEgJR2V8kfDYDk966QngAEgAAQAFLI5vMfHgqkqn1nAAAR+0lEQVRAymUmxHEAEAACQACIuF0klwGQ5BaX9gEABIAAEABS2l0lf7SKAkiklMnHH39c8pIfhw4dsrffflty20scXHTRRZJ2+/bt8k3dxx57zD766KPMuCdPnrTXX389U+eCG264wX77299K2n379tmuXbskbUR0xRVXWKtWraQuzZo1k3SpbqL36dPHunTpIo3hjTfeMM9FpTU2Nioy27t3r3l5DqX179/fxo4dq0iTacaMGWNeGaKUbejQoTZnzhwpZI8ePcz/U9qPfvQjU0uv3HXXXda+ffvMsM2bNzcvrVSNraIAUnQpE68pNH78eCkPZs+ebV7ETWl+q3bVqlWK1BoaGsxPIVnNYec1k5Q2YsSIpoq8Sps7d67NmDFDkYY0/ld1TU1NZp9yKGXiZU/UemAOsc2bN2e+lwvUUiZSsC9Eixcvttra2kiXqtNGiilGXt5/jG7Pnj2ZXbykUqkBmvnQ0yQAIAGjAYgZADEDIIFFUwZSAJJuEgBIwFsAAkA8XQBIYNGUgRSApJsEABLwFoAAEAASWDBlIgUg6SYCgAS8BSAABIAEFkyZSAFIuokAIAFvAQgAASCBBVMmUgCSbiIASMBbAAJAAEhgwZSJFICkmwgAEvAWgAAQABJYMGUiBSDpJgKABLwFIAAEgAQWTJlIAUi6iQAgAW8BCAABIIEFUyZSAJJuIqoWIGopkyNHjtjjjz8uOey3pZ9//nlJe91115nfnFea3xZ+7733FKndfffd5jdbs5qX+1BLY2TF+td/37hxo61ZsybSRdK+8847dskll0ja+++/X9KlEkW8jWhTjNfL5CxfvjxF6IqJed9999mDDz4ojfe5554zX+dK833jww8/VKTmJVKU5iVXJk2apEjLQlO1APHSAcpG63WdevfuXRaTUcpBdOrUybycidK8jMnIkSMVaTKNWsokMoD6+nobMmSI1MVLk/gFQaW5duHChYrUfAxezkRpLVq0MK9hRiutA5ETyLhx4woFrv/RqdbiKq1L+aIBEADSVAcLgACQfFtI+fcCIOnmCIAAEABi1lQckRNIuo2myMgAJJ37AASAABAAkm6HKYPIACTdJAAQAAJAAEi6HaYMIgOQdJMAQAAIAAEg6XaYMogMQNJNAgABIAAEgKTbYcogMgBJNwkABIAAEACSbocpg8gAJN0kABAAAkAASLodpgwiA5B0kwBAAAgAASDpdpgyiAxA0k1CRQHkzTfflEsHXHvttZJrx48fb7otXG3NbzUPHTpUeq3Vq1fbDTfcIGlTiS6//HJr1apVZnh/L7/4qLTITfQuXbpYnz59lLA2evRoGzhwoKR96qmnbN++fZJ21qxZdtZZZ0naFKIFCxbY0qVLpdDz5s2zQYMGSdoUok2bNtm9994rhb7ooovMS4Qo7e2337YPPvhAkSbRDBs2zNauXZskdoqgFQWQFAYQ08riBKLOgwPkxIkTkjwCECngF6JK+k30yHtNnz7dHAxKc4iPGDFCkSbRrFy5sgnk1dYoZVJtM3oGvE85lDJRbQYgqlNxHQCJe1bqHgCk1I4SL7kDACRmMSeQU6dWTiCxvFHUAERxCU1ZOQBAYtMBQABILGN0NQDRvUJZJg4AkNhEABAAEssYXQ1AdK9QlokDACQ2EQAEgMQyRlcDEN0rlGXiAACJTQQAASCxjNHVAET3CmWZOABAYhMBQABILGN0NQDRvUJZJg4AkNhEABAAEssYXQ1AdK9QlokDACQ2EQAEgMQyRlcDEN2rsNLN3bBhQ7jfmdihU6dOdujQIenVIwDxy2Zz586V4k6YMEEujbFjxw6rqamR4qYQORQmT56cIrQc02/Y+0XJrOZe9e3bN0uW9N8j90A8Fw8fPpw5nq5du1pDQ0OmzgXlcBN9165d1qtXL2m81SqqqFImAERPQwCie+VKABLzC4CYARAzABJbNxWjBiCxqQIgMb8ACADxjAEgsXVTMWoAEpsqABLzC4AAEAASWzMVpQYgsekCIDG/AAgAASCxNVNRagASmy4AEvMLgAAQABJbMxWlBiCx6QIgMb8ACAABILE1U1FqABKbLgAS8wuAABAAElszFaUGILHpAiAxvwAIAAEgsTVTUWoAEpsuABLzC4AAEAASWzMVpQYgsekCIDG/AAgAqWqAHD161Nq0aRNbFRWg9nIPBw4cyBxpBCCZwf5F4GVMZsyYEekiaau1lEl9fb0NHjxY8qBoUbX+JvrMmTNt9uzZRdtblc+v2ouEAESvhRXJbAASccsMgMT8UtWRWlgARHU1rgMgcc8K7cEJJI39qT7CAiBp5guApPE1GhWARB0rWA9A0kwAADHjI6w0uVXNUQFIhc0uAEkzYQAEgKTJrOqOCkAqbH4BSJoJAyAAJE1mVXdUAFJh8wtA0kwYAAEgaTKruqMCkAqbXwCSZsIACABJk1nVHRWAVNj8ApA0EwZAAEiazKruqACkwuYXgKSZMAACQNJkVnVHrSiADBs2zNavXy/NyMcff2ytW7fO1B4/frzpsleRrV+/ftaxY0dpCN26dbP9+/dnajt37mwHDx7M1LngyJEjtm3bNkm7dOlSW7BggaStqakxH4fSvvOd78geKPGimhUrVthjjz0mdevTp4916dJF0jqYLrnkEknruf35559LWlV0wQUXmM+D0rzCgF8UVdq8efNs0KBBijSJZtOmTXbvvfdKsWfNmmUPPPCApH377bft0KFDklYVNW/e3K666ipVXlG6igLINddcYxs2bJAMVm+i79q1y3r37i3FTCXyS1GjRo2Swqc4gXhdo5EjR0rPj4gWL15sEyZMkLr4Jrdz505JW7TIoVBXV1fyYbRo0cJOnjxZ0rjuv8+D0iL3QJR45aKJ3EQfN26cLV++vKRD95JKvh9VYwMgAMQASGxpA5CYX0WrAUi6GQAgAASABNcXAAkaVrAcgKSbAAACQABIcH0BkKBhBcsBSLoJACAABIAE1xcACRpWsByApJsAAAJAAEhwfQGQoGEFywFIugkAIAAEgATXFwAJGlawHICkmwAAAkAASHB9AZCgYQXLAUi6CQAgAASABNcXAAkaVrAcgKSbAAACQABIcH0BkKBhBcsBSLoJqFqAqKVMdu/ebRdffHE6h4XIkZvoaimT888/395//33h6ZYMIH6r99JLL5XG8LOf/cw++OADSauK/Nb+bbfdJsm3bt1qq1atkrReyuX222+XtE8++aQ1NDRIWrXcRqdOnezOO++UYkZEzZo1s8bGxkiXkmr9tnaknIxa5SDyXs8995y988470nt997vftQ4dOkhaVdSjRw+bNGmSKi9cV7UAoZRJJ7mmT6qb6EVn9+DBg+U6Z5FiipETiI9h8+bNJbXCy77s2LFDiullTGprayWt18HyciZFNQdt9+7dpcd76R//w0tps2fPNq+HVermZZB69eqVGdb3onbt2mXqXODlmtatWydpy0EEQPgIK9kJpOgEByDWVAcLgACQVGsRgAAQAGJmnECsqRIvJxB9q+UEYgZAAAgAASBNuyYA0eHhSgACQJqSgHLuacq5x5Zj6dV8hMVHWJ5VfAdS+rX1j4icQAAIJxBOIJxAcuyxnEA4gXACsXT/G2+ONVnSLpxAOIFwAinpkvq3YJxAOIFwAuEEwgkkxz7LCYQTCCcQTiBNWwf/FxZfokcZAkAACAABIADki52T/wsrhhAAUmEAGTZsmK1fv16aZbWUyZ49e6TbpNJDc4pSlDLp3LmzHTx4UBrR6tWr7YYbbpC0N998s9XV1UnaFKLPPvvMRowYIYWOfAdy4MABe/fdd6W4XvJky5YtktZLnlx44YWSVhV5yZcnnnhCkvfv39/Gjh0radesWWOvvfaapH3kkUds0KBBknbMmDH20UcfZWpPnDghVw7o2LGjXCZn79699qc//Snz+VGB51fLli0zu7nmBz/4QabOBe3bt7cBAwZI2nIQ8R0I34GEvgPxi2b+l2pRzTcZZdH6+CIAibyPA3ThwoVSl/r6+qZxlLJ5GZO+fftKIb1elN9GV5rP7bx58xRpU86oIPfaXYcPH5biVqOoTZs25uVMqrEBEAACQIIrG4Cc+j/3AIiWOABE8ym5yguNbdiwQXoOxRTTFFPkBGJNH+FxAgEg0kZkZgBEdSqxDoCYeYly/7w+q/nHBocOHcqSNf17pBovAAEg/8gZTiDS8gIgmk3pVQAEgPAdiDWVcuc7kPT7TamewAmkVE7+H+MAEAACQADI/3EbOe3dAchpt/w/PxCAABAAAkDKZDuShwFAZKvSCgEIAAEgACTtLlP66ACk9J7mighAAAgAASC5No8COwGQAs3/10cDEAACQABImWxH8jAAiGxVWmGKUibHjx+Xyyekert+/fqZl2ZQWrdu3Wz//v2Z0lSlTLp3715o6ZfGxka5nE3kJvqKFSvs0UcfzfTVBaNHj7aBAwdK2qeeesr27dsnadeuXSvpjh07Zps3b5a0F1xwgdXU1EjaGTNmyFUGvPzN9ddfL8XduHGjnTx5MlPr/9v5jTfemKlzwdChQ23OnDmSdtGiRfbzn/9c0j744IN29dVXS9pbbrnF/vKXv2Rq27ZtK5VyyQxUhoIz/iZ6Gc7Jfx1S0fdAKsmvCEDKoRqvn65atGhRmMWpSpmoL9TQ0GD+B4rSRo0aZV5DTmmRXyRctmyZjRs3Tgnb9IeU19LLapxAshw6Tf+e4iOs0zT0kj0GgOhWAhDdK1cCEDMAEssZTiAxvwpXAxB9CgCI7hUAOeUVAInlDACJ+VW4GoDoUwBAdK8ACACJZcspNQDJ41qBfQCIbj4A0b0CIAAkli0AJI9fhfcBIPoUABDdKwACQGLZAkDy+FV4HwCiTwEA0b0CIAAkli0AJI9fhfcBIPoUABDdKwACQGLZAkDy+FV4HwCiTwEA0b0CIAAkli0AJI9fhfcBIPoUABDdKwACQGLZUuUAyWNGNfUph18knDBhgi1dulSy1X8kSS25IQU0aypRM2TIEFVeMTr3yf1S2uLFi622tlaRNpUx8cuESvNfI1yzZo0ibfplTM/HrBa5iZ4V63T8+65duwot63M63jHrGVX7v/FmvXi1/zsAASCe4wAk3UoHIFV8DyRd2lRGZAACQABI2rUKQABI2gwrMDoAASAAJO0CBCAAJG2GFRgdgAAQAJJ2AQIQAJI2wwqMDkAACABJuwABCABJm2EFRgcgAASApF2AAASApM2wAqMDEAACQNIuQAACQNJmWIHRAQgAASBpFyAAASBpM6zA6AAEgACQtAsQgFQYQKZOnWrbtm1LmxVVEr1Dhw724osvSm+zdetWmzZtmqT12+V1dXWS9qGHHpJvKz/zzDP25S9/WYqrivy29pQpU1R5xeh69OhhTz/9tDTeV155xfw3wZU2efJku+mmmxRp0431LVu2SNpf/epX1q5du0yt31gfP358pq5cBEuWLLEuXbqUy3AKGUdF3UQvxCEeigM4gAM48B8dACAkBg7gAA7gQC4HAEgu2+iEAziAAzgAQMgBHMABHMCBXA4AkFy20QkHcAAHcACAkAM4gAM4gAO5HAAguWyjEw7gAA7gAAAhB3AAB3AAB3I5AEBy2UYnHMABHMABAEIO4AAO4AAO5HIAgOSyjU44gAM4gAMAhBzAARzAARzI5QAAyWUbnXAAB3AABwAIOYADOIADOJDLAQCSyzY64QAO4AAOABByAAdwAAdwIJcDACSXbXTCARzAARwAIOQADuAADuBALgcASC7b6IQDOIADOABAyAEcwAEcwIFcDgCQXLbRCQdwAAdwAICQAziAAziAA7kcACC5bKMTDuAADuAAACEHcAAHcAAHcjkAQHLZRiccwAEcwAEAQg7gAA7gAA7kcgCA5LKNTjiAAziAAwCEHMABHMABHMjlAADJZRudcAAHcAAHAAg5gAM4gAM4kMsBAJLLNjrhAA7gAA4AEHIAB3AAB3AglwMAJJdtdMIBHMABHAAg5AAO4AAO4EAuBwBILtvohAM4gAM4AEDIARzAARzAgVwOAJBcttEJB3AAB3AAgJADOIADOIADuRwAILlsoxMO4AAO4AAAIQdwAAdwAAdyOQBActlGJxzAARzAAQBCDuAADuAADuRyAIDkso1OOIADOIAD/w+lJO0CAgy/3QAAAABJRU5ErkJggg=="/>
          <p:cNvSpPr>
            <a:spLocks noChangeAspect="1" noChangeArrowheads="1"/>
          </p:cNvSpPr>
          <p:nvPr/>
        </p:nvSpPr>
        <p:spPr bwMode="auto">
          <a:xfrm>
            <a:off x="1020233" y="465138"/>
            <a:ext cx="4064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dirty="0"/>
          </a:p>
        </p:txBody>
      </p:sp>
      <p:sp>
        <p:nvSpPr>
          <p:cNvPr id="6" name="AutoShape 6" descr="data:image/png;base64,iVBORw0KGgoAAAANSUhEUgAAAZAAAAGQCAYAAACAvzbMAAAAAXNSR0IArs4c6QAAIABJREFUeF7tnX+sVcXV/hdKEZGfATEIVEBCvEEIARWhKsorkjQUEigq3lhoYr2CbTEWSrVIVSRNEbUmNgGirZEKRBFTkDYVtPwQuQVqpCgSDVDKhQaRomgRgvV+sy42bd722/2s/Z5hn3P4TOJfPLP27GfWzOfOOc46zRobGxuNhgM4gAM4gANBB5oBkKBjyHEAB3AAB5ocACAkAg7gAA7gQC4HAEgu2+iEAziAAzgAQMgBHMABHMCBXA4AkFy20QkHcAAHcACAkAM4gAM4gAO5HAAguWyjEw7gAA7gAAAhB3AAB3AAB3I5AEBy2UYnHMABHMABAEIO4AAO4AAO5HIAgOSyjU44gAM4gAMAhBzAARzAARzI5QAAyWUbnXAAB3AABwAIOYADOIADOJDLAQCSyzY64QAO4AAOABByAAdwAAdwIJcDACSXbXTCARzAARwAIOQADuAADuBALgcASC7b6IQDOIADOABAyAEcwAEcwIFcDgCQXLbRCQdwAAdwAICQAziAAziAA7kcACC5bKMTDuAADuAAACEHcAAHcAAHcjkAQHLZRiccwAEcwAEAQg7gAA7gAA7kcgCA5LKNTjiAAziAAwCEHMABHMABHMjlAADJZRudcAAHcAAHAAg5gAM4gAM4kMsBAJLLNjrhAA7gAA4AEHIAB3AAB3AglwMAJJdtdMIBHMABHAAg5AAO4AAO4EAuBwBILtvohAM4gAM4AEDIARzAARzAgVwOAJBcttEJB3AAB3AAgJADOIADOIADuRwAILlsoxMO4AAO4AAAIQdwAAdwAAdyOQBActlGJxzAARzAAQBCDuAADuAADuRyoKIAMnXqVNu2bVuuFz3TOnXo0MFefPHFkr/20qVLbf78+VLcWbNm2fDhwyVtCtGOHTtsypQpUujRo0fb3XffLWkjIn++j0Npa9euVWS2d+9emzhxoqRNJXrkkUds0KBBUvgxY8bYRx99JGnPdNGAAQPspz/9acXYUFEAueaaa2zDhg0VY26RA+3UqZMdOnSo5EOYO3euzZgxQ4q7ePFimzBhgqRNIaqvr7chQ4ZIoevq6mQwSgG/EA0ePNg2b94sdTlx4oS1aNEiU+tA6tu3b6YupeDll1+2ESNGSI/wXDx8+LCkPdNFvsetW7euYmwAIBUzVbGBAhAzABLLmYgagETc0rUARPcqrOQEolsGQACIni1xJQCJe6b0ACCKSzk1AEQ3DoAAED1b4koAEvdM6QFAFJdyagCIbhwAASB6tsSVACTumdIDgCgu5dQAEN04AAJA9GyJKwFI3DOlBwBRXMqpASC6cQAEgOjZElcCkLhnSg8AoriUUwNAdOMACADRsyWuBCBxz5QeAERxKacGgOjGARAAomdLXAlA4p4pPQCI4lJODQDRjQMgAETPlrgSgMQ9U3oAEMWlnJoIQI4ePWpt2rTJ+aTy7da1a1c7cOBA5gAjAPHNYOTIkZkxo4LITfSamhrbuXNn9BFVpU9xE90rAfg8KG369Ok2b948RWopAOK53dDQID2/kkS+F7Vr104aMgCRbMonAiBmACRf7lRCLwACQABIwpUKQABIwvQqPDQAASAAJOEyBCAAJGF6FR4agAAQAJJwGQIQAJIwvQoPDUAACABJuAwBCABJmF6FhwYgAASAJFyGAASAJEyvwkMDEAACQBIuQwACQBKmV+GhAQgAASAJlyEAASAJ06vw0AAEgACQhMsQgACQhOlVeGgAAkAASMJlOGzYMFu/fr30hI8//that26dqT1+/HjTT58W2fr162cdO3aUhtCtWzfbv39/prZz58528ODBTJ0Ltm7datOmTZO0+/bts927d0va++67z4YPHy5pJ02aZHv37pW0ngelbn67/7333pPC9unTx7p06SJpI6K1a9dKcvdp4sSJkrZ///42duxYSbtgwQJbunSppF29erVdf/31klb9TfTITXT/jfXt27dLz08luvLKK61ly5aZ4X0vatu2babOBZ7bah5IAROLqvY30dVSJrt27bLevXsntvm/h1+5cqWNGjVKGkOKm+jSg78QzZ0712bMmBHpUlJtixYtzP9SL3WbP3++TZ48WQrr2rq6OklbtMjLmNTW1pZ8GEWXMvE1M3r06JK/VySg7x29evXK7EIpk0yLTo8gxUdYACQ2dwDEDIBY4bWwAEhs3aZScwLhBBLKLQACQDxhOIGYcQIxAyAABIDYKSjwEZaeCgAEgHi2ABAAou8aZsYJhBMIJ5BTS4YTCABpSgK+RNcZAkAACAABIP/YMTiBABCdHpxAmrziS3S+A+EEcmrbACAABIDwHUgoBziBcALhBPKFA3yEFds7+AiLEwgAASAABIDEyPGFGoAAEAACQCoSIClKmezZs0e6TZprtxU7RW6ipyhlcuTIEdu2bZs0Wi914SUvlFZTU2NeUkVpW7ZssWPHjilS+93vfifpIqIVK1bYY489JnX53ve+J1cOkAIGReedd55dfvnlUq8lS5bYLbfcImn9VnX37t0l7SOPPGKDBg2StClKmbz00kv2ta99TXp+KpGX9OnZs2dmeEqZZFp0egTcRKeY4unJtPJ+ioN5x44d0iAjpUz8dDl9+nQpbkSUAiDcRI/MQDotX6LzJXrTreKRI0eWPMt885owYYIU1zfFnTt3StozXQRAzABIeawCAAJAAEh5rEV5FAAEgMjJklgIQAAIAEm8yEodHoAAkFLnVN54AASAAJC8q6egfgAEgBSUev/2WAACQABIuaxGcRwABICIqZJcBkAACABJvsxK+wAAAkBKm1H5owEQAAJA8q+fQnoCEABSSOL9h4cCEAACQMplNYrjACAAREyV5DIAAkAASPJlVtoHABAAUtqMyh+tagHi5QNat26d6YyXI7j44oszdSkFKUqZnH/++fb+++9Lw/aCkosWLZK0EVGzZs2ssbFR6qJq//73v9tDDz0kxezatavddtttknbr1q22atUqSTtq1Ci5jMeTTz5p+/fvl+KqIr/Zfeedd0ry7du32/LlyyXtww8/bNOmTZO0EVGKm+jlUMokxQ9KebmmtWvXRuwtVFu1ADl69Ki1adMm01yq8WZalFvgt9C9dpbSvDSH/2Wd1U6cOGEtW7bMkjX9++DBg62+vl7SpvpJWx/D5s2bpTEULaKUSWwGUgDEyzWtW7cuNpAC1QCEj7CSpR8AOQUxANLJDh8+nJlnfmJsaGjI1LmAUiaSTclFAASAJEsyAAJAPLlSfIQFQJIt21BgAAJAQgkTEQMQAAJAzPzj9Hbt2klLh4+wJJvyiSjnnqace77ZyO4FQAAIAAEg2TvFaVIAEADCl+jpFhtfose85Ut0Mz7C4iOs2KoJqDmBcALhBMIJJLBlpJVyAuEEwgkk3RrjBBLzlhMIJxDjHkhs0UTUnEA4gXAC4QQS2TOSajmBcALhBJJuiXECiXnLCaTCTiB+zX/9+vXSLKulTI4fPy7fVpYenEPUr18/69ixo9SzW7duUmmMzp0728GDB6WYXsZDLWHhp4q6ujopbm1trfnvoivtnXfesUsuuUSRyqUe2rZtawMHDpRiRm6i9+nTx7p06SLFfeONN8xzUWmrV6+25s2bK9IkmjVr1thrr70mxX7kkUfkci4p7oH4xUQv01Jku/LKK6WqCD7/notKo5SJ4lJOTYoTSM6hFNbNb+seOHAg8/m+aA8dOpSpc8HLL79sI0eOlLTTp083/0tVaSk+wlKem0cTAUie+EofP121aNFCkSbR+NzOmzdPiu05M2LECEmbAiDSg8tExD2QMpkIAJLmIywAYgZAzABImo0OgKTxNRwVgACQcNKIHQAIABFTJSwDIGHL0nQAIAAkTWZxAnFfOYGkyS4AksbXcFQAAkDCSSN24AQCQMRUCcsASNiyNB0ACABJk1mcQDiBpMos7oGkczYYGYAAkGDKyHJOIJxA5GQJCjmBBA1LJQcgACRVbgEQAJIqtwBIKmeDcQEIAAmmjCwHIABETpagEIAEDUslByAAJFVuARAAkiq3AEgqZ4NxIwAJhq46ebXeRK/mWljqTfQdO3ZY3759pZz1agBqOZmi/zde6YWqXMQvEiacYACimwtATlXCra+vl0yLnEBcq9YD8zFs3rxZGgMAkWyqahEASTi9AEQ3F4AAEM8WTiD6mikHJQBJOAsARDcXgAAQAKKvl3JRApCEMwFAdHMBCAABIPp6KRclAEk4EwBENxeAABAAoq+XclECkIQzAUB0cwEIAAEg+nopFyUASTgTAEQ3F4AAEACir5dyUQKQhDMBQHRzAQgAASD6eikXJQBJOBMARDcXgAAQAKKvl3JRApCEMwFAdHMBCAABIPp6KRclACmXmWAcOBBwgJvo6WphBaYBaYU50KyxsbGxwsbMcHGg5A4AEABS8qQ6AwICkDNgknnFbAcACADJzhIU/9sBAEJO4IDFftKWYopmL7/8so0YMYLcOcMdACBneALw+qcc4ATCCYS1EHcAgMQ9o0cVOgBAAEgVpnXyVwIgyS3mAZXgAAABIJWQp+U2RgBSbjPCeApxAIAAkEISr8IfCkAqfAIZfmkcACAApDSZdGZFASBn1nzztv8fBwAIAGFxxB2oKIC8+eab9uGHH8bfssx79OvXzzp27CiNctOmTea/nV1t7YorrrBWrVpJr7V27VpJFxGtWLHCHnvsManLwoUL7Vvf+pakvfLKK+33v/+9pF29erU1b948U/vBBx/YE088kalzQf/+/W3s2LGSds2aNfbaa69J2okTJ1rPnj0l7bXXXivpXKTOrZfqufTSS6W4e/futT179khaj+mxlebz+umnn2ZKfU6vuuqqTF0lCioKINVaC2vlypU2atQoKX+6du1qBw4ckLSVJNqxY4fV1NRkDtnh2bJly0xdSkGqeyDqmN0n90tpixcvttraWkVqc+fOtenTp0tavwPiwFHaoUOHpE25oaHBunfvroRsWi++bpQ2e/ZsmzVrliK1ZcuW2bhx4yRtr169JDC1adPGjh49KsWsNBEAKYMZAyDWtCECEC0ZAYgBEC1VkqsASHKLsx8AQABIdpb8UwFAAEgkX1JqAUhKd8XYAASAiKnSJAMgACSSLym1ACSlu2JsAAJAxFQBIF8YxXcgkYxJpwUg6byVIwMQACInCyeQJqsASCRj0mkBSDpv5cgABIDIyQJAAEgkWRJrAUhig5XwAASAKHnyDw3fgXACieRLSi0ASemuGBuAABAxVfgOhO9AIqmSXAtAkluc/QAAAkCys+SfCk4gnEAi+ZJSW1EA+cUvfmFelkBpDzzwgCILaXzh3njjjVKfV1991TZs2CBpIwB59NFHpVutx44ds4cfflh6vt+ovfXWWyXtxo0b5RvIfqNXLTfRrFkza2xszByDqssM9L8EW7dutVWrVkndFixYYLfffrukffLJJ81vWCtNzVkvtXHnnXcqIW379u22fPlySeu3y4cOHSppFy1aZLt375a0frtdKVPjt7XVcjJ9+vSxCRMmSM+P5MxNN90kXWj1Bz/++ON25MgRaQyqqEePHjZp0iRVXriuogASccvLB3zyySeRLpla3xC91IHSZs6caXPmzFGkTSUZ1FImUkAz8/IRnTt3luS+cfhPlCrNy13MmDFDkZqX0VAXucN5586dmXFbtGiRpBZYqmKKmS/0LwJ/t5MnT0a6oBUc8LXo5UyKag7Gdu3aSY/3ck3r1q2TtOUgAiCBWQAg1lQvCYDMt7q6ukDmaFIAovkUVQGQqGO6HoDoXjUVWeMEAkAixRQD6WUAJOKWrgUguldRJQAJOAZAOIF4ugCQwKIpAykASTcJACTgLQABIAAksGDKRApA0k0EAAl4C0AACAAJLJgykQKQdBMBQALeAhAAAkACC6ZMpAAk3UQAkIC3AASAAJDAgikTKQBJNxEAJOAtAAEgACSwYMpECkDSTQQACXgLQAAIAAksmDKRApB0E1FRAJk6dapt27ZNciPFbU4vIdG3b1/p+cOHDze/Vao0v7H97rvvKlJZ07p1a5s2bZqk95IUzzzzjKTdt2+fXMJiyZIldvPNN0txt2zZYn/7298ytWeddZbsq//O+pQpUzJjuuCyyy6TqwF4yRMfb6nbrFmzzN8vq3k5H7Xcxf/8z/+Yb6BK8xItS5cuVaQ2b948GzRokKQdM2aMVH7H19fzzz8vxYyIvDyI/1dkW7t2rfT49u3b24ABAyRtOYgqCiC+Iav1pYo210snqAvXy5iodZjU9/LF6OVMlOZlTEaOHKlIQ5pIKZNQYFFcX19vQ4YMkdR+s9zvdyjNtQsXLlSkIc2JEyeaLhNmNQej+oeMl5LxeVCa16xyMCjNc8ZL4CjNc/Hw4cOZ0q5du8p1wzKDITgtDgCQRDYDEAvVwkoxDQDEmmqRAZAU2UVMdwCAJMoDAAJAoqnFCYQTSDRnitYDkEQzAEAASDS1AAgAieZM0XoAkmgGAAgAiaYWAAEg0ZwpWg9AEs0AAAEg0dQCIAAkmjNF6wFIohkAIAAkmloABIBEc6ZoPQBJNAMABIBEUwuAAJBozhStByCJZgCAAJBoagEQABLNmaL1ACTRDAAQABJNLQACQKI5U7S+ogAybNgwW79+veTZr3/9azv33HMlrSry8ij333+/JPfSCRdddJGk3b59u/31r3+VtP6Tuh07dszUfvrpp/aTn/wkU+eCI0eO2B//+EdJGxHV1NRY586dI10ytX5T229BK+3o0aP2xhtvKFK78MILrU+fPpL2jjvuMC/7UerW2NgohTx27Jht3rxZ0r711lvyzzB7SRsvVaO01atX2/XXX69IbePGjXby5MlMrc/Xo48+mqlzwVe+8hWbM2eOpF20aJE99dRTktb/8Lv66qsl7S233GIHDhzI1J533nklrzSR+dDTJKgogERKmXgytmnTpqQ2+uY9fvz4ksaMBmtoaDAv+ZDVvIxJqTfvrGeejn93gPhf6kW2okuZRN7db6HX1tZGukjaSCkTKaBZUxmT7t27S3Iv/7Ny5UpJ61DwOmNK8zXuRVOV1qtXL9uzZ0+m1Pch34+qsQGQwKwCkIBZiaQAJGYsADEDILGciagBSMAtABIwK5EUgMSMBSAAJJYxMTUACfgFQAJmJZICkJixAASAxDImpgYgAb8ASMCsRFIAEjMWgACQWMbE1AAk4BcACZiVSApAYsYCEAASy5iYGoAE/AIgAbMSSQFIzFgAAkBiGRNTA5CAXwAkYFYiKQCJGQtAAEgsY2JqABLwC4AEzEokBSAxYwEIAIllTEwNQAJ+AZCAWYmkACRmLAABILGMiakBSMyvJGq/Vbtq1aqSxu7UqZP5bfRSt7lz59qMGTOksL55+W9yl7L5LfSWLVuWMmTFxfISMTt27JDGHQGIz+306dOluJUkilwkjLzXrl27zG+jn8kNgJTB7AMQfRIAiBkA0fPFlQAk5ldEDUAibiXSAhDdWAACQPRsOaUEIFHHdD0A0b1KpgQgurUABIDo2QJAol5F9QAk6lgCPQDRTQUgAETPFgAS9SqqByBRxxLoAYhuKgABIHq2AJCoV1E9AIk6lkAPQHRTAQgA0bMFgES9iuoBSNSxBHoAopsKQACIni0AJOpVVA9Aoo4l0AMQ3VQAAkD0bAEgUa+iegASdSyBHoDopgIQAKJnCwCJehXVVxRApk6datu2bZPe8Te/+Y2de+65mdrjx49bfX19pi4q6Nmzp1100UVSt3vuucc2bdokaVVRhw4d7MUXX5TkR44ckX19/fXXzX8PW2n++/F9+/ZVpLLm888/twcffFDWV5Jw3bp10nA9r55++mlJ+8orr9hDDz0kae+44w676aabJG0K0TnnnGNDhgyRQh8+fNi2b98uaTds2GDuQ6nbkiVLrEuXLlLYtWvXSrr27dvbgAEDJG05iCoKICkM83IEvXv3Lnlov7w0c+bMksdNEdCBMHLkSCm0l7rwkhdK8zImS5cuVaSyphxqYcmDDQr93U6ePBnsVT3yrl27WkNDg/RCK1eutNGjR0taX4e+HotqR48etXbt2kmPv+aaa0z9Q0IKmFgEQABI04kCgCReaUJ4AAJAAIiwUMpJwgnEAEiZJCQAASAApEwWozoMAAJA1FxJrQMgAASApF5lJY4PQABIiVMqdzgAAkAASO7lU0xHAAJAism8f38qAAEgAKRcVqM4DgACQMRUSS4DIAAEgCRfZqV9AAABIKXNqPzRAAgAASD5108hPQEIACkk8f7DQwEIAAEg5bIaxXEAEAAipkpyGQABIAAk+TIr7QO8jMfjjz8uBd2xY4c9//zzkva6664zT4ZKaA7RX/7yl9JQIzfRX3jhBbnchPRwM2vevLl8w99vNT/55JNS6Msuu8y8JpnSXnrpJdu6dasiDWkeeOCBkF4RX3rppTZu3DhFaqtXrzYvVaO0W2+91Xr16qVIk2iaNWtmjY2NUuyIVgr4hchLK3nJIKXdf//9isx69OhhkyZNkrTlIDrjb6JHJmHZsmXm9Z3O5BYBSNE+eY0ztbZSXV2dzZ8/XxqyaxcuXChpixZ5OZnFixdLw/C5nTdvnqT16gUjRoyQtKrIgd+9e3dJ7rD3ciZK4zfRFZfyaQBIwDcAYgZAzADIqY89AciuQk9hga0rmRSABKwFIADE0wWAABDPA//ot8iP8QJbVzIpAAlYC0AACAA5tWA4gQAQzwMAAkACDgAQAAJA/rFgOIEAkNDmyQkEgAAQAAJA/rltcgIJIASAABAAAkAACAAJYOOfUgACQAAIAAEgAASA5HIAgAAQAAJAAEiu7ZMTCAABIAAEgJwBAPnxj39sJ06cyAWKUnR69dVXbcOGDVIovy3cp08fSVutom9/+9vWqVMn6fXUshBSsBwiL2Xyhz/8IUfP/95l5syZdvbZZ5c8rhowUvLjG9/4RsnvQERuovt68XWjtMh7KfGimnPOOcfuueeeaLeK0Fftl+ht2rSxTz75pKST4DWF/BSiNN8M5syZo0ibSjKodZikgAlFc+fOtRkzZpT8CV5nrKamJjOu/1HQsmXLTJ0LBg8ebF7ORGlexmTy5MmKNJnG380LKpayeRmT2tpaKaTPrVcaKKpFABIZo69FL2dS6uaXCPfs2ZMZ1veio0ePZuoqUQBAArMGQMwASCBhglIAotfCilgLQCJuxbQAJOAXAAEggXQJSwEIAAknTcEdAEhgAgAIAAmkS1gKQABIOGkK7gBAAhMAQABIIF3CUgACQMJJU3AHABKYAAACQALpEpYCEAASTpqCOwCQwAQAEAASSJewFIAAkHDSFNwBgAQmAIAAkEC6hKUABICEk6bgDgAkMAEABIAE0iUsBSAAJJw0BXcAIIEJACAAJJAuYSkAASDhpCm4Q0UBZOrUqbZt2zbJsnXr1km6Cy+80J599llJ67eln3vuOUnrN1T//Oc/S9rITfTx48fboUOHpLiq6PLLL7eHH35Ykrvu+9//vqS97777bPjw4ZL2iiuusFatWklaL02hNL8BPHDgQEVqBw4csPfee0/SphJdc801pr6bOob+/fvb2LFjJfnFF19s3bt3l7QpRJGb6EOHDpUrPXhJoVdeeaXkQ77rrrusffv2mXGbN29uV111VaauEgUVBRBfYGp9KXUyvByB/7KY0lIVU4wApGvXrk2bXSnbiBEjmn6iVGmRm+heRkOtV6Q82zWRUiZqzGrWuf8+D5XQIgDx0j++bpTmZUxmzZqlSEMafpGwwn6REICYARC9FlZoN6hSMQCxpjpYACRNgnMC4QRinEDSLK5yiApAAEjKPAQgAASApFxhBccGIAAkZQoCEAACQFKusIJjAxAAkjIFAQgAASApV1jBsQEIAEmZggAEgACQlCus4NgABICkTEEAAkAASMoVVnBsAAJAUqYgAAEgACTlCis4NgABIClTEIAAEACScoUVHBuAAJCUKQhAAgCJTIT/DvOcOXMiXSSt39b1y4SlbH4LfeTIkVLI6dOnN/0uutJ881q6dKkilTUtWrRouo1ejc3f7eTJk5mvVlNTY15WR2l+C722tlaRVq0m8pvoXu9u+fLlkhfqTfSjR49au3btpJh+WVotwyQFTCwCIACkqYwJAEm80oTwAEQwKYcEgOQwTewCQAAIABEXS2oZAEnjMABJ46tHBSAABICkW1+hyAAkZJcsBiCyVWEhAAEgACS8bNJ0ACBpfAUgaXzlBGJmkXLukWngS3RrKuXOl+h61gAQ3auIEoBE3IppOYFwAuEEElszydQAJI21ACSNr5xAOIE0ZRb/F1a6BRaJDEAibulaAKJ7FVVyAuEEAkCiqyaRHoCkMRaApPGVEwgnEE4g6dZWODIACVsmdQAgkk25RBV1Ahk2bJitX79eelH/Efuzzz47U+u3up999tlMXVTw1FNP2aJFi6LdMvXTpk2z1q1bZ+oigt27d9szzzwjdfEvxuvq6iTtQw89ZGvWrJG0quhLX/qS/fCHP5Tkbdu2tYEDB0pa/535d999V9KmErlfn332WWb4zp0725QpUzJ1Lnjrrbds2bJlkjaVKMXN6o4dO9qll14qDXnixIn2zW9+U9J+/etftxdeeEHS+rrp2bNnpvbYsWP21a9+NVPnggEDBthPf/pTSVsOoooCSOQ30b18QJs2bcrB45KOoejfRC/py+QI5mVMWrZsKfUcPHiw1dfXS9r58+fb5MmTJW0qkb+bn0Kympcx6du3b5as6d/LoRZWp06d7PDhw9J4VdGoUaNs5cqVqlzWpShlIj+8AoUApMImDYAAEABiBkDKY+MCIOUxD/IoAAgAASAARN4wEgsBSGKDSx0egAAQAAJASr2v5I0HQPI6V1A/AAJAAAgAKWj7+bfHApBymQlxHAAEgAAQACJuF8llACS5xaV9AAABIAAEgJR2V8kfDYDk966QngAEgAAQAFLI5vMfHgqkqn1nAAAR+0lEQVRAymUmxHEAEAACQACIuF0klwGQ5BaX9gEABIAAEABS2l0lf7SKAkiklMnHH39c8pIfhw4dsrffflty20scXHTRRZJ2+/bt8k3dxx57zD766KPMuCdPnrTXX389U+eCG264wX77299K2n379tmuXbskbUR0xRVXWKtWraQuzZo1k3SpbqL36dPHunTpIo3hjTfeMM9FpTU2Nioy27t3r3l5DqX179/fxo4dq0iTacaMGWNeGaKUbejQoTZnzhwpZI8ePcz/U9qPfvQjU0uv3HXXXda+ffvMsM2bNzcvrVSNraIAUnQpE68pNH78eCkPZs+ebV7ETWl+q3bVqlWK1BoaGsxPIVnNYec1k5Q2YsSIpoq8Sps7d67NmDFDkYY0/ld1TU1NZp9yKGXiZU/UemAOsc2bN2e+lwvUUiZSsC9Eixcvttra2kiXqtNGiilGXt5/jG7Pnj2ZXbykUqkBmvnQ0yQAIAGjAYgZADEDIIFFUwZSAJJuEgBIwFsAAkA8XQBIYNGUgRSApJsEABLwFoAAEAASWDBlIgUg6SYCgAS8BSAABIAEFkyZSAFIuokAIAFvAQgAASCBBVMmUgCSbiIASMBbAAJAAEhgwZSJFICkmwgAEvAWgAAQABJYMGUiBSDpJgKABLwFIAAEgAQWTJlIAUi6iQAgAW8BCAABIIEFUyZSAJJuIqoWIGopkyNHjtjjjz8uOey3pZ9//nlJe91115nfnFea3xZ+7733FKndfffd5jdbs5qX+1BLY2TF+td/37hxo61ZsybSRdK+8847dskll0ja+++/X9KlEkW8jWhTjNfL5CxfvjxF6IqJed9999mDDz4ojfe5554zX+dK833jww8/VKTmJVKU5iVXJk2apEjLQlO1APHSAcpG63WdevfuXRaTUcpBdOrUybycidK8jMnIkSMVaTKNWsokMoD6+nobMmSI1MVLk/gFQaW5duHChYrUfAxezkRpLVq0MK9hRiutA5ETyLhx4woFrv/RqdbiKq1L+aIBEADSVAcLgACQfFtI+fcCIOnmCIAAEABi1lQckRNIuo2myMgAJJ37AASAABAAkm6HKYPIACTdJAAQAAJAAEi6HaYMIgOQdJMAQAAIAAEg6XaYMogMQNJNAgABIAAEgKTbYcogMgBJNwkABIAAEACSbocpg8gAJN0kABAAAkAASLodpgwiA5B0kwBAAAgAASDpdpgyiAxA0k1CRQHkzTfflEsHXHvttZJrx48fb7otXG3NbzUPHTpUeq3Vq1fbDTfcIGlTiS6//HJr1apVZnh/L7/4qLTITfQuXbpYnz59lLA2evRoGzhwoKR96qmnbN++fZJ21qxZdtZZZ0naFKIFCxbY0qVLpdDz5s2zQYMGSdoUok2bNtm9994rhb7ooovMS4Qo7e2337YPPvhAkSbRDBs2zNauXZskdoqgFQWQFAYQ08riBKLOgwPkxIkTkjwCECngF6JK+k30yHtNnz7dHAxKc4iPGDFCkSbRrFy5sgnk1dYoZVJtM3oGvE85lDJRbQYgqlNxHQCJe1bqHgCk1I4SL7kDACRmMSeQU6dWTiCxvFHUAERxCU1ZOQBAYtMBQABILGN0NQDRvUJZJg4AkNhEABAAEssYXQ1AdK9QlokDACQ2EQAEgMQyRlcDEN0rlGXiAACJTQQAASCxjNHVAET3CmWZOABAYhMBQABILGN0NQDRvUJZJg4AkNhEABAAEssYXQ1AdK9QlokDACQ2EQAEgMQyRlcDEN2rsNLN3bBhQ7jfmdihU6dOdujQIenVIwDxy2Zz586V4k6YMEEujbFjxw6rqamR4qYQORQmT56cIrQc02/Y+0XJrOZe9e3bN0uW9N8j90A8Fw8fPpw5nq5du1pDQ0OmzgXlcBN9165d1qtXL2m81SqqqFImAERPQwCie+VKABLzC4CYARAzABJbNxWjBiCxqQIgMb8ACADxjAEgsXVTMWoAEpsqABLzC4AAEAASWzMVpQYgsekCIDG/AAgAASCxNVNRagASmy4AEvMLgAAQABJbMxWlBiCx6QIgMb8ACAABILE1U1FqABKbLgAS8wuAABAAElszFaUGILHpAiAxvwAIAAEgsTVTUWoAEpsuABLzC4AAEAASWzMVpQYgsekCIDG/AAgAqWqAHD161Nq0aRNbFRWg9nIPBw4cyBxpBCCZwf5F4GVMZsyYEekiaau1lEl9fb0NHjxY8qBoUbX+JvrMmTNt9uzZRdtblc+v2ouEAESvhRXJbAASccsMgMT8UtWRWlgARHU1rgMgcc8K7cEJJI39qT7CAiBp5guApPE1GhWARB0rWA9A0kwAADHjI6w0uVXNUQFIhc0uAEkzYQAEgKTJrOqOCkAqbH4BSJoJAyAAJE1mVXdUAFJh8wtA0kwYAAEgaTKruqMCkAqbXwCSZsIACABJk1nVHRWAVNj8ApA0EwZAAEiazKruqACkwuYXgKSZMAACQNJkVnVHrSiADBs2zNavXy/NyMcff2ytW7fO1B4/frzpsleRrV+/ftaxY0dpCN26dbP9+/dnajt37mwHDx7M1LngyJEjtm3bNkm7dOlSW7BggaStqakxH4fSvvOd78geKPGimhUrVthjjz0mdevTp4916dJF0jqYLrnkEknruf35559LWlV0wQUXmM+D0rzCgF8UVdq8efNs0KBBijSJZtOmTXbvvfdKsWfNmmUPPPCApH377bft0KFDklYVNW/e3K666ipVXlG6igLINddcYxs2bJAMVm+i79q1y3r37i3FTCXyS1GjRo2Swqc4gXhdo5EjR0rPj4gWL15sEyZMkLr4Jrdz505JW7TIoVBXV1fyYbRo0cJOnjxZ0rjuv8+D0iL3QJR45aKJ3EQfN26cLV++vKRD95JKvh9VYwMgAMQASGxpA5CYX0WrAUi6GQAgAASABNcXAAkaVrAcgKSbAAACQABIcH0BkKBhBcsBSLoJACAABIAE1xcACRpWsByApJsAAAJAAEhwfQGQoGEFywFIugkAIAAEgATXFwAJGlawHICkmwAAAkAASHB9AZCgYQXLAUi6CQAgAASABNcXAAkaVrAcgKSbAAACQABIcH0BkKBhBcsBSLoJqFqAqKVMdu/ebRdffHE6h4XIkZvoaimT888/395//33h6ZYMIH6r99JLL5XG8LOf/cw++OADSauK/Nb+bbfdJsm3bt1qq1atkrReyuX222+XtE8++aQ1NDRIWrXcRqdOnezOO++UYkZEzZo1s8bGxkiXkmr9tnaknIxa5SDyXs8995y988470nt997vftQ4dOkhaVdSjRw+bNGmSKi9cV7UAoZRJJ7mmT6qb6EVn9+DBg+U6Z5FiipETiI9h8+bNJbXCy77s2LFDiullTGprayWt18HyciZFNQdt9+7dpcd76R//w0tps2fPNq+HVermZZB69eqVGdb3onbt2mXqXODlmtatWydpy0EEQPgIK9kJpOgEByDWVAcLgACQVGsRgAAQAGJmnECsqRIvJxB9q+UEYgZAAAgAASBNuyYA0eHhSgACQJqSgHLuacq5x5Zj6dV8hMVHWJ5VfAdS+rX1j4icQAAIJxBOIJxAcuyxnEA4gXACsXT/G2+ONVnSLpxAOIFwAinpkvq3YJxAOIFwAuEEwgkkxz7LCYQTCCcQTiBNWwf/FxZfokcZAkAACAABIADki52T/wsrhhAAUmEAGTZsmK1fv16aZbWUyZ49e6TbpNJDc4pSlDLp3LmzHTx4UBrR6tWr7YYbbpC0N998s9XV1UnaFKLPPvvMRowYIYWOfAdy4MABe/fdd6W4XvJky5YtktZLnlx44YWSVhV5yZcnnnhCkvfv39/Gjh0radesWWOvvfaapH3kkUds0KBBknbMmDH20UcfZWpPnDghVw7o2LGjXCZn79699qc//Snz+VGB51fLli0zu7nmBz/4QabOBe3bt7cBAwZI2nIQ8R0I34GEvgPxi2b+l2pRzTcZZdH6+CIAibyPA3ThwoVSl/r6+qZxlLJ5GZO+fftKIb1elN9GV5rP7bx58xRpU86oIPfaXYcPH5biVqOoTZs25uVMqrEBEAACQIIrG4Cc+j/3AIiWOABE8ym5yguNbdiwQXoOxRTTFFPkBGJNH+FxAgEg0kZkZgBEdSqxDoCYeYly/7w+q/nHBocOHcqSNf17pBovAAEg/8gZTiDS8gIgmk3pVQAEgPAdiDWVcuc7kPT7TamewAmkVE7+H+MAEAACQADI/3EbOe3dAchpt/w/PxCAABAAAkDKZDuShwFAZKvSCgEIAAEgACTtLlP66ACk9J7mighAAAgAASC5No8COwGQAs3/10cDEAACQABImWxH8jAAiGxVWmGKUibHjx+Xyyekert+/fqZl2ZQWrdu3Wz//v2Z0lSlTLp3715o6ZfGxka5nE3kJvqKFSvs0UcfzfTVBaNHj7aBAwdK2qeeesr27dsnadeuXSvpjh07Zps3b5a0F1xwgdXU1EjaGTNmyFUGvPzN9ddfL8XduHGjnTx5MlPr/9v5jTfemKlzwdChQ23OnDmSdtGiRfbzn/9c0j744IN29dVXS9pbbrnF/vKXv2Rq27ZtK5VyyQxUhoIz/iZ6Gc7Jfx1S0fdAKsmvCEDKoRqvn65atGhRmMWpSpmoL9TQ0GD+B4rSRo0aZV5DTmmRXyRctmyZjRs3Tgnb9IeU19LLapxAshw6Tf+e4iOs0zT0kj0GgOhWAhDdK1cCEDMAEssZTiAxvwpXAxB9CgCI7hUAOeUVAInlDACJ+VW4GoDoUwBAdK8ACACJZcspNQDJ41qBfQCIbj4A0b0CIAAkli0AJI9fhfcBIPoUABDdKwACQGLZAkDy+FV4HwCiTwEA0b0CIAAkli0AJI9fhfcBIPoUABDdKwACQGLZAkDy+FV4HwCiTwEA0b0CIAAkli0AJI9fhfcBIPoUABDdKwACQGLZUuUAyWNGNfUph18knDBhgi1dulSy1X8kSS25IQU0aypRM2TIEFVeMTr3yf1S2uLFi622tlaRNpUx8cuESvNfI1yzZo0ibfplTM/HrBa5iZ4V63T8+65duwot63M63jHrGVX7v/FmvXi1/zsAASCe4wAk3UoHIFV8DyRd2lRGZAACQABI2rUKQABI2gwrMDoAASAAJO0CBCAAJG2GFRgdgAAQAJJ2AQIQAJI2wwqMDkAACABJuwABCABJm2EFRgcgAASApF2AAASApM2wAqMDEAACQNIuQAACQNJmWIHRAQgAASBpFyAAASBpM6zA6AAEgACQtAsQgFQYQKZOnWrbtm1LmxVVEr1Dhw724osvSm+zdetWmzZtmqT12+V1dXWS9qGHHpJvKz/zzDP25S9/WYqrivy29pQpU1R5xeh69OhhTz/9tDTeV155xfw3wZU2efJku+mmmxRp0431LVu2SNpf/epX1q5du0yt31gfP358pq5cBEuWLLEuXbqUy3AKGUdF3UQvxCEeigM4gAM48B8dACAkBg7gAA7gQC4HAEgu2+iEAziAAzgAQMgBHMABHMCBXA4AkFy20QkHcAAHcACAkAM4gAM4gAO5HAAguWyjEw7gAA7gAAAhB3AAB3AAB3I5AEBy2UYnHMABHMABAEIO4AAO4AAO5HIAgOSyjU44gAM4gAMAhBzAARzAARzI5QAAyWUbnXAAB3AABwAIOYADOIADOJDLAQCSyzY64QAO4AAOABByAAdwAAdwIJcDACSXbXTCARzAARwAIOQADuAADuBALgcASC7b6IQDOIADOABAyAEcwAEcwIFcDgCQXLbRCQdwAAdwAICQAziAAziAA7kcACC5bKMTDuAADuAAACEHcAAHcAAHcjkAQHLZRiccwAEcwAEAQg7gAA7gAA7kcgCA5LKNTjiAAziAAwCEHMABHMABHMjlAADJZRudcAAHcAAHAAg5gAM4gAM4kMsBAJLLNjrhAA7gAA4AEHIAB3AAB3AglwMAJJdtdMIBHMABHAAg5AAO4AAO4EAuBwBILtvohAM4gAM4AEDIARzAARzAgVwOAJBcttEJB3AAB3AAgJADOIADOIADuRwAILlsoxMO4AAO4AAAIQdwAAdwAAdyOQBActlGJxzAARzAAQBCDuAADuAADuRyAIDkso1OOIADOIAD/w+lJO0CAgy/3QAAAABJRU5ErkJggg=="/>
          <p:cNvSpPr>
            <a:spLocks noChangeAspect="1" noChangeArrowheads="1"/>
          </p:cNvSpPr>
          <p:nvPr/>
        </p:nvSpPr>
        <p:spPr bwMode="auto">
          <a:xfrm>
            <a:off x="1223433" y="617538"/>
            <a:ext cx="4064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dirty="0"/>
          </a:p>
        </p:txBody>
      </p:sp>
      <p:pic>
        <p:nvPicPr>
          <p:cNvPr id="16" name="Picture 2" descr="C:\Users\teres\Downloads\logo avacoi_medio.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9276" y="312738"/>
            <a:ext cx="1908314" cy="1908314"/>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4" descr="RÃ©sultat de recherche d'images pour &quot;fundaciÃ³n fuego&quot;">
            <a:extLst>
              <a:ext uri="{FF2B5EF4-FFF2-40B4-BE49-F238E27FC236}">
                <a16:creationId xmlns="" xmlns:a16="http://schemas.microsoft.com/office/drawing/2014/main" id="{18C748A8-50DF-B5B4-24A4-AF0C794AD4CF}"/>
              </a:ext>
            </a:extLst>
          </p:cNvPr>
          <p:cNvPicPr>
            <a:picLocks noChangeAspect="1" noChangeArrowheads="1"/>
          </p:cNvPicPr>
          <p:nvPr/>
        </p:nvPicPr>
        <p:blipFill>
          <a:blip r:embed="rId5">
            <a:clrChange>
              <a:clrFrom>
                <a:srgbClr val="FEFEFE"/>
              </a:clrFrom>
              <a:clrTo>
                <a:srgbClr val="FEFEFE">
                  <a:alpha val="0"/>
                </a:srgbClr>
              </a:clrTo>
            </a:clrChange>
          </a:blip>
          <a:srcRect/>
          <a:stretch>
            <a:fillRect/>
          </a:stretch>
        </p:blipFill>
        <p:spPr bwMode="auto">
          <a:xfrm>
            <a:off x="482426" y="6013921"/>
            <a:ext cx="1147407" cy="573042"/>
          </a:xfrm>
          <a:prstGeom prst="rect">
            <a:avLst/>
          </a:prstGeom>
          <a:ln>
            <a:noFill/>
          </a:ln>
          <a:effectLst>
            <a:outerShdw blurRad="292100" dist="139700" dir="2700000" algn="tl" rotWithShape="0">
              <a:srgbClr val="333333">
                <a:alpha val="65000"/>
              </a:srgbClr>
            </a:outerShdw>
          </a:effectLst>
        </p:spPr>
      </p:pic>
      <p:pic>
        <p:nvPicPr>
          <p:cNvPr id="2050"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03552" y="2183945"/>
            <a:ext cx="4276512" cy="43124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8978809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ox(out)">
                                      <p:cBhvr>
                                        <p:cTn id="7"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3">
            <a:extLst>
              <a:ext uri="{FF2B5EF4-FFF2-40B4-BE49-F238E27FC236}">
                <a16:creationId xmlns="" xmlns:a16="http://schemas.microsoft.com/office/drawing/2014/main" id="{F928A86E-4F40-A267-2D89-AE7D61C887E7}"/>
              </a:ext>
            </a:extLst>
          </p:cNvPr>
          <p:cNvSpPr txBox="1"/>
          <p:nvPr/>
        </p:nvSpPr>
        <p:spPr>
          <a:xfrm>
            <a:off x="4934607" y="1406105"/>
            <a:ext cx="7503154" cy="1015663"/>
          </a:xfrm>
          <a:prstGeom prst="rect">
            <a:avLst/>
          </a:prstGeom>
          <a:noFill/>
        </p:spPr>
        <p:txBody>
          <a:bodyPr wrap="square" rtlCol="0">
            <a:spAutoFit/>
          </a:bodyPr>
          <a:lstStyle/>
          <a:p>
            <a:pPr algn="ctr"/>
            <a:r>
              <a:rPr lang="es-ES" sz="6000" b="1" dirty="0">
                <a:solidFill>
                  <a:srgbClr val="C00000"/>
                </a:solidFill>
                <a:latin typeface="Roboto Black" panose="02000000000000000000" pitchFamily="2" charset="0"/>
                <a:ea typeface="Roboto Black" panose="02000000000000000000" pitchFamily="2" charset="0"/>
              </a:rPr>
              <a:t>EMERGENCIA</a:t>
            </a:r>
          </a:p>
        </p:txBody>
      </p:sp>
      <p:sp>
        <p:nvSpPr>
          <p:cNvPr id="8" name="CuadroTexto 2">
            <a:extLst>
              <a:ext uri="{FF2B5EF4-FFF2-40B4-BE49-F238E27FC236}">
                <a16:creationId xmlns="" xmlns:a16="http://schemas.microsoft.com/office/drawing/2014/main" id="{1AA76C39-7CE4-36D4-812E-1329A1877BAC}"/>
              </a:ext>
            </a:extLst>
          </p:cNvPr>
          <p:cNvSpPr txBox="1"/>
          <p:nvPr/>
        </p:nvSpPr>
        <p:spPr>
          <a:xfrm>
            <a:off x="5843450" y="2453299"/>
            <a:ext cx="6059214" cy="3637919"/>
          </a:xfrm>
          <a:prstGeom prst="rect">
            <a:avLst/>
          </a:prstGeom>
          <a:noFill/>
        </p:spPr>
        <p:txBody>
          <a:bodyPr wrap="square" rtlCol="0">
            <a:spAutoFit/>
          </a:bodyPr>
          <a:lstStyle/>
          <a:p>
            <a:pPr algn="ctr">
              <a:lnSpc>
                <a:spcPct val="120000"/>
              </a:lnSpc>
              <a:spcAft>
                <a:spcPts val="600"/>
              </a:spcAft>
            </a:pPr>
            <a:r>
              <a:rPr lang="es-ES" sz="2400" kern="100" dirty="0">
                <a:solidFill>
                  <a:srgbClr val="414952"/>
                </a:solidFill>
                <a:latin typeface="Arial Nova Light" panose="020B0304020202020204" pitchFamily="34" charset="0"/>
                <a:ea typeface="Roboto Thin" panose="02000000000000000000" pitchFamily="2" charset="0"/>
                <a:cs typeface="Times New Roman" panose="02020603050405020304" pitchFamily="18" charset="0"/>
              </a:rPr>
              <a:t>Situación que acontece de </a:t>
            </a:r>
            <a:r>
              <a:rPr lang="es-ES" sz="2400" kern="100" dirty="0">
                <a:solidFill>
                  <a:srgbClr val="C00000"/>
                </a:solidFill>
                <a:latin typeface="Arial Nova Light" panose="020B0304020202020204" pitchFamily="34" charset="0"/>
                <a:ea typeface="Roboto Light" panose="02000000000000000000" pitchFamily="2" charset="0"/>
                <a:cs typeface="Times New Roman" panose="02020603050405020304" pitchFamily="18" charset="0"/>
              </a:rPr>
              <a:t>forma imprevista</a:t>
            </a:r>
            <a:r>
              <a:rPr lang="es-ES" sz="2400" kern="100" dirty="0">
                <a:solidFill>
                  <a:srgbClr val="C00000"/>
                </a:solidFill>
                <a:latin typeface="Arial Nova Light" panose="020B0304020202020204" pitchFamily="34" charset="0"/>
                <a:ea typeface="Roboto Thin" panose="02000000000000000000" pitchFamily="2" charset="0"/>
                <a:cs typeface="Times New Roman" panose="02020603050405020304" pitchFamily="18" charset="0"/>
              </a:rPr>
              <a:t> </a:t>
            </a:r>
            <a:r>
              <a:rPr lang="es-ES" sz="2400" kern="100" dirty="0">
                <a:solidFill>
                  <a:srgbClr val="414952"/>
                </a:solidFill>
                <a:latin typeface="Arial Nova Light" panose="020B0304020202020204" pitchFamily="34" charset="0"/>
                <a:ea typeface="Roboto Thin" panose="02000000000000000000" pitchFamily="2" charset="0"/>
                <a:cs typeface="Times New Roman" panose="02020603050405020304" pitchFamily="18" charset="0"/>
              </a:rPr>
              <a:t>y puede afectar a la </a:t>
            </a:r>
            <a:r>
              <a:rPr lang="es-ES" sz="2400" kern="100" dirty="0">
                <a:solidFill>
                  <a:srgbClr val="C00000"/>
                </a:solidFill>
                <a:latin typeface="Arial Nova Light" panose="020B0304020202020204" pitchFamily="34" charset="0"/>
                <a:ea typeface="Roboto Thin" panose="02000000000000000000" pitchFamily="2" charset="0"/>
                <a:cs typeface="Times New Roman" panose="02020603050405020304" pitchFamily="18" charset="0"/>
              </a:rPr>
              <a:t>integridad física </a:t>
            </a:r>
            <a:r>
              <a:rPr lang="es-ES" sz="2400" kern="100" dirty="0">
                <a:solidFill>
                  <a:srgbClr val="414952"/>
                </a:solidFill>
                <a:latin typeface="Arial Nova Light" panose="020B0304020202020204" pitchFamily="34" charset="0"/>
                <a:ea typeface="Roboto Thin" panose="02000000000000000000" pitchFamily="2" charset="0"/>
                <a:cs typeface="Times New Roman" panose="02020603050405020304" pitchFamily="18" charset="0"/>
              </a:rPr>
              <a:t>de las personas, a los bienes y/o al medioambiente, ya sea individualmente o colectivamente; que lleva, implícitamente, una </a:t>
            </a:r>
            <a:r>
              <a:rPr lang="es-ES" sz="2400" kern="100" dirty="0">
                <a:solidFill>
                  <a:srgbClr val="C00000"/>
                </a:solidFill>
                <a:latin typeface="Arial Nova Light" panose="020B0304020202020204" pitchFamily="34" charset="0"/>
                <a:ea typeface="Roboto Thin" panose="02000000000000000000" pitchFamily="2" charset="0"/>
                <a:cs typeface="Times New Roman" panose="02020603050405020304" pitchFamily="18" charset="0"/>
              </a:rPr>
              <a:t>alta probabilidad de riesgo para la vida</a:t>
            </a:r>
            <a:r>
              <a:rPr lang="es-ES" sz="2400" kern="100" dirty="0">
                <a:solidFill>
                  <a:srgbClr val="414952"/>
                </a:solidFill>
                <a:latin typeface="Arial Nova Light" panose="020B0304020202020204" pitchFamily="34" charset="0"/>
                <a:ea typeface="Roboto Thin" panose="02000000000000000000" pitchFamily="2" charset="0"/>
                <a:cs typeface="Times New Roman" panose="02020603050405020304" pitchFamily="18" charset="0"/>
              </a:rPr>
              <a:t> y, por lo tanto, </a:t>
            </a:r>
            <a:r>
              <a:rPr lang="es-ES" sz="2400" kern="100" dirty="0">
                <a:solidFill>
                  <a:srgbClr val="C00000"/>
                </a:solidFill>
                <a:latin typeface="Arial Nova Light" panose="020B0304020202020204" pitchFamily="34" charset="0"/>
                <a:ea typeface="Roboto Thin" panose="02000000000000000000" pitchFamily="2" charset="0"/>
                <a:cs typeface="Times New Roman" panose="02020603050405020304" pitchFamily="18" charset="0"/>
              </a:rPr>
              <a:t>requiere acciones y decisiones inmediatas.</a:t>
            </a:r>
          </a:p>
        </p:txBody>
      </p:sp>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l="32327"/>
          <a:stretch/>
        </p:blipFill>
        <p:spPr>
          <a:xfrm>
            <a:off x="357886" y="363936"/>
            <a:ext cx="5270690" cy="6228594"/>
          </a:xfrm>
          <a:prstGeom prst="parallelogram">
            <a:avLst>
              <a:gd name="adj" fmla="val 0"/>
            </a:avLst>
          </a:prstGeom>
        </p:spPr>
      </p:pic>
      <p:pic>
        <p:nvPicPr>
          <p:cNvPr id="9" name="Picture 2" descr="C:\Users\teres\Downloads\logo avacoi_medio.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09941" y="0"/>
            <a:ext cx="1578077" cy="157807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RÃ©sultat de recherche d'images pour &quot;fundaciÃ³n fuego&quot;">
            <a:extLst>
              <a:ext uri="{FF2B5EF4-FFF2-40B4-BE49-F238E27FC236}">
                <a16:creationId xmlns="" xmlns:a16="http://schemas.microsoft.com/office/drawing/2014/main" id="{18C748A8-50DF-B5B4-24A4-AF0C794AD4CF}"/>
              </a:ext>
            </a:extLst>
          </p:cNvPr>
          <p:cNvPicPr>
            <a:picLocks noChangeAspect="1" noChangeArrowheads="1"/>
          </p:cNvPicPr>
          <p:nvPr/>
        </p:nvPicPr>
        <p:blipFill>
          <a:blip r:embed="rId4">
            <a:clrChange>
              <a:clrFrom>
                <a:srgbClr val="FEFEFE"/>
              </a:clrFrom>
              <a:clrTo>
                <a:srgbClr val="FEFEFE">
                  <a:alpha val="0"/>
                </a:srgbClr>
              </a:clrTo>
            </a:clrChange>
          </a:blip>
          <a:srcRect/>
          <a:stretch>
            <a:fillRect/>
          </a:stretch>
        </p:blipFill>
        <p:spPr bwMode="auto">
          <a:xfrm>
            <a:off x="10547130" y="5923352"/>
            <a:ext cx="1147407" cy="57304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53981024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cronograma actuacones en emergencias.jpg"/>
          <p:cNvPicPr>
            <a:picLocks noChangeAspect="1"/>
          </p:cNvPicPr>
          <p:nvPr/>
        </p:nvPicPr>
        <p:blipFill>
          <a:blip r:embed="rId2" cstate="print"/>
          <a:stretch>
            <a:fillRect/>
          </a:stretch>
        </p:blipFill>
        <p:spPr>
          <a:xfrm>
            <a:off x="1252941" y="1204863"/>
            <a:ext cx="9757959" cy="519987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r="100000" b="100000"/>
            </a:path>
            <a:tileRect l="-100000" t="-100000"/>
          </a:gradFill>
          <a:ln w="57150">
            <a:solidFill>
              <a:schemeClr val="tx1"/>
            </a:solidFill>
          </a:ln>
        </p:spPr>
      </p:pic>
      <p:sp>
        <p:nvSpPr>
          <p:cNvPr id="4" name="1 Título"/>
          <p:cNvSpPr txBox="1">
            <a:spLocks/>
          </p:cNvSpPr>
          <p:nvPr/>
        </p:nvSpPr>
        <p:spPr>
          <a:xfrm>
            <a:off x="2017120" y="225786"/>
            <a:ext cx="8229600" cy="996720"/>
          </a:xfrm>
          <a:prstGeom prst="rect">
            <a:avLst/>
          </a:prstGeom>
          <a:ln>
            <a:noFill/>
          </a:ln>
          <a:effectLst>
            <a:outerShdw blurRad="50800" dist="38100" dir="2700000" algn="tl" rotWithShape="0">
              <a:prstClr val="black">
                <a:alpha val="40000"/>
              </a:prstClr>
            </a:outerShdw>
          </a:effectLst>
        </p:spPr>
        <p:txBody>
          <a:bodyPr>
            <a:noAutofit/>
          </a:bodyPr>
          <a:lstStyle>
            <a:lvl1pPr algn="l" defTabSz="914400" rtl="0" eaLnBrk="1" latinLnBrk="0" hangingPunct="1">
              <a:spcBef>
                <a:spcPct val="0"/>
              </a:spcBef>
              <a:buNone/>
              <a:defRPr sz="2800" kern="1200" cap="all" baseline="0">
                <a:solidFill>
                  <a:schemeClr val="tx1"/>
                </a:solidFill>
                <a:latin typeface="+mj-lt"/>
                <a:ea typeface="+mj-ea"/>
                <a:cs typeface="+mj-cs"/>
              </a:defRPr>
            </a:lvl1pPr>
          </a:lstStyle>
          <a:p>
            <a:pPr algn="ctr"/>
            <a:r>
              <a:rPr lang="es-ES" sz="4000" b="1" dirty="0">
                <a:solidFill>
                  <a:schemeClr val="accent2">
                    <a:lumMod val="50000"/>
                  </a:schemeClr>
                </a:solidFill>
                <a:latin typeface="Segoe UI Black" pitchFamily="34" charset="0"/>
                <a:ea typeface="Segoe UI Black" pitchFamily="34" charset="0"/>
              </a:rPr>
              <a:t>Riesgo “cero” no existe</a:t>
            </a:r>
          </a:p>
        </p:txBody>
      </p:sp>
    </p:spTree>
    <p:extLst>
      <p:ext uri="{BB962C8B-B14F-4D97-AF65-F5344CB8AC3E}">
        <p14:creationId xmlns:p14="http://schemas.microsoft.com/office/powerpoint/2010/main" val="79619435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p:cNvSpPr/>
          <p:nvPr/>
        </p:nvSpPr>
        <p:spPr>
          <a:xfrm>
            <a:off x="0" y="0"/>
            <a:ext cx="12192000" cy="6858000"/>
          </a:xfrm>
          <a:prstGeom prst="rect">
            <a:avLst/>
          </a:prstGeom>
          <a:solidFill>
            <a:srgbClr val="F8F8F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4" name="Picture 6"/>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a:xfrm>
            <a:off x="1481959" y="1954787"/>
            <a:ext cx="8954813" cy="4548054"/>
          </a:xfrm>
          <a:prstGeom prst="rect">
            <a:avLst/>
          </a:prstGeom>
          <a:noFill/>
        </p:spPr>
      </p:pic>
      <p:sp>
        <p:nvSpPr>
          <p:cNvPr id="2" name="1 Rectángulo"/>
          <p:cNvSpPr/>
          <p:nvPr/>
        </p:nvSpPr>
        <p:spPr>
          <a:xfrm>
            <a:off x="554763" y="934016"/>
            <a:ext cx="10629805" cy="954107"/>
          </a:xfrm>
          <a:prstGeom prst="rect">
            <a:avLst/>
          </a:prstGeom>
        </p:spPr>
        <p:txBody>
          <a:bodyPr wrap="square">
            <a:spAutoFit/>
          </a:bodyPr>
          <a:lstStyle/>
          <a:p>
            <a:r>
              <a:rPr lang="es-ES" sz="2800" b="1" dirty="0">
                <a:solidFill>
                  <a:srgbClr val="C00000"/>
                </a:solidFill>
              </a:rPr>
              <a:t>El "kamikaze" de El Caleyo se "equivocó" de carril y "no sabe" por qué dio positivo</a:t>
            </a:r>
          </a:p>
        </p:txBody>
      </p:sp>
      <p:pic>
        <p:nvPicPr>
          <p:cNvPr id="6148" name="Picture 4" descr="La Nueva Españ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5413" y="386559"/>
            <a:ext cx="3441136" cy="5474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3152989"/>
      </p:ext>
    </p:extLst>
  </p:cSld>
  <p:clrMapOvr>
    <a:masterClrMapping/>
  </p:clrMapOvr>
  <p:transition spd="slow">
    <p:pull/>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49AF5EF6-0FA1-2293-9B6B-1AAED5A1ED99}"/>
              </a:ext>
            </a:extLst>
          </p:cNvPr>
          <p:cNvSpPr>
            <a:spLocks noGrp="1"/>
          </p:cNvSpPr>
          <p:nvPr>
            <p:ph type="title"/>
          </p:nvPr>
        </p:nvSpPr>
        <p:spPr/>
        <p:txBody>
          <a:bodyPr/>
          <a:lstStyle/>
          <a:p>
            <a:endParaRPr lang="es-ES" dirty="0"/>
          </a:p>
        </p:txBody>
      </p:sp>
      <p:pic>
        <p:nvPicPr>
          <p:cNvPr id="4" name="Imagen 3">
            <a:extLst>
              <a:ext uri="{FF2B5EF4-FFF2-40B4-BE49-F238E27FC236}">
                <a16:creationId xmlns="" xmlns:a16="http://schemas.microsoft.com/office/drawing/2014/main" id="{340FB3ED-7C17-472C-3343-6FC63993235C}"/>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Effect>
                      <a14:colorTemperature colorTemp="9500"/>
                    </a14:imgEffect>
                  </a14:imgLayer>
                </a14:imgProps>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200732201"/>
      </p:ext>
    </p:extLst>
  </p:cSld>
  <p:clrMapOvr>
    <a:masterClrMapping/>
  </p:clrMapOvr>
  <p:transition spd="slow">
    <p:wheel spokes="1"/>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txBox="1">
            <a:spLocks/>
          </p:cNvSpPr>
          <p:nvPr/>
        </p:nvSpPr>
        <p:spPr>
          <a:xfrm>
            <a:off x="1157206" y="643274"/>
            <a:ext cx="10158415" cy="846313"/>
          </a:xfrm>
          <a:prstGeom prst="rect">
            <a:avLst/>
          </a:prstGeom>
        </p:spPr>
        <p:txBody>
          <a:bodyPr>
            <a:noAutofit/>
          </a:bodyPr>
          <a:lstStyle>
            <a:lvl1pPr algn="l" defTabSz="914400" rtl="0" eaLnBrk="1" latinLnBrk="0" hangingPunct="1">
              <a:spcBef>
                <a:spcPct val="0"/>
              </a:spcBef>
              <a:buNone/>
              <a:defRPr sz="2800" kern="1200" cap="all" baseline="0">
                <a:solidFill>
                  <a:schemeClr val="tx1"/>
                </a:solidFill>
                <a:latin typeface="+mj-lt"/>
                <a:ea typeface="+mj-ea"/>
                <a:cs typeface="+mj-cs"/>
              </a:defRPr>
            </a:lvl1pPr>
          </a:lstStyle>
          <a:p>
            <a:r>
              <a:rPr lang="es-ES" sz="3600" b="1" dirty="0">
                <a:solidFill>
                  <a:srgbClr val="C00000"/>
                </a:solidFill>
                <a:effectLst>
                  <a:outerShdw blurRad="38100" dist="38100" dir="2700000" algn="tl">
                    <a:srgbClr val="000000">
                      <a:alpha val="43137"/>
                    </a:srgbClr>
                  </a:outerShdw>
                </a:effectLst>
                <a:latin typeface="Candara" pitchFamily="34" charset="0"/>
                <a:cs typeface="Calibri" pitchFamily="34" charset="0"/>
              </a:rPr>
              <a:t>QUÉ ES EL CARRIL DE EMERGENCIAS </a:t>
            </a:r>
          </a:p>
          <a:p>
            <a:r>
              <a:rPr lang="es-ES" sz="2000" b="1" dirty="0">
                <a:solidFill>
                  <a:srgbClr val="C00000"/>
                </a:solidFill>
                <a:effectLst>
                  <a:outerShdw blurRad="38100" dist="38100" dir="2700000" algn="tl">
                    <a:srgbClr val="000000">
                      <a:alpha val="43137"/>
                    </a:srgbClr>
                  </a:outerShdw>
                </a:effectLst>
                <a:latin typeface="Candara" pitchFamily="34" charset="0"/>
                <a:cs typeface="Calibri" pitchFamily="34" charset="0"/>
              </a:rPr>
              <a:t/>
            </a:r>
            <a:br>
              <a:rPr lang="es-ES" sz="2000" b="1" dirty="0">
                <a:solidFill>
                  <a:srgbClr val="C00000"/>
                </a:solidFill>
                <a:effectLst>
                  <a:outerShdw blurRad="38100" dist="38100" dir="2700000" algn="tl">
                    <a:srgbClr val="000000">
                      <a:alpha val="43137"/>
                    </a:srgbClr>
                  </a:outerShdw>
                </a:effectLst>
                <a:latin typeface="Candara" pitchFamily="34" charset="0"/>
                <a:cs typeface="Calibri" pitchFamily="34" charset="0"/>
              </a:rPr>
            </a:br>
            <a:r>
              <a:rPr lang="es-ES" sz="800" b="1" dirty="0">
                <a:solidFill>
                  <a:srgbClr val="C00000"/>
                </a:solidFill>
                <a:effectLst>
                  <a:outerShdw blurRad="38100" dist="38100" dir="2700000" algn="tl">
                    <a:srgbClr val="000000">
                      <a:alpha val="43137"/>
                    </a:srgbClr>
                  </a:outerShdw>
                </a:effectLst>
                <a:latin typeface="Candara" pitchFamily="34" charset="0"/>
              </a:rPr>
              <a:t/>
            </a:r>
            <a:br>
              <a:rPr lang="es-ES" sz="800" b="1" dirty="0">
                <a:solidFill>
                  <a:srgbClr val="C00000"/>
                </a:solidFill>
                <a:effectLst>
                  <a:outerShdw blurRad="38100" dist="38100" dir="2700000" algn="tl">
                    <a:srgbClr val="000000">
                      <a:alpha val="43137"/>
                    </a:srgbClr>
                  </a:outerShdw>
                </a:effectLst>
                <a:latin typeface="Candara" pitchFamily="34" charset="0"/>
              </a:rPr>
            </a:br>
            <a:endParaRPr lang="es-ES" dirty="0">
              <a:solidFill>
                <a:srgbClr val="C00000"/>
              </a:solidFill>
              <a:latin typeface="Candara" pitchFamily="34" charset="0"/>
            </a:endParaRPr>
          </a:p>
        </p:txBody>
      </p:sp>
      <p:sp>
        <p:nvSpPr>
          <p:cNvPr id="3" name="6 Subtítulo"/>
          <p:cNvSpPr txBox="1">
            <a:spLocks/>
          </p:cNvSpPr>
          <p:nvPr/>
        </p:nvSpPr>
        <p:spPr>
          <a:xfrm>
            <a:off x="796413" y="1845770"/>
            <a:ext cx="5265174" cy="3073896"/>
          </a:xfrm>
          <a:prstGeom prst="rect">
            <a:avLst/>
          </a:prstGeom>
        </p:spPr>
        <p:txBody>
          <a:bodyPr>
            <a:noAutofit/>
          </a:bodyPr>
          <a:lstStyle>
            <a:lvl1pPr marL="342900" indent="-342900" algn="l" defTabSz="914400" rtl="0"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2pPr>
            <a:lvl3pPr marL="4023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3pPr>
            <a:lvl4pPr marL="6309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4pPr>
            <a:lvl5pPr marL="8595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a:lstStyle>
          <a:p>
            <a:pPr marL="0" indent="0"/>
            <a:r>
              <a:rPr lang="es-ES" sz="2800" dirty="0">
                <a:solidFill>
                  <a:srgbClr val="C00000"/>
                </a:solidFill>
              </a:rPr>
              <a:t>Los carriles de emergencia </a:t>
            </a:r>
            <a:r>
              <a:rPr lang="es-ES" sz="2800" dirty="0">
                <a:solidFill>
                  <a:srgbClr val="333333"/>
                </a:solidFill>
              </a:rPr>
              <a:t>son unos carriles que los conductores deben dejar libres para ceder el paso a los servicios de emergencia (agentes de la autoridad, bomberos, ambulancias, asistencia en carretera y servicios de autopista), en caso de accidentes, retenciones o atascos de tráfico. </a:t>
            </a:r>
          </a:p>
          <a:p>
            <a:pPr marL="0" indent="0"/>
            <a:endParaRPr lang="es-ES" sz="2200" dirty="0" smtClean="0">
              <a:solidFill>
                <a:srgbClr val="333333"/>
              </a:solidFill>
            </a:endParaRPr>
          </a:p>
          <a:p>
            <a:pPr marL="0" indent="0"/>
            <a:r>
              <a:rPr lang="es-ES" sz="2200" dirty="0" smtClean="0">
                <a:solidFill>
                  <a:srgbClr val="333333"/>
                </a:solidFill>
              </a:rPr>
              <a:t> </a:t>
            </a:r>
            <a:endParaRPr lang="es-ES" sz="2200"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27940" y="2293496"/>
            <a:ext cx="5268921" cy="3338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descr="C:\Users\teres\Downloads\logo avacoi_medi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403175" y="49407"/>
            <a:ext cx="1484844" cy="14848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05556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p:cNvSpPr/>
          <p:nvPr/>
        </p:nvSpPr>
        <p:spPr>
          <a:xfrm>
            <a:off x="0" y="0"/>
            <a:ext cx="12192000" cy="6858000"/>
          </a:xfrm>
          <a:prstGeom prst="rect">
            <a:avLst/>
          </a:prstGeom>
          <a:solidFill>
            <a:srgbClr val="F7F8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2" name="CuadroTexto 7">
            <a:extLst>
              <a:ext uri="{FF2B5EF4-FFF2-40B4-BE49-F238E27FC236}">
                <a16:creationId xmlns="" xmlns:a16="http://schemas.microsoft.com/office/drawing/2014/main" id="{0029F680-E721-789C-28E7-8B116E3CA175}"/>
              </a:ext>
            </a:extLst>
          </p:cNvPr>
          <p:cNvSpPr txBox="1"/>
          <p:nvPr/>
        </p:nvSpPr>
        <p:spPr>
          <a:xfrm>
            <a:off x="701343" y="1545021"/>
            <a:ext cx="4438216" cy="4081117"/>
          </a:xfrm>
          <a:prstGeom prst="rect">
            <a:avLst/>
          </a:prstGeom>
          <a:noFill/>
        </p:spPr>
        <p:txBody>
          <a:bodyPr wrap="square" rtlCol="0">
            <a:spAutoFit/>
          </a:bodyPr>
          <a:lstStyle/>
          <a:p>
            <a:pPr algn="ctr">
              <a:lnSpc>
                <a:spcPct val="120000"/>
              </a:lnSpc>
              <a:spcAft>
                <a:spcPts val="600"/>
              </a:spcAft>
            </a:pPr>
            <a:r>
              <a:rPr lang="es-ES" sz="2400" kern="100" dirty="0">
                <a:latin typeface="Arial Nova Light" panose="020B0304020202020204" pitchFamily="34" charset="0"/>
                <a:ea typeface="Roboto Thin" panose="02000000000000000000" pitchFamily="2" charset="0"/>
                <a:cs typeface="Times New Roman" panose="02020603050405020304" pitchFamily="18" charset="0"/>
              </a:rPr>
              <a:t>Este carril de emergencia debe iniciarse en cuanto se produzca una </a:t>
            </a:r>
            <a:r>
              <a:rPr lang="es-ES" sz="2400" kern="100" dirty="0">
                <a:solidFill>
                  <a:srgbClr val="C00000"/>
                </a:solidFill>
                <a:latin typeface="Arial Nova Light" panose="020B0304020202020204" pitchFamily="34" charset="0"/>
                <a:ea typeface="Roboto Thin" panose="02000000000000000000" pitchFamily="2" charset="0"/>
                <a:cs typeface="Times New Roman" panose="02020603050405020304" pitchFamily="18" charset="0"/>
              </a:rPr>
              <a:t>ralentización o frenada brusca, y sin esperar a la llegada de los primeros vehículos de emergencia</a:t>
            </a:r>
            <a:r>
              <a:rPr lang="es-ES" sz="2400" kern="100" dirty="0">
                <a:solidFill>
                  <a:srgbClr val="414952"/>
                </a:solidFill>
                <a:latin typeface="Arial Nova Light" panose="020B0304020202020204" pitchFamily="34" charset="0"/>
                <a:ea typeface="Roboto Thin" panose="02000000000000000000" pitchFamily="2" charset="0"/>
                <a:cs typeface="Times New Roman" panose="02020603050405020304" pitchFamily="18" charset="0"/>
              </a:rPr>
              <a:t>, </a:t>
            </a:r>
            <a:r>
              <a:rPr lang="es-ES" sz="2400" kern="100" dirty="0">
                <a:latin typeface="Arial Nova Light" panose="020B0304020202020204" pitchFamily="34" charset="0"/>
                <a:ea typeface="Roboto Thin" panose="02000000000000000000" pitchFamily="2" charset="0"/>
                <a:cs typeface="Times New Roman" panose="02020603050405020304" pitchFamily="18" charset="0"/>
              </a:rPr>
              <a:t>que generalmente circularán entre los dos carriles más a la izquierda y nunca por el arcén.</a:t>
            </a:r>
          </a:p>
        </p:txBody>
      </p:sp>
      <p:pic>
        <p:nvPicPr>
          <p:cNvPr id="4" name="SnapSave.io-Amazing Austria! emergency corridor-(480p)">
            <a:hlinkClick r:id="" action="ppaction://media"/>
            <a:extLst>
              <a:ext uri="{FF2B5EF4-FFF2-40B4-BE49-F238E27FC236}">
                <a16:creationId xmlns="" xmlns:a16="http://schemas.microsoft.com/office/drawing/2014/main" id="{C3442EB4-2427-5863-6633-78962C86B163}"/>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6321972" y="672677"/>
            <a:ext cx="3704897" cy="5501004"/>
          </a:xfrm>
          <a:prstGeom prst="rect">
            <a:avLst/>
          </a:prstGeom>
        </p:spPr>
      </p:pic>
    </p:spTree>
    <p:extLst>
      <p:ext uri="{BB962C8B-B14F-4D97-AF65-F5344CB8AC3E}">
        <p14:creationId xmlns:p14="http://schemas.microsoft.com/office/powerpoint/2010/main" val="130518660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483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80000">
                <p:cTn id="12" fill="hold" display="0">
                  <p:stCondLst>
                    <p:cond delay="indefinite"/>
                  </p:stCondLst>
                </p:cTn>
                <p:tgtEl>
                  <p:spTgt spid="4"/>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txBox="1">
            <a:spLocks/>
          </p:cNvSpPr>
          <p:nvPr/>
        </p:nvSpPr>
        <p:spPr>
          <a:xfrm>
            <a:off x="1641012" y="403581"/>
            <a:ext cx="8229600" cy="1143000"/>
          </a:xfrm>
          <a:prstGeom prst="rect">
            <a:avLst/>
          </a:prstGeom>
        </p:spPr>
        <p:txBody>
          <a:bodyPr>
            <a:noAutofit/>
          </a:bodyPr>
          <a:lstStyle>
            <a:lvl1pPr algn="l" defTabSz="914400" rtl="0" eaLnBrk="1" latinLnBrk="0" hangingPunct="1">
              <a:spcBef>
                <a:spcPct val="0"/>
              </a:spcBef>
              <a:buNone/>
              <a:defRPr sz="2800" kern="1200" cap="all" baseline="0">
                <a:solidFill>
                  <a:schemeClr val="tx1"/>
                </a:solidFill>
                <a:latin typeface="+mj-lt"/>
                <a:ea typeface="+mj-ea"/>
                <a:cs typeface="+mj-cs"/>
              </a:defRPr>
            </a:lvl1pPr>
          </a:lstStyle>
          <a:p>
            <a:pPr algn="ctr">
              <a:lnSpc>
                <a:spcPct val="150000"/>
              </a:lnSpc>
            </a:pPr>
            <a:r>
              <a:rPr lang="es-ES" sz="3600" b="1" dirty="0">
                <a:solidFill>
                  <a:srgbClr val="C00000"/>
                </a:solidFill>
                <a:effectLst>
                  <a:outerShdw blurRad="38100" dist="38100" dir="2700000" algn="tl">
                    <a:srgbClr val="000000">
                      <a:alpha val="43137"/>
                    </a:srgbClr>
                  </a:outerShdw>
                </a:effectLst>
                <a:latin typeface="Segoe UI Black" pitchFamily="34" charset="0"/>
                <a:ea typeface="Segoe UI Black" pitchFamily="34" charset="0"/>
              </a:rPr>
              <a:t>POR QUÉ ES IMPORTANTE EL CARRIL DE EMERGENCIAS </a:t>
            </a:r>
            <a:endParaRPr lang="es-ES" b="1" dirty="0">
              <a:solidFill>
                <a:srgbClr val="C00000"/>
              </a:solidFill>
              <a:latin typeface="Segoe UI Black" pitchFamily="34" charset="0"/>
              <a:ea typeface="Segoe UI Black" pitchFamily="34" charset="0"/>
            </a:endParaRPr>
          </a:p>
        </p:txBody>
      </p:sp>
      <p:sp>
        <p:nvSpPr>
          <p:cNvPr id="3" name="2 Subtítulo"/>
          <p:cNvSpPr txBox="1">
            <a:spLocks/>
          </p:cNvSpPr>
          <p:nvPr/>
        </p:nvSpPr>
        <p:spPr>
          <a:xfrm>
            <a:off x="424523" y="2678647"/>
            <a:ext cx="5856355" cy="3360364"/>
          </a:xfrm>
          <a:prstGeom prst="rect">
            <a:avLst/>
          </a:prstGeom>
        </p:spPr>
        <p:txBody>
          <a:bodyPr>
            <a:normAutofit/>
          </a:bodyPr>
          <a:lstStyle>
            <a:lvl1pPr marL="342900" indent="-342900" algn="l" defTabSz="914400" rtl="0"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2pPr>
            <a:lvl3pPr marL="4023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3pPr>
            <a:lvl4pPr marL="6309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4pPr>
            <a:lvl5pPr marL="8595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a:lstStyle>
          <a:p>
            <a:pPr marL="0" indent="0"/>
            <a:r>
              <a:rPr lang="es-ES" sz="2400" dirty="0"/>
              <a:t>Con </a:t>
            </a:r>
            <a:r>
              <a:rPr lang="es-ES" sz="2400" dirty="0">
                <a:solidFill>
                  <a:srgbClr val="C00000"/>
                </a:solidFill>
              </a:rPr>
              <a:t>estos carriles </a:t>
            </a:r>
            <a:r>
              <a:rPr lang="es-ES" sz="2400" dirty="0"/>
              <a:t>se reducen los tiempos de llegada y traslado de los accidentados y, por consiguiente, se </a:t>
            </a:r>
            <a:r>
              <a:rPr lang="es-ES" sz="2400" dirty="0">
                <a:solidFill>
                  <a:srgbClr val="BC5908"/>
                </a:solidFill>
              </a:rPr>
              <a:t>aumen</a:t>
            </a:r>
            <a:r>
              <a:rPr lang="es-ES" sz="2400" dirty="0">
                <a:solidFill>
                  <a:srgbClr val="C00000"/>
                </a:solidFill>
              </a:rPr>
              <a:t>ta la seguridad de los conductores </a:t>
            </a:r>
            <a:r>
              <a:rPr lang="es-ES" sz="2400" dirty="0"/>
              <a:t>y también de los </a:t>
            </a:r>
            <a:r>
              <a:rPr lang="es-ES" sz="2400" dirty="0">
                <a:solidFill>
                  <a:srgbClr val="C00000"/>
                </a:solidFill>
              </a:rPr>
              <a:t>ocupantes</a:t>
            </a:r>
            <a:r>
              <a:rPr lang="es-ES" sz="2400" dirty="0">
                <a:solidFill>
                  <a:srgbClr val="BC5908"/>
                </a:solidFill>
              </a:rPr>
              <a:t> </a:t>
            </a:r>
            <a:r>
              <a:rPr lang="es-ES" sz="2400" dirty="0"/>
              <a:t>de los </a:t>
            </a:r>
            <a:r>
              <a:rPr lang="es-ES" sz="2400" dirty="0">
                <a:solidFill>
                  <a:srgbClr val="C00000"/>
                </a:solidFill>
              </a:rPr>
              <a:t>vehículos de emergencia</a:t>
            </a:r>
            <a:r>
              <a:rPr lang="es-ES" sz="2400" dirty="0"/>
              <a:t>, permitiendo </a:t>
            </a:r>
            <a:r>
              <a:rPr lang="es-ES" sz="3600" dirty="0">
                <a:solidFill>
                  <a:srgbClr val="C00000"/>
                </a:solidFill>
              </a:rPr>
              <a:t>homogeneizar</a:t>
            </a:r>
            <a:r>
              <a:rPr lang="es-ES" sz="3600" dirty="0">
                <a:solidFill>
                  <a:srgbClr val="BC5908"/>
                </a:solidFill>
              </a:rPr>
              <a:t> </a:t>
            </a:r>
            <a:r>
              <a:rPr lang="es-ES" sz="2400" dirty="0"/>
              <a:t>el </a:t>
            </a:r>
            <a:r>
              <a:rPr lang="es-ES" sz="3200" dirty="0">
                <a:solidFill>
                  <a:srgbClr val="C00000"/>
                </a:solidFill>
              </a:rPr>
              <a:t>comportamiento</a:t>
            </a:r>
            <a:r>
              <a:rPr lang="es-ES" sz="3200" dirty="0">
                <a:solidFill>
                  <a:srgbClr val="BC5908"/>
                </a:solidFill>
              </a:rPr>
              <a:t> </a:t>
            </a:r>
            <a:r>
              <a:rPr lang="es-ES" sz="2400" dirty="0"/>
              <a:t>de los ciudadanos para actuar de forma coordinada</a:t>
            </a:r>
          </a:p>
          <a:p>
            <a:endParaRPr lang="es-ES" dirty="0"/>
          </a:p>
        </p:txBody>
      </p:sp>
      <p:pic>
        <p:nvPicPr>
          <p:cNvPr id="4" name="Picture 2" descr="Rettungsgasse bilden: Wie funktioniert sie? | ÖAMT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04583" y="2963736"/>
            <a:ext cx="4469131" cy="279018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Users\teres\Downloads\logo avacoi_medi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403175" y="49407"/>
            <a:ext cx="1484844" cy="14848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1958547"/>
      </p:ext>
    </p:extLst>
  </p:cSld>
  <p:clrMapOvr>
    <a:masterClrMapping/>
  </p:clrMapOvr>
  <p:transition spd="slow">
    <p:pull/>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6">
            <a:extLst>
              <a:ext uri="{FF2B5EF4-FFF2-40B4-BE49-F238E27FC236}">
                <a16:creationId xmlns="" xmlns:a16="http://schemas.microsoft.com/office/drawing/2014/main" id="{1C3692A4-409B-858A-0A23-BF79F48AC5BE}"/>
              </a:ext>
            </a:extLst>
          </p:cNvPr>
          <p:cNvSpPr txBox="1"/>
          <p:nvPr/>
        </p:nvSpPr>
        <p:spPr>
          <a:xfrm>
            <a:off x="3170191" y="773472"/>
            <a:ext cx="6006579" cy="854080"/>
          </a:xfrm>
          <a:prstGeom prst="rect">
            <a:avLst/>
          </a:prstGeom>
          <a:noFill/>
        </p:spPr>
        <p:txBody>
          <a:bodyPr wrap="square" rtlCol="0">
            <a:spAutoFit/>
          </a:bodyPr>
          <a:lstStyle/>
          <a:p>
            <a:pPr algn="ctr"/>
            <a:r>
              <a:rPr lang="es-ES" sz="4950" b="1" dirty="0">
                <a:ln w="19050">
                  <a:noFill/>
                </a:ln>
                <a:solidFill>
                  <a:srgbClr val="C00000"/>
                </a:solidFill>
                <a:latin typeface="Roboto Black" panose="02000000000000000000" pitchFamily="2" charset="0"/>
                <a:ea typeface="Roboto Black" panose="02000000000000000000" pitchFamily="2" charset="0"/>
              </a:rPr>
              <a:t>HORA DE ORO</a:t>
            </a:r>
          </a:p>
        </p:txBody>
      </p:sp>
      <p:sp>
        <p:nvSpPr>
          <p:cNvPr id="3" name="CuadroTexto 7">
            <a:extLst>
              <a:ext uri="{FF2B5EF4-FFF2-40B4-BE49-F238E27FC236}">
                <a16:creationId xmlns="" xmlns:a16="http://schemas.microsoft.com/office/drawing/2014/main" id="{0029F680-E721-789C-28E7-8B116E3CA175}"/>
              </a:ext>
            </a:extLst>
          </p:cNvPr>
          <p:cNvSpPr txBox="1"/>
          <p:nvPr/>
        </p:nvSpPr>
        <p:spPr>
          <a:xfrm>
            <a:off x="6252306" y="2200096"/>
            <a:ext cx="5193459" cy="3342453"/>
          </a:xfrm>
          <a:prstGeom prst="rect">
            <a:avLst/>
          </a:prstGeom>
          <a:noFill/>
        </p:spPr>
        <p:txBody>
          <a:bodyPr wrap="square" rtlCol="0">
            <a:spAutoFit/>
          </a:bodyPr>
          <a:lstStyle/>
          <a:p>
            <a:pPr algn="ctr">
              <a:lnSpc>
                <a:spcPct val="120000"/>
              </a:lnSpc>
              <a:spcAft>
                <a:spcPts val="600"/>
              </a:spcAft>
            </a:pPr>
            <a:r>
              <a:rPr lang="es-ES" sz="2200" kern="100" dirty="0">
                <a:solidFill>
                  <a:srgbClr val="C00000"/>
                </a:solidFill>
                <a:latin typeface="Arial" pitchFamily="34" charset="0"/>
                <a:ea typeface="Roboto Thin" panose="02000000000000000000" pitchFamily="2" charset="0"/>
                <a:cs typeface="Arial" pitchFamily="34" charset="0"/>
              </a:rPr>
              <a:t>La primera hora </a:t>
            </a:r>
            <a:r>
              <a:rPr lang="es-ES" sz="2200" kern="100" dirty="0">
                <a:latin typeface="Arial" pitchFamily="34" charset="0"/>
                <a:ea typeface="Roboto Thin" panose="02000000000000000000" pitchFamily="2" charset="0"/>
                <a:cs typeface="Arial" pitchFamily="34" charset="0"/>
              </a:rPr>
              <a:t>que transcurre después de un siniestro de tráfico con víctimas, tiempo durante el cual, si un lesionado grave es atendido por los servicios de emergencia y trasladado al centro sanitario dentro de ese periodo, </a:t>
            </a:r>
            <a:r>
              <a:rPr lang="es-ES" sz="2200" kern="100" dirty="0">
                <a:solidFill>
                  <a:srgbClr val="C00000"/>
                </a:solidFill>
                <a:latin typeface="Arial" pitchFamily="34" charset="0"/>
                <a:ea typeface="Roboto Thin" panose="02000000000000000000" pitchFamily="2" charset="0"/>
                <a:cs typeface="Arial" pitchFamily="34" charset="0"/>
              </a:rPr>
              <a:t>su esperanza de supervivencia aumenta exponencialmente.</a:t>
            </a:r>
          </a:p>
        </p:txBody>
      </p:sp>
      <p:pic>
        <p:nvPicPr>
          <p:cNvPr id="4" name="Imagen 5" descr="Logotipo, Icono&#10;&#10;Descripción generada automáticamente">
            <a:extLst>
              <a:ext uri="{FF2B5EF4-FFF2-40B4-BE49-F238E27FC236}">
                <a16:creationId xmlns="" xmlns:a16="http://schemas.microsoft.com/office/drawing/2014/main" id="{16FF175D-5679-5D57-CB05-7923F0370C1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64415" y="1876096"/>
            <a:ext cx="3990455" cy="3990455"/>
          </a:xfrm>
          <a:prstGeom prst="rect">
            <a:avLst/>
          </a:prstGeom>
        </p:spPr>
      </p:pic>
      <p:pic>
        <p:nvPicPr>
          <p:cNvPr id="5" name="Picture 2" descr="C:\Users\teres\Downloads\logo avacoi_medi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98244" y="376990"/>
            <a:ext cx="1484844" cy="148484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RÃ©sultat de recherche d'images pour &quot;fundaciÃ³n fuego&quot;">
            <a:extLst>
              <a:ext uri="{FF2B5EF4-FFF2-40B4-BE49-F238E27FC236}">
                <a16:creationId xmlns="" xmlns:a16="http://schemas.microsoft.com/office/drawing/2014/main" id="{18C748A8-50DF-B5B4-24A4-AF0C794AD4CF}"/>
              </a:ext>
            </a:extLst>
          </p:cNvPr>
          <p:cNvPicPr>
            <a:picLocks noChangeAspect="1" noChangeArrowheads="1"/>
          </p:cNvPicPr>
          <p:nvPr/>
        </p:nvPicPr>
        <p:blipFill>
          <a:blip r:embed="rId4">
            <a:clrChange>
              <a:clrFrom>
                <a:srgbClr val="FEFEFE"/>
              </a:clrFrom>
              <a:clrTo>
                <a:srgbClr val="FEFEFE">
                  <a:alpha val="0"/>
                </a:srgbClr>
              </a:clrTo>
            </a:clrChange>
          </a:blip>
          <a:srcRect/>
          <a:stretch>
            <a:fillRect/>
          </a:stretch>
        </p:blipFill>
        <p:spPr bwMode="auto">
          <a:xfrm>
            <a:off x="503720" y="376990"/>
            <a:ext cx="1648943" cy="82352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51060830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p:cNvSpPr/>
          <p:nvPr/>
        </p:nvSpPr>
        <p:spPr>
          <a:xfrm>
            <a:off x="0" y="0"/>
            <a:ext cx="12192000" cy="6858000"/>
          </a:xfrm>
          <a:prstGeom prst="rect">
            <a:avLst/>
          </a:prstGeom>
          <a:solidFill>
            <a:srgbClr val="FEFEF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2" name="CuadroTexto 3">
            <a:extLst>
              <a:ext uri="{FF2B5EF4-FFF2-40B4-BE49-F238E27FC236}">
                <a16:creationId xmlns="" xmlns:a16="http://schemas.microsoft.com/office/drawing/2014/main" id="{543CCFC7-2972-BDA0-9623-B09D0102152F}"/>
              </a:ext>
            </a:extLst>
          </p:cNvPr>
          <p:cNvSpPr txBox="1"/>
          <p:nvPr/>
        </p:nvSpPr>
        <p:spPr>
          <a:xfrm>
            <a:off x="756745" y="1320203"/>
            <a:ext cx="10846677" cy="4293483"/>
          </a:xfrm>
          <a:prstGeom prst="rect">
            <a:avLst/>
          </a:prstGeom>
          <a:noFill/>
        </p:spPr>
        <p:txBody>
          <a:bodyPr wrap="square">
            <a:spAutoFit/>
          </a:bodyPr>
          <a:lstStyle/>
          <a:p>
            <a:pPr algn="ctr">
              <a:lnSpc>
                <a:spcPct val="150000"/>
              </a:lnSpc>
            </a:pPr>
            <a:r>
              <a:rPr lang="es-ES" sz="2600" b="0" i="0" dirty="0">
                <a:effectLst/>
                <a:latin typeface="Arial" panose="020B0604020202020204" pitchFamily="34" charset="0"/>
              </a:rPr>
              <a:t>Recibir asistencia sanitaria lo antes posible supone la diferencia entre la vida y la muerte. Concretamente, los 60 minutos posteriores a un accidente de tráfico resultan críticos para la supervivencia de las víctimas. A este lapso de tiempo se lo conoce como la “</a:t>
            </a:r>
            <a:r>
              <a:rPr lang="es-ES" sz="2600" b="1" i="0" dirty="0">
                <a:solidFill>
                  <a:schemeClr val="accent2">
                    <a:lumMod val="50000"/>
                  </a:schemeClr>
                </a:solidFill>
                <a:effectLst/>
                <a:latin typeface="Arial" panose="020B0604020202020204" pitchFamily="34" charset="0"/>
              </a:rPr>
              <a:t>Hora de Oro</a:t>
            </a:r>
            <a:r>
              <a:rPr lang="es-ES" sz="2600" b="0" i="0" dirty="0">
                <a:effectLst/>
                <a:latin typeface="Arial" panose="020B0604020202020204" pitchFamily="34" charset="0"/>
              </a:rPr>
              <a:t>”, término acuñado por el </a:t>
            </a:r>
            <a:r>
              <a:rPr lang="es-ES" sz="2600" b="1" i="0" dirty="0">
                <a:solidFill>
                  <a:srgbClr val="C00000"/>
                </a:solidFill>
                <a:effectLst/>
                <a:latin typeface="Arial" panose="020B0604020202020204" pitchFamily="34" charset="0"/>
              </a:rPr>
              <a:t>Dr. Adams Crowley</a:t>
            </a:r>
            <a:r>
              <a:rPr lang="es-ES" sz="2600" b="0" i="0" dirty="0">
                <a:effectLst/>
                <a:latin typeface="Arial" panose="020B0604020202020204" pitchFamily="34" charset="0"/>
              </a:rPr>
              <a:t>, quien fuera cirujano militar y director del Centro de Atención al Shock traumático de Maryland, durante buena parte del siglo XX.</a:t>
            </a:r>
            <a:endParaRPr lang="es-ES" sz="2600" dirty="0"/>
          </a:p>
        </p:txBody>
      </p:sp>
      <p:pic>
        <p:nvPicPr>
          <p:cNvPr id="3" name="Picture 2" descr="C:\Users\teres\Downloads\logo avacoi_medio.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403175" y="49407"/>
            <a:ext cx="1484844" cy="148484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descr="RÃ©sultat de recherche d'images pour &quot;fundaciÃ³n fuego&quot;">
            <a:extLst>
              <a:ext uri="{FF2B5EF4-FFF2-40B4-BE49-F238E27FC236}">
                <a16:creationId xmlns="" xmlns:a16="http://schemas.microsoft.com/office/drawing/2014/main" id="{18C748A8-50DF-B5B4-24A4-AF0C794AD4CF}"/>
              </a:ext>
            </a:extLst>
          </p:cNvPr>
          <p:cNvPicPr>
            <a:picLocks noChangeAspect="1" noChangeArrowheads="1"/>
          </p:cNvPicPr>
          <p:nvPr/>
        </p:nvPicPr>
        <p:blipFill>
          <a:blip r:embed="rId3">
            <a:clrChange>
              <a:clrFrom>
                <a:srgbClr val="FEFEFE"/>
              </a:clrFrom>
              <a:clrTo>
                <a:srgbClr val="FEFEFE">
                  <a:alpha val="0"/>
                </a:srgbClr>
              </a:clrTo>
            </a:clrChange>
          </a:blip>
          <a:srcRect/>
          <a:stretch>
            <a:fillRect/>
          </a:stretch>
        </p:blipFill>
        <p:spPr bwMode="auto">
          <a:xfrm>
            <a:off x="353819" y="406547"/>
            <a:ext cx="1542907" cy="77056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6503169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5849007" y="1534250"/>
            <a:ext cx="5864772" cy="4939814"/>
          </a:xfrm>
          <a:prstGeom prst="rect">
            <a:avLst/>
          </a:prstGeom>
          <a:noFill/>
        </p:spPr>
        <p:txBody>
          <a:bodyPr wrap="square" rtlCol="0">
            <a:spAutoFit/>
          </a:bodyPr>
          <a:lstStyle/>
          <a:p>
            <a:pPr>
              <a:lnSpc>
                <a:spcPct val="150000"/>
              </a:lnSpc>
            </a:pPr>
            <a:r>
              <a:rPr lang="es-ES" sz="2200" b="1" dirty="0">
                <a:solidFill>
                  <a:srgbClr val="C00000"/>
                </a:solidFill>
                <a:latin typeface="Arial" panose="020B0604020202020204" pitchFamily="34" charset="0"/>
              </a:rPr>
              <a:t>De acuerdo con sus tesis, la atención recibida por una persona gravemente lesionada durante esos primeros 60 minutos es clave para su supervivencia. De hecho, la muerte puede tener lugar días o semanas después del accidente, pero lo que acontezca durante esa primera hora determinará el resultado final.</a:t>
            </a:r>
            <a:endParaRPr lang="es-ES" sz="2200" b="1" dirty="0">
              <a:solidFill>
                <a:srgbClr val="C00000"/>
              </a:solidFill>
            </a:endParaRPr>
          </a:p>
          <a:p>
            <a:endParaRPr lang="es-ES" dirty="0">
              <a:solidFill>
                <a:srgbClr val="002060"/>
              </a:solidFill>
            </a:endParaRPr>
          </a:p>
        </p:txBody>
      </p:sp>
      <p:pic>
        <p:nvPicPr>
          <p:cNvPr id="3" name="Picture 2" descr="C:\Users\teres\Downloads\IMG-20230217-WA0018.jpg"/>
          <p:cNvPicPr>
            <a:picLocks noChangeAspect="1" noChangeArrowheads="1"/>
          </p:cNvPicPr>
          <p:nvPr/>
        </p:nvPicPr>
        <p:blipFill>
          <a:blip r:embed="rId2" cstate="print">
            <a:extLst>
              <a:ext uri="{BEBA8EAE-BF5A-486C-A8C5-ECC9F3942E4B}">
                <a14:imgProps xmlns:a14="http://schemas.microsoft.com/office/drawing/2010/main">
                  <a14:imgLayer r:embed="rId3">
                    <a14:imgEffect>
                      <a14:sharpenSoften amount="25000"/>
                    </a14:imgEffect>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126565" y="140636"/>
            <a:ext cx="5281007" cy="6538050"/>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6" name="Picture 2" descr="C:\Users\teres\Downloads\logo avacoi_medio.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403175" y="49407"/>
            <a:ext cx="1484844" cy="148484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RÃ©sultat de recherche d'images pour &quot;fundaciÃ³n fuego&quot;">
            <a:extLst>
              <a:ext uri="{FF2B5EF4-FFF2-40B4-BE49-F238E27FC236}">
                <a16:creationId xmlns="" xmlns:a16="http://schemas.microsoft.com/office/drawing/2014/main" id="{18C748A8-50DF-B5B4-24A4-AF0C794AD4CF}"/>
              </a:ext>
            </a:extLst>
          </p:cNvPr>
          <p:cNvPicPr>
            <a:picLocks noChangeAspect="1" noChangeArrowheads="1"/>
          </p:cNvPicPr>
          <p:nvPr/>
        </p:nvPicPr>
        <p:blipFill>
          <a:blip r:embed="rId5">
            <a:clrChange>
              <a:clrFrom>
                <a:srgbClr val="FEFEFE"/>
              </a:clrFrom>
              <a:clrTo>
                <a:srgbClr val="FEFEFE">
                  <a:alpha val="0"/>
                </a:srgbClr>
              </a:clrTo>
            </a:clrChange>
          </a:blip>
          <a:srcRect/>
          <a:stretch>
            <a:fillRect/>
          </a:stretch>
        </p:blipFill>
        <p:spPr bwMode="auto">
          <a:xfrm>
            <a:off x="10547130" y="5923352"/>
            <a:ext cx="1147407" cy="57304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128216063"/>
      </p:ext>
    </p:extLst>
  </p:cSld>
  <p:clrMapOvr>
    <a:masterClrMapping/>
  </p:clrMapOvr>
  <p:transition spd="slow">
    <p:push di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p:cNvSpPr/>
          <p:nvPr/>
        </p:nvSpPr>
        <p:spPr>
          <a:xfrm>
            <a:off x="0" y="0"/>
            <a:ext cx="12192000" cy="6858000"/>
          </a:xfrm>
          <a:prstGeom prst="rect">
            <a:avLst/>
          </a:prstGeom>
          <a:solidFill>
            <a:srgbClr val="FEFEF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2" name="1 Título"/>
          <p:cNvSpPr txBox="1">
            <a:spLocks/>
          </p:cNvSpPr>
          <p:nvPr/>
        </p:nvSpPr>
        <p:spPr>
          <a:xfrm>
            <a:off x="672496" y="1024759"/>
            <a:ext cx="4419766" cy="4650827"/>
          </a:xfrm>
          <a:prstGeom prst="rect">
            <a:avLst/>
          </a:prstGeom>
        </p:spPr>
        <p:txBody>
          <a:bodyPr>
            <a:noAutofit/>
          </a:bodyPr>
          <a:lstStyle>
            <a:lvl1pPr algn="l" defTabSz="914400" rtl="0" eaLnBrk="1" latinLnBrk="0" hangingPunct="1">
              <a:spcBef>
                <a:spcPct val="0"/>
              </a:spcBef>
              <a:buNone/>
              <a:defRPr sz="2800" kern="1200" cap="all" baseline="0">
                <a:solidFill>
                  <a:schemeClr val="tx1"/>
                </a:solidFill>
                <a:latin typeface="+mj-lt"/>
                <a:ea typeface="+mj-ea"/>
                <a:cs typeface="+mj-cs"/>
              </a:defRPr>
            </a:lvl1pPr>
          </a:lstStyle>
          <a:p>
            <a:pPr>
              <a:lnSpc>
                <a:spcPct val="150000"/>
              </a:lnSpc>
            </a:pPr>
            <a:r>
              <a:rPr lang="es-ES" b="1" dirty="0">
                <a:solidFill>
                  <a:srgbClr val="C00000"/>
                </a:solidFill>
                <a:latin typeface="Segoe UI Black" pitchFamily="34" charset="0"/>
                <a:ea typeface="Segoe UI Black" pitchFamily="34" charset="0"/>
              </a:rPr>
              <a:t>Tres de cada cuatro personas que pierden la vida en un accidente fallecen en los primeros 60 minutos posteriores al siniestro. </a:t>
            </a:r>
            <a:endParaRPr lang="es-ES" dirty="0">
              <a:solidFill>
                <a:srgbClr val="C00000"/>
              </a:solidFill>
              <a:latin typeface="Segoe UI Black" pitchFamily="34" charset="0"/>
              <a:ea typeface="Segoe UI Black" pitchFamily="34" charset="0"/>
            </a:endParaRPr>
          </a:p>
        </p:txBody>
      </p:sp>
      <p:pic>
        <p:nvPicPr>
          <p:cNvPr id="3" name="Picture 2" descr="D:\Usuario\Operador\Desktop\Acci. Tráf\acc traf.jpg"/>
          <p:cNvPicPr>
            <a:picLocks noChangeAspect="1" noChangeArrowheads="1"/>
          </p:cNvPicPr>
          <p:nvPr/>
        </p:nvPicPr>
        <p:blipFill>
          <a:blip r:embed="rId2" cstate="print"/>
          <a:srcRect/>
          <a:stretch>
            <a:fillRect/>
          </a:stretch>
        </p:blipFill>
        <p:spPr bwMode="auto">
          <a:xfrm>
            <a:off x="5408091" y="1408849"/>
            <a:ext cx="6480720" cy="4481736"/>
          </a:xfrm>
          <a:prstGeom prst="rect">
            <a:avLst/>
          </a:prstGeom>
          <a:noFill/>
        </p:spPr>
      </p:pic>
      <p:pic>
        <p:nvPicPr>
          <p:cNvPr id="4" name="Picture 2" descr="C:\Users\teres\Downloads\logo avacoi_medi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403175" y="49407"/>
            <a:ext cx="1484844" cy="14848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1478349"/>
      </p:ext>
    </p:extLst>
  </p:cSld>
  <p:clrMapOvr>
    <a:masterClrMapping/>
  </p:clrMapOvr>
  <p:transition spd="slow">
    <p:wip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p:cNvPicPr>
            <a:picLocks noChangeAspect="1"/>
          </p:cNvPicPr>
          <p:nvPr/>
        </p:nvPicPr>
        <p:blipFill>
          <a:blip r:embed="rId2">
            <a:lum bright="70000" contrast="-70000"/>
            <a:extLst>
              <a:ext uri="{28A0092B-C50C-407E-A947-70E740481C1C}">
                <a14:useLocalDpi xmlns:a14="http://schemas.microsoft.com/office/drawing/2010/main" val="0"/>
              </a:ext>
            </a:extLst>
          </a:blip>
          <a:stretch>
            <a:fillRect/>
          </a:stretch>
        </p:blipFill>
        <p:spPr>
          <a:xfrm>
            <a:off x="0" y="-38785"/>
            <a:ext cx="12192000" cy="6935569"/>
          </a:xfrm>
          <a:prstGeom prst="rect">
            <a:avLst/>
          </a:prstGeom>
        </p:spPr>
      </p:pic>
      <p:sp>
        <p:nvSpPr>
          <p:cNvPr id="3" name="CuadroTexto 7">
            <a:extLst>
              <a:ext uri="{FF2B5EF4-FFF2-40B4-BE49-F238E27FC236}">
                <a16:creationId xmlns="" xmlns:a16="http://schemas.microsoft.com/office/drawing/2014/main" id="{6FCB4FD2-F970-6AE0-3E6F-7773B11F0BDA}"/>
              </a:ext>
            </a:extLst>
          </p:cNvPr>
          <p:cNvSpPr txBox="1"/>
          <p:nvPr/>
        </p:nvSpPr>
        <p:spPr>
          <a:xfrm>
            <a:off x="4761187" y="1582786"/>
            <a:ext cx="6999890" cy="4154984"/>
          </a:xfrm>
          <a:prstGeom prst="rect">
            <a:avLst/>
          </a:prstGeom>
          <a:noFill/>
        </p:spPr>
        <p:txBody>
          <a:bodyPr wrap="square" rtlCol="0">
            <a:spAutoFit/>
          </a:bodyPr>
          <a:lstStyle/>
          <a:p>
            <a:pPr algn="ctr"/>
            <a:r>
              <a:rPr lang="es-ES" sz="4400" dirty="0">
                <a:ln w="19050">
                  <a:noFill/>
                </a:ln>
                <a:latin typeface="Arial Nova Light" panose="020B0304020202020204" pitchFamily="34" charset="0"/>
                <a:ea typeface="Roboto Black" panose="02000000000000000000" pitchFamily="2" charset="0"/>
              </a:rPr>
              <a:t>Una rápida y efectiva actuación puede aumentar hasta un </a:t>
            </a:r>
            <a:r>
              <a:rPr lang="es-ES" sz="4400" b="1" dirty="0">
                <a:ln w="19050">
                  <a:noFill/>
                </a:ln>
                <a:solidFill>
                  <a:srgbClr val="C00000"/>
                </a:solidFill>
                <a:latin typeface="Arial Nova Light" panose="020B0304020202020204" pitchFamily="34" charset="0"/>
                <a:ea typeface="Roboto Black" panose="02000000000000000000" pitchFamily="2" charset="0"/>
              </a:rPr>
              <a:t>40%</a:t>
            </a:r>
            <a:r>
              <a:rPr lang="es-ES" sz="4400" dirty="0">
                <a:ln w="19050">
                  <a:noFill/>
                </a:ln>
                <a:solidFill>
                  <a:srgbClr val="C00000"/>
                </a:solidFill>
                <a:latin typeface="Arial Nova Light" panose="020B0304020202020204" pitchFamily="34" charset="0"/>
                <a:ea typeface="Roboto Black" panose="02000000000000000000" pitchFamily="2" charset="0"/>
              </a:rPr>
              <a:t> </a:t>
            </a:r>
            <a:r>
              <a:rPr lang="es-ES" sz="4400" dirty="0">
                <a:ln w="19050">
                  <a:noFill/>
                </a:ln>
                <a:latin typeface="Arial Nova Light" panose="020B0304020202020204" pitchFamily="34" charset="0"/>
                <a:ea typeface="Roboto Black" panose="02000000000000000000" pitchFamily="2" charset="0"/>
              </a:rPr>
              <a:t>la probabilidad de supervivencia de los heridos más graves.</a:t>
            </a:r>
          </a:p>
        </p:txBody>
      </p:sp>
      <p:pic>
        <p:nvPicPr>
          <p:cNvPr id="4" name="Imagen 2" descr="Icono&#10;&#10;Descripción generada automáticamente">
            <a:extLst>
              <a:ext uri="{FF2B5EF4-FFF2-40B4-BE49-F238E27FC236}">
                <a16:creationId xmlns="" xmlns:a16="http://schemas.microsoft.com/office/drawing/2014/main" id="{BA886ACE-BD5E-C4AA-3E4A-FDDBB9CB916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8112" y="1460209"/>
            <a:ext cx="4400138" cy="4400138"/>
          </a:xfrm>
          <a:prstGeom prst="rect">
            <a:avLst/>
          </a:prstGeom>
        </p:spPr>
      </p:pic>
      <p:pic>
        <p:nvPicPr>
          <p:cNvPr id="6" name="Picture 2" descr="C:\Users\teres\Downloads\logo avacoi_medio.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403175" y="49407"/>
            <a:ext cx="1484844" cy="14848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701905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Foto: Lo que ocurre cuando hay un atasco en Alemania deja boquiabiertos a los conductores españoles (Twitter)"/>
          <p:cNvPicPr>
            <a:picLocks noChangeAspect="1" noChangeArrowheads="1"/>
          </p:cNvPicPr>
          <p:nvPr/>
        </p:nvPicPr>
        <p:blipFill>
          <a:blip r:embed="rId2" cstate="print">
            <a:lum bright="70000" contrast="-70000"/>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62402" y="9832"/>
            <a:ext cx="12254402" cy="6874967"/>
          </a:xfrm>
          <a:prstGeom prst="rect">
            <a:avLst/>
          </a:prstGeom>
          <a:noFill/>
          <a:extLst>
            <a:ext uri="{909E8E84-426E-40DD-AFC4-6F175D3DCCD1}">
              <a14:hiddenFill xmlns:a14="http://schemas.microsoft.com/office/drawing/2010/main">
                <a:solidFill>
                  <a:srgbClr val="FFFFFF"/>
                </a:solidFill>
              </a14:hiddenFill>
            </a:ext>
          </a:extLst>
        </p:spPr>
      </p:pic>
      <p:pic>
        <p:nvPicPr>
          <p:cNvPr id="19" name="Gráfico 18" descr="Cronómetro 25% con relleno sólido">
            <a:extLst>
              <a:ext uri="{FF2B5EF4-FFF2-40B4-BE49-F238E27FC236}">
                <a16:creationId xmlns="" xmlns:a16="http://schemas.microsoft.com/office/drawing/2014/main" id="{72327D23-38A6-F396-7B46-998BE2515C1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 xmlns:asvg="http://schemas.microsoft.com/office/drawing/2016/SVG/main" r:embed="rId5"/>
              </a:ext>
            </a:extLst>
          </a:blip>
          <a:stretch>
            <a:fillRect/>
          </a:stretch>
        </p:blipFill>
        <p:spPr>
          <a:xfrm>
            <a:off x="1056289" y="1094282"/>
            <a:ext cx="4414345" cy="3882026"/>
          </a:xfrm>
          <a:prstGeom prst="rect">
            <a:avLst/>
          </a:prstGeom>
        </p:spPr>
      </p:pic>
      <p:pic>
        <p:nvPicPr>
          <p:cNvPr id="21" name="Gráfico 20" descr="Corazón con pulso con relleno sólido">
            <a:extLst>
              <a:ext uri="{FF2B5EF4-FFF2-40B4-BE49-F238E27FC236}">
                <a16:creationId xmlns="" xmlns:a16="http://schemas.microsoft.com/office/drawing/2014/main" id="{72222F6B-E536-FD17-4F0F-CB83B766804A}"/>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 xmlns:asvg="http://schemas.microsoft.com/office/drawing/2016/SVG/main" r:embed="rId7"/>
              </a:ext>
            </a:extLst>
          </a:blip>
          <a:stretch>
            <a:fillRect/>
          </a:stretch>
        </p:blipFill>
        <p:spPr>
          <a:xfrm>
            <a:off x="6085490" y="976766"/>
            <a:ext cx="4853200" cy="4292482"/>
          </a:xfrm>
          <a:prstGeom prst="rect">
            <a:avLst/>
          </a:prstGeom>
        </p:spPr>
      </p:pic>
      <p:sp>
        <p:nvSpPr>
          <p:cNvPr id="22" name="CuadroTexto 21">
            <a:extLst>
              <a:ext uri="{FF2B5EF4-FFF2-40B4-BE49-F238E27FC236}">
                <a16:creationId xmlns="" xmlns:a16="http://schemas.microsoft.com/office/drawing/2014/main" id="{383A3860-C5DE-09F2-7367-254701860822}"/>
              </a:ext>
            </a:extLst>
          </p:cNvPr>
          <p:cNvSpPr txBox="1"/>
          <p:nvPr/>
        </p:nvSpPr>
        <p:spPr>
          <a:xfrm>
            <a:off x="961953" y="4976308"/>
            <a:ext cx="4129182" cy="1311128"/>
          </a:xfrm>
          <a:prstGeom prst="rect">
            <a:avLst/>
          </a:prstGeom>
          <a:noFill/>
        </p:spPr>
        <p:txBody>
          <a:bodyPr wrap="square" rtlCol="0">
            <a:spAutoFit/>
          </a:bodyPr>
          <a:lstStyle/>
          <a:p>
            <a:pPr algn="ctr">
              <a:lnSpc>
                <a:spcPct val="80000"/>
              </a:lnSpc>
            </a:pPr>
            <a:r>
              <a:rPr lang="es-ES" sz="7200" spc="105" dirty="0">
                <a:ln w="19050">
                  <a:noFill/>
                </a:ln>
                <a:solidFill>
                  <a:srgbClr val="002060"/>
                </a:solidFill>
                <a:latin typeface="Roboto Black" panose="02000000000000000000" pitchFamily="2" charset="0"/>
                <a:ea typeface="Roboto Black" panose="02000000000000000000" pitchFamily="2" charset="0"/>
              </a:rPr>
              <a:t>-4</a:t>
            </a:r>
          </a:p>
          <a:p>
            <a:pPr algn="ctr">
              <a:lnSpc>
                <a:spcPct val="80000"/>
              </a:lnSpc>
            </a:pPr>
            <a:r>
              <a:rPr lang="es-ES" sz="2700" spc="105" dirty="0">
                <a:ln w="19050">
                  <a:noFill/>
                </a:ln>
                <a:solidFill>
                  <a:srgbClr val="002060"/>
                </a:solidFill>
                <a:latin typeface="Roboto Black" panose="02000000000000000000" pitchFamily="2" charset="0"/>
                <a:ea typeface="Roboto Black" panose="02000000000000000000" pitchFamily="2" charset="0"/>
              </a:rPr>
              <a:t>minutos</a:t>
            </a:r>
          </a:p>
        </p:txBody>
      </p:sp>
      <p:sp>
        <p:nvSpPr>
          <p:cNvPr id="24" name="CuadroTexto 23">
            <a:extLst>
              <a:ext uri="{FF2B5EF4-FFF2-40B4-BE49-F238E27FC236}">
                <a16:creationId xmlns="" xmlns:a16="http://schemas.microsoft.com/office/drawing/2014/main" id="{E46FCD1C-77C2-D35C-F52C-D3FA6B62DE19}"/>
              </a:ext>
            </a:extLst>
          </p:cNvPr>
          <p:cNvSpPr txBox="1"/>
          <p:nvPr/>
        </p:nvSpPr>
        <p:spPr>
          <a:xfrm>
            <a:off x="6064799" y="4999425"/>
            <a:ext cx="5218386" cy="1311128"/>
          </a:xfrm>
          <a:prstGeom prst="rect">
            <a:avLst/>
          </a:prstGeom>
          <a:noFill/>
        </p:spPr>
        <p:txBody>
          <a:bodyPr wrap="square" rtlCol="0">
            <a:spAutoFit/>
          </a:bodyPr>
          <a:lstStyle/>
          <a:p>
            <a:pPr algn="ctr">
              <a:lnSpc>
                <a:spcPct val="80000"/>
              </a:lnSpc>
            </a:pPr>
            <a:r>
              <a:rPr lang="es-ES" sz="7200" spc="105" dirty="0">
                <a:ln w="19050">
                  <a:noFill/>
                </a:ln>
                <a:solidFill>
                  <a:srgbClr val="002060"/>
                </a:solidFill>
                <a:latin typeface="Roboto Black" panose="02000000000000000000" pitchFamily="2" charset="0"/>
                <a:ea typeface="Roboto Black" panose="02000000000000000000" pitchFamily="2" charset="0"/>
              </a:rPr>
              <a:t>+40%</a:t>
            </a:r>
          </a:p>
          <a:p>
            <a:pPr algn="ctr">
              <a:lnSpc>
                <a:spcPct val="80000"/>
              </a:lnSpc>
            </a:pPr>
            <a:r>
              <a:rPr lang="es-ES" sz="2700" spc="105" dirty="0">
                <a:ln w="19050">
                  <a:noFill/>
                </a:ln>
                <a:solidFill>
                  <a:srgbClr val="002060"/>
                </a:solidFill>
                <a:latin typeface="Roboto Black" panose="02000000000000000000" pitchFamily="2" charset="0"/>
                <a:ea typeface="Roboto Black" panose="02000000000000000000" pitchFamily="2" charset="0"/>
              </a:rPr>
              <a:t>supervivencia</a:t>
            </a:r>
          </a:p>
        </p:txBody>
      </p:sp>
      <p:pic>
        <p:nvPicPr>
          <p:cNvPr id="8" name="Picture 2" descr="C:\Users\teres\Downloads\logo avacoi_medio.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403175" y="49407"/>
            <a:ext cx="1484844" cy="14848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7948498"/>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uadroTexto 7">
            <a:extLst>
              <a:ext uri="{FF2B5EF4-FFF2-40B4-BE49-F238E27FC236}">
                <a16:creationId xmlns="" xmlns:a16="http://schemas.microsoft.com/office/drawing/2014/main" id="{0029F680-E721-789C-28E7-8B116E3CA175}"/>
              </a:ext>
            </a:extLst>
          </p:cNvPr>
          <p:cNvSpPr txBox="1"/>
          <p:nvPr/>
        </p:nvSpPr>
        <p:spPr>
          <a:xfrm>
            <a:off x="5515896" y="1205934"/>
            <a:ext cx="6445048" cy="3913059"/>
          </a:xfrm>
          <a:prstGeom prst="rect">
            <a:avLst/>
          </a:prstGeom>
          <a:noFill/>
        </p:spPr>
        <p:txBody>
          <a:bodyPr wrap="square" rtlCol="0">
            <a:spAutoFit/>
          </a:bodyPr>
          <a:lstStyle/>
          <a:p>
            <a:pPr algn="ctr">
              <a:lnSpc>
                <a:spcPct val="150000"/>
              </a:lnSpc>
              <a:spcAft>
                <a:spcPts val="600"/>
              </a:spcAft>
            </a:pPr>
            <a:r>
              <a:rPr lang="es-ES" sz="2400" b="1" kern="100" dirty="0" smtClean="0">
                <a:latin typeface="Calibri Light" pitchFamily="34" charset="0"/>
                <a:ea typeface="Roboto Thin" panose="02000000000000000000" pitchFamily="2" charset="0"/>
                <a:cs typeface="Calibri Light" pitchFamily="34" charset="0"/>
              </a:rPr>
              <a:t>La </a:t>
            </a:r>
            <a:r>
              <a:rPr lang="es-ES" sz="2400" b="1" kern="100" dirty="0">
                <a:latin typeface="Calibri Light" pitchFamily="34" charset="0"/>
                <a:ea typeface="Roboto Thin" panose="02000000000000000000" pitchFamily="2" charset="0"/>
                <a:cs typeface="Calibri Light" pitchFamily="34" charset="0"/>
              </a:rPr>
              <a:t>obligación del carril de emergencia </a:t>
            </a:r>
            <a:r>
              <a:rPr lang="es-ES" sz="2400" b="1" kern="100" dirty="0" smtClean="0">
                <a:latin typeface="Calibri Light" pitchFamily="34" charset="0"/>
                <a:ea typeface="Roboto Thin" panose="02000000000000000000" pitchFamily="2" charset="0"/>
                <a:cs typeface="Calibri Light" pitchFamily="34" charset="0"/>
              </a:rPr>
              <a:t>está </a:t>
            </a:r>
            <a:r>
              <a:rPr lang="es-ES" sz="2400" b="1" kern="100" dirty="0">
                <a:latin typeface="Calibri Light" pitchFamily="34" charset="0"/>
                <a:ea typeface="Roboto Thin" panose="02000000000000000000" pitchFamily="2" charset="0"/>
                <a:cs typeface="Calibri Light" pitchFamily="34" charset="0"/>
              </a:rPr>
              <a:t>vigente en varios países europeos incluidos </a:t>
            </a:r>
            <a:r>
              <a:rPr lang="es-ES" sz="2400" b="1" kern="100" dirty="0">
                <a:solidFill>
                  <a:srgbClr val="C00000"/>
                </a:solidFill>
                <a:latin typeface="Calibri Light" pitchFamily="34" charset="0"/>
                <a:ea typeface="Roboto Thin" panose="02000000000000000000" pitchFamily="2" charset="0"/>
                <a:cs typeface="Calibri Light" pitchFamily="34" charset="0"/>
              </a:rPr>
              <a:t>Austria, Bélgica, Croacia, República Checa, Alemania, Hungría, Luxemburgo, Polonia, Eslovenia, Eslovaquia y Suiza</a:t>
            </a:r>
            <a:r>
              <a:rPr lang="es-ES" sz="2400" b="1" kern="100" dirty="0">
                <a:solidFill>
                  <a:srgbClr val="414952"/>
                </a:solidFill>
                <a:latin typeface="Calibri Light" pitchFamily="34" charset="0"/>
                <a:ea typeface="Roboto Thin" panose="02000000000000000000" pitchFamily="2" charset="0"/>
                <a:cs typeface="Calibri Light" pitchFamily="34" charset="0"/>
              </a:rPr>
              <a:t>. </a:t>
            </a:r>
            <a:r>
              <a:rPr lang="es-ES" sz="2400" b="1" kern="100" dirty="0">
                <a:latin typeface="Calibri Light" pitchFamily="34" charset="0"/>
                <a:ea typeface="Roboto Thin" panose="02000000000000000000" pitchFamily="2" charset="0"/>
                <a:cs typeface="Calibri Light" pitchFamily="34" charset="0"/>
              </a:rPr>
              <a:t>Los conductores de los demás Estados miembro de la UE no están obligados a crear un carril de emergencia.</a:t>
            </a:r>
          </a:p>
        </p:txBody>
      </p:sp>
      <p:pic>
        <p:nvPicPr>
          <p:cNvPr id="4" name="Imagen 9"/>
          <p:cNvPicPr>
            <a:picLocks noChangeAspect="1"/>
          </p:cNvPicPr>
          <p:nvPr/>
        </p:nvPicPr>
        <p:blipFill>
          <a:blip r:embed="rId2"/>
          <a:stretch>
            <a:fillRect/>
          </a:stretch>
        </p:blipFill>
        <p:spPr>
          <a:xfrm>
            <a:off x="9917002" y="5711252"/>
            <a:ext cx="1734223" cy="1006524"/>
          </a:xfrm>
          <a:prstGeom prst="rect">
            <a:avLst/>
          </a:prstGeom>
        </p:spPr>
      </p:pic>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56851" y="273766"/>
            <a:ext cx="7295535" cy="5707089"/>
          </a:xfrm>
          <a:prstGeom prst="rect">
            <a:avLst/>
          </a:prstGeom>
        </p:spPr>
      </p:pic>
      <p:pic>
        <p:nvPicPr>
          <p:cNvPr id="5" name="Picture 2" descr="C:\Users\teres\Downloads\logo avacoi_medio.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403175" y="49407"/>
            <a:ext cx="1484844" cy="14848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848525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6">
            <a:extLst>
              <a:ext uri="{FF2B5EF4-FFF2-40B4-BE49-F238E27FC236}">
                <a16:creationId xmlns="" xmlns:a16="http://schemas.microsoft.com/office/drawing/2014/main" id="{1C3692A4-409B-858A-0A23-BF79F48AC5BE}"/>
              </a:ext>
            </a:extLst>
          </p:cNvPr>
          <p:cNvSpPr txBox="1"/>
          <p:nvPr/>
        </p:nvSpPr>
        <p:spPr>
          <a:xfrm>
            <a:off x="629587" y="639912"/>
            <a:ext cx="11227632" cy="646331"/>
          </a:xfrm>
          <a:prstGeom prst="rect">
            <a:avLst/>
          </a:prstGeom>
          <a:noFill/>
        </p:spPr>
        <p:txBody>
          <a:bodyPr wrap="square" rtlCol="0">
            <a:spAutoFit/>
          </a:bodyPr>
          <a:lstStyle/>
          <a:p>
            <a:r>
              <a:rPr lang="es-ES" sz="3600" b="1" dirty="0" smtClean="0">
                <a:ln w="19050">
                  <a:noFill/>
                </a:ln>
                <a:solidFill>
                  <a:srgbClr val="C00000"/>
                </a:solidFill>
                <a:latin typeface="Segoe UI Black" pitchFamily="34" charset="0"/>
                <a:ea typeface="Segoe UI Black" pitchFamily="34" charset="0"/>
              </a:rPr>
              <a:t>LA INTRODUCCIÓN </a:t>
            </a:r>
            <a:r>
              <a:rPr lang="es-ES" sz="3600" b="1" dirty="0">
                <a:ln w="19050">
                  <a:noFill/>
                </a:ln>
                <a:solidFill>
                  <a:srgbClr val="C00000"/>
                </a:solidFill>
                <a:latin typeface="Segoe UI Black" pitchFamily="34" charset="0"/>
                <a:ea typeface="Segoe UI Black" pitchFamily="34" charset="0"/>
              </a:rPr>
              <a:t>DEL CARRIL DE EMERGENCIA</a:t>
            </a:r>
          </a:p>
        </p:txBody>
      </p:sp>
      <p:sp>
        <p:nvSpPr>
          <p:cNvPr id="5" name="CuadroTexto 7">
            <a:extLst>
              <a:ext uri="{FF2B5EF4-FFF2-40B4-BE49-F238E27FC236}">
                <a16:creationId xmlns="" xmlns:a16="http://schemas.microsoft.com/office/drawing/2014/main" id="{0029F680-E721-789C-28E7-8B116E3CA175}"/>
              </a:ext>
            </a:extLst>
          </p:cNvPr>
          <p:cNvSpPr txBox="1"/>
          <p:nvPr/>
        </p:nvSpPr>
        <p:spPr>
          <a:xfrm>
            <a:off x="5126636" y="1651820"/>
            <a:ext cx="6730583" cy="4459682"/>
          </a:xfrm>
          <a:prstGeom prst="rect">
            <a:avLst/>
          </a:prstGeom>
          <a:noFill/>
        </p:spPr>
        <p:txBody>
          <a:bodyPr wrap="square" rtlCol="0">
            <a:spAutoFit/>
          </a:bodyPr>
          <a:lstStyle/>
          <a:p>
            <a:pPr>
              <a:lnSpc>
                <a:spcPct val="120000"/>
              </a:lnSpc>
              <a:spcAft>
                <a:spcPts val="600"/>
              </a:spcAft>
            </a:pPr>
            <a:r>
              <a:rPr lang="es-ES" sz="1600" kern="100" dirty="0">
                <a:latin typeface="Arial Nova Light" panose="020B0304020202020204" pitchFamily="34" charset="0"/>
                <a:ea typeface="Roboto Thin" panose="02000000000000000000" pitchFamily="2" charset="0"/>
                <a:cs typeface="Times New Roman" panose="02020603050405020304" pitchFamily="18" charset="0"/>
              </a:rPr>
              <a:t>Antes, durante y después de la introducción de una ley que obligue a los conductores a formar un </a:t>
            </a:r>
            <a:r>
              <a:rPr lang="es-ES" sz="1600" kern="100" dirty="0" smtClean="0">
                <a:latin typeface="Arial Nova Light" panose="020B0304020202020204" pitchFamily="34" charset="0"/>
                <a:ea typeface="Roboto Thin" panose="02000000000000000000" pitchFamily="2" charset="0"/>
                <a:cs typeface="Times New Roman" panose="02020603050405020304" pitchFamily="18" charset="0"/>
              </a:rPr>
              <a:t>carril de </a:t>
            </a:r>
            <a:r>
              <a:rPr lang="es-ES" sz="1600" kern="100" dirty="0">
                <a:latin typeface="Arial Nova Light" panose="020B0304020202020204" pitchFamily="34" charset="0"/>
                <a:ea typeface="Roboto Thin" panose="02000000000000000000" pitchFamily="2" charset="0"/>
                <a:cs typeface="Times New Roman" panose="02020603050405020304" pitchFamily="18" charset="0"/>
              </a:rPr>
              <a:t>emergencia, el </a:t>
            </a:r>
            <a:r>
              <a:rPr lang="es-ES" sz="2400" b="1" kern="100" dirty="0">
                <a:solidFill>
                  <a:srgbClr val="C00000"/>
                </a:solidFill>
                <a:latin typeface="Arial Nova Light" panose="020B0304020202020204" pitchFamily="34" charset="0"/>
                <a:ea typeface="Roboto Thin" panose="02000000000000000000" pitchFamily="2" charset="0"/>
                <a:cs typeface="Times New Roman" panose="02020603050405020304" pitchFamily="18" charset="0"/>
              </a:rPr>
              <a:t>Consejo Europeo de Seguridad en el Transporte</a:t>
            </a:r>
            <a:r>
              <a:rPr lang="es-ES" sz="1600" kern="100" dirty="0">
                <a:solidFill>
                  <a:srgbClr val="C00000"/>
                </a:solidFill>
                <a:latin typeface="Arial Nova Light" panose="020B0304020202020204" pitchFamily="34" charset="0"/>
                <a:ea typeface="Roboto Thin" panose="02000000000000000000" pitchFamily="2" charset="0"/>
                <a:cs typeface="Times New Roman" panose="02020603050405020304" pitchFamily="18" charset="0"/>
              </a:rPr>
              <a:t> </a:t>
            </a:r>
            <a:r>
              <a:rPr lang="es-ES" sz="1600" kern="100" dirty="0">
                <a:latin typeface="Arial Nova Light" panose="020B0304020202020204" pitchFamily="34" charset="0"/>
                <a:ea typeface="Roboto Thin" panose="02000000000000000000" pitchFamily="2" charset="0"/>
                <a:cs typeface="Times New Roman" panose="02020603050405020304" pitchFamily="18" charset="0"/>
              </a:rPr>
              <a:t>recomienda</a:t>
            </a:r>
            <a:r>
              <a:rPr lang="es-ES" sz="1600" kern="100" dirty="0">
                <a:solidFill>
                  <a:srgbClr val="414952"/>
                </a:solidFill>
                <a:latin typeface="Arial Nova Light" panose="020B0304020202020204" pitchFamily="34" charset="0"/>
                <a:ea typeface="Roboto Thin" panose="02000000000000000000" pitchFamily="2" charset="0"/>
                <a:cs typeface="Times New Roman" panose="02020603050405020304" pitchFamily="18" charset="0"/>
              </a:rPr>
              <a:t> </a:t>
            </a:r>
            <a:r>
              <a:rPr lang="es-ES" sz="1600" kern="100" dirty="0">
                <a:solidFill>
                  <a:srgbClr val="C00000"/>
                </a:solidFill>
                <a:latin typeface="Arial Nova Light" panose="020B0304020202020204" pitchFamily="34" charset="0"/>
                <a:ea typeface="Roboto Thin" panose="02000000000000000000" pitchFamily="2" charset="0"/>
                <a:cs typeface="Times New Roman" panose="02020603050405020304" pitchFamily="18" charset="0"/>
              </a:rPr>
              <a:t>campañas de concienciación y sensibilización </a:t>
            </a:r>
            <a:r>
              <a:rPr lang="es-ES" sz="1600" kern="100" dirty="0">
                <a:latin typeface="Arial Nova Light" panose="020B0304020202020204" pitchFamily="34" charset="0"/>
                <a:ea typeface="Roboto Thin" panose="02000000000000000000" pitchFamily="2" charset="0"/>
                <a:cs typeface="Times New Roman" panose="02020603050405020304" pitchFamily="18" charset="0"/>
              </a:rPr>
              <a:t>con folletos y/o vídeos demostrativos.</a:t>
            </a:r>
          </a:p>
          <a:p>
            <a:pPr>
              <a:lnSpc>
                <a:spcPct val="120000"/>
              </a:lnSpc>
              <a:spcAft>
                <a:spcPts val="600"/>
              </a:spcAft>
            </a:pPr>
            <a:r>
              <a:rPr lang="es-ES" sz="1600" kern="100" dirty="0">
                <a:latin typeface="Arial Nova Light" panose="020B0304020202020204" pitchFamily="34" charset="0"/>
                <a:ea typeface="Roboto Thin" panose="02000000000000000000" pitchFamily="2" charset="0"/>
                <a:cs typeface="Times New Roman" panose="02020603050405020304" pitchFamily="18" charset="0"/>
              </a:rPr>
              <a:t>Para difundir toda la información necesaria sobre los corredores de emergencia, cómo configurarlos y en qué lado de la carretera ubicarse, se pueden utilizar </a:t>
            </a:r>
            <a:r>
              <a:rPr lang="es-ES" sz="1600" kern="100" dirty="0">
                <a:solidFill>
                  <a:srgbClr val="C00000"/>
                </a:solidFill>
                <a:latin typeface="Arial Nova Light" panose="020B0304020202020204" pitchFamily="34" charset="0"/>
                <a:ea typeface="Roboto Thin" panose="02000000000000000000" pitchFamily="2" charset="0"/>
                <a:cs typeface="Times New Roman" panose="02020603050405020304" pitchFamily="18" charset="0"/>
              </a:rPr>
              <a:t>carteles informativos o vallas publicitarias a lo largo de las autopistas.</a:t>
            </a:r>
          </a:p>
          <a:p>
            <a:pPr>
              <a:lnSpc>
                <a:spcPct val="120000"/>
              </a:lnSpc>
              <a:spcAft>
                <a:spcPts val="600"/>
              </a:spcAft>
            </a:pPr>
            <a:r>
              <a:rPr lang="es-ES" sz="1600" kern="100" dirty="0">
                <a:latin typeface="Arial Nova Light" panose="020B0304020202020204" pitchFamily="34" charset="0"/>
                <a:ea typeface="Roboto Thin" panose="02000000000000000000" pitchFamily="2" charset="0"/>
                <a:cs typeface="Times New Roman" panose="02020603050405020304" pitchFamily="18" charset="0"/>
              </a:rPr>
              <a:t>Se recomienda el </a:t>
            </a:r>
            <a:r>
              <a:rPr lang="es-ES" sz="1600" kern="100" dirty="0">
                <a:solidFill>
                  <a:srgbClr val="C00000"/>
                </a:solidFill>
                <a:latin typeface="Arial Nova Light" panose="020B0304020202020204" pitchFamily="34" charset="0"/>
                <a:ea typeface="Roboto Thin" panose="02000000000000000000" pitchFamily="2" charset="0"/>
                <a:cs typeface="Times New Roman" panose="02020603050405020304" pitchFamily="18" charset="0"/>
              </a:rPr>
              <a:t>seguimiento y la evaluación continua </a:t>
            </a:r>
            <a:r>
              <a:rPr lang="es-ES" sz="1600" kern="100" dirty="0">
                <a:solidFill>
                  <a:srgbClr val="414952"/>
                </a:solidFill>
                <a:latin typeface="Arial Nova Light" panose="020B0304020202020204" pitchFamily="34" charset="0"/>
                <a:ea typeface="Roboto Thin" panose="02000000000000000000" pitchFamily="2" charset="0"/>
                <a:cs typeface="Times New Roman" panose="02020603050405020304" pitchFamily="18" charset="0"/>
              </a:rPr>
              <a:t>de </a:t>
            </a:r>
            <a:r>
              <a:rPr lang="es-ES" sz="1600" kern="100" dirty="0">
                <a:latin typeface="Arial Nova Light" panose="020B0304020202020204" pitchFamily="34" charset="0"/>
                <a:ea typeface="Roboto Thin" panose="02000000000000000000" pitchFamily="2" charset="0"/>
                <a:cs typeface="Times New Roman" panose="02020603050405020304" pitchFamily="18" charset="0"/>
              </a:rPr>
              <a:t>la proporción de personas que actúa correctamente.</a:t>
            </a:r>
          </a:p>
          <a:p>
            <a:pPr>
              <a:lnSpc>
                <a:spcPct val="120000"/>
              </a:lnSpc>
              <a:spcAft>
                <a:spcPts val="600"/>
              </a:spcAft>
            </a:pPr>
            <a:r>
              <a:rPr lang="es-ES" sz="1600" kern="100" dirty="0">
                <a:latin typeface="Arial Nova Light" panose="020B0304020202020204" pitchFamily="34" charset="0"/>
                <a:ea typeface="Roboto Thin" panose="02000000000000000000" pitchFamily="2" charset="0"/>
                <a:cs typeface="Times New Roman" panose="02020603050405020304" pitchFamily="18" charset="0"/>
              </a:rPr>
              <a:t>Además, se deben realizar </a:t>
            </a:r>
            <a:r>
              <a:rPr lang="es-ES" sz="1600" kern="100" dirty="0">
                <a:solidFill>
                  <a:srgbClr val="C00000"/>
                </a:solidFill>
                <a:latin typeface="Arial Nova Light" panose="020B0304020202020204" pitchFamily="34" charset="0"/>
                <a:ea typeface="Roboto Thin" panose="02000000000000000000" pitchFamily="2" charset="0"/>
                <a:cs typeface="Times New Roman" panose="02020603050405020304" pitchFamily="18" charset="0"/>
              </a:rPr>
              <a:t>encuestas al personal de emergencia </a:t>
            </a:r>
            <a:r>
              <a:rPr lang="es-ES" sz="1600" kern="100" dirty="0">
                <a:latin typeface="Arial Nova Light" panose="020B0304020202020204" pitchFamily="34" charset="0"/>
                <a:ea typeface="Roboto Thin" panose="02000000000000000000" pitchFamily="2" charset="0"/>
                <a:cs typeface="Times New Roman" panose="02020603050405020304" pitchFamily="18" charset="0"/>
              </a:rPr>
              <a:t>para conocer su visión del nivel de implementación, sugerencias y posibilidades de mejora. </a:t>
            </a:r>
          </a:p>
        </p:txBody>
      </p:sp>
      <p:pic>
        <p:nvPicPr>
          <p:cNvPr id="6" name="Imagen 4" descr="Una señal azul con letras blancas&#10;&#10;Descripción generada automáticamente con confianza media">
            <a:extLst>
              <a:ext uri="{FF2B5EF4-FFF2-40B4-BE49-F238E27FC236}">
                <a16:creationId xmlns="" xmlns:a16="http://schemas.microsoft.com/office/drawing/2014/main" id="{A8E13EEA-5B83-911D-81E5-0072369C68BD}"/>
              </a:ext>
            </a:extLst>
          </p:cNvPr>
          <p:cNvPicPr>
            <a:picLocks noChangeAspect="1"/>
          </p:cNvPicPr>
          <p:nvPr/>
        </p:nvPicPr>
        <p:blipFill rotWithShape="1">
          <a:blip r:embed="rId2">
            <a:extLst>
              <a:ext uri="{28A0092B-C50C-407E-A947-70E740481C1C}">
                <a14:useLocalDpi xmlns:a14="http://schemas.microsoft.com/office/drawing/2010/main" val="0"/>
              </a:ext>
            </a:extLst>
          </a:blip>
          <a:srcRect l="18001" r="23390"/>
          <a:stretch/>
        </p:blipFill>
        <p:spPr>
          <a:xfrm>
            <a:off x="472524" y="1795489"/>
            <a:ext cx="4346459" cy="4172343"/>
          </a:xfrm>
          <a:prstGeom prst="rect">
            <a:avLst/>
          </a:prstGeom>
        </p:spPr>
      </p:pic>
    </p:spTree>
    <p:extLst>
      <p:ext uri="{BB962C8B-B14F-4D97-AF65-F5344CB8AC3E}">
        <p14:creationId xmlns:p14="http://schemas.microsoft.com/office/powerpoint/2010/main" val="31611234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p:cNvSpPr/>
          <p:nvPr/>
        </p:nvSpPr>
        <p:spPr>
          <a:xfrm>
            <a:off x="0" y="0"/>
            <a:ext cx="12192000" cy="6858000"/>
          </a:xfrm>
          <a:prstGeom prst="rect">
            <a:avLst/>
          </a:prstGeom>
          <a:gradFill flip="none" rotWithShape="1">
            <a:gsLst>
              <a:gs pos="0">
                <a:schemeClr val="accent1">
                  <a:tint val="66000"/>
                  <a:satMod val="160000"/>
                </a:schemeClr>
              </a:gs>
              <a:gs pos="92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2" name="1 Título"/>
          <p:cNvSpPr>
            <a:spLocks noGrp="1"/>
          </p:cNvSpPr>
          <p:nvPr>
            <p:ph type="title"/>
          </p:nvPr>
        </p:nvSpPr>
        <p:spPr>
          <a:xfrm>
            <a:off x="861170" y="2507493"/>
            <a:ext cx="5234830" cy="3685864"/>
          </a:xfrm>
        </p:spPr>
        <p:txBody>
          <a:bodyPr>
            <a:noAutofit/>
          </a:bodyPr>
          <a:lstStyle/>
          <a:p>
            <a:pPr marL="268288">
              <a:lnSpc>
                <a:spcPct val="150000"/>
              </a:lnSpc>
            </a:pPr>
            <a:r>
              <a:rPr lang="es-ES" sz="2000" b="1" dirty="0" smtClean="0">
                <a:solidFill>
                  <a:srgbClr val="FEFEF8"/>
                </a:solidFill>
                <a:latin typeface="Segoe UI Black" pitchFamily="34" charset="0"/>
                <a:ea typeface="Segoe UI Black" pitchFamily="34" charset="0"/>
              </a:rPr>
              <a:t>CARRIL </a:t>
            </a:r>
            <a:r>
              <a:rPr lang="es-ES" sz="2000" b="1" dirty="0">
                <a:solidFill>
                  <a:srgbClr val="FEFEF8"/>
                </a:solidFill>
                <a:latin typeface="Segoe UI Black" pitchFamily="34" charset="0"/>
                <a:ea typeface="Segoe UI Black" pitchFamily="34" charset="0"/>
              </a:rPr>
              <a:t>DE LA VIDA</a:t>
            </a:r>
            <a:br>
              <a:rPr lang="es-ES" sz="2000" b="1" dirty="0">
                <a:solidFill>
                  <a:srgbClr val="FEFEF8"/>
                </a:solidFill>
                <a:latin typeface="Segoe UI Black" pitchFamily="34" charset="0"/>
                <a:ea typeface="Segoe UI Black" pitchFamily="34" charset="0"/>
              </a:rPr>
            </a:br>
            <a:r>
              <a:rPr lang="es-ES" sz="2000" b="1" dirty="0">
                <a:solidFill>
                  <a:srgbClr val="FEFEF8"/>
                </a:solidFill>
                <a:latin typeface="Segoe UI Black" pitchFamily="34" charset="0"/>
                <a:ea typeface="Segoe UI Black" pitchFamily="34" charset="0"/>
              </a:rPr>
              <a:t>CORREDOR DE RESCATE</a:t>
            </a:r>
            <a:br>
              <a:rPr lang="es-ES" sz="2000" b="1" dirty="0">
                <a:solidFill>
                  <a:srgbClr val="FEFEF8"/>
                </a:solidFill>
                <a:latin typeface="Segoe UI Black" pitchFamily="34" charset="0"/>
                <a:ea typeface="Segoe UI Black" pitchFamily="34" charset="0"/>
              </a:rPr>
            </a:br>
            <a:r>
              <a:rPr lang="es-ES" sz="2000" b="1" dirty="0">
                <a:solidFill>
                  <a:srgbClr val="FEFEF8"/>
                </a:solidFill>
                <a:latin typeface="Segoe UI Black" pitchFamily="34" charset="0"/>
                <a:ea typeface="Segoe UI Black" pitchFamily="34" charset="0"/>
              </a:rPr>
              <a:t>EFECTO PASILLO</a:t>
            </a:r>
            <a:br>
              <a:rPr lang="es-ES" sz="2000" b="1" dirty="0">
                <a:solidFill>
                  <a:srgbClr val="FEFEF8"/>
                </a:solidFill>
                <a:latin typeface="Segoe UI Black" pitchFamily="34" charset="0"/>
                <a:ea typeface="Segoe UI Black" pitchFamily="34" charset="0"/>
              </a:rPr>
            </a:br>
            <a:r>
              <a:rPr lang="es-ES" sz="2000" b="1" dirty="0">
                <a:solidFill>
                  <a:srgbClr val="FEFEF8"/>
                </a:solidFill>
                <a:latin typeface="Segoe UI Black" pitchFamily="34" charset="0"/>
                <a:ea typeface="Segoe UI Black" pitchFamily="34" charset="0"/>
              </a:rPr>
              <a:t>EMERGENCY LANE</a:t>
            </a:r>
            <a:br>
              <a:rPr lang="es-ES" sz="2000" b="1" dirty="0">
                <a:solidFill>
                  <a:srgbClr val="FEFEF8"/>
                </a:solidFill>
                <a:latin typeface="Segoe UI Black" pitchFamily="34" charset="0"/>
                <a:ea typeface="Segoe UI Black" pitchFamily="34" charset="0"/>
              </a:rPr>
            </a:br>
            <a:r>
              <a:rPr lang="es-ES" sz="2000" b="1" dirty="0">
                <a:solidFill>
                  <a:srgbClr val="FEFEF8"/>
                </a:solidFill>
                <a:latin typeface="Segoe UI Black" pitchFamily="34" charset="0"/>
                <a:ea typeface="Segoe UI Black" pitchFamily="34" charset="0"/>
              </a:rPr>
              <a:t>FIRE LINE</a:t>
            </a:r>
            <a:br>
              <a:rPr lang="es-ES" sz="2000" b="1" dirty="0">
                <a:solidFill>
                  <a:srgbClr val="FEFEF8"/>
                </a:solidFill>
                <a:latin typeface="Segoe UI Black" pitchFamily="34" charset="0"/>
                <a:ea typeface="Segoe UI Black" pitchFamily="34" charset="0"/>
              </a:rPr>
            </a:br>
            <a:r>
              <a:rPr lang="es-ES" sz="2000" b="1" dirty="0">
                <a:solidFill>
                  <a:srgbClr val="FEFEF8"/>
                </a:solidFill>
                <a:latin typeface="Segoe UI Black" pitchFamily="34" charset="0"/>
                <a:ea typeface="Segoe UI Black" pitchFamily="34" charset="0"/>
              </a:rPr>
              <a:t>PULL OVER</a:t>
            </a:r>
            <a:br>
              <a:rPr lang="es-ES" sz="2000" b="1" dirty="0">
                <a:solidFill>
                  <a:srgbClr val="FEFEF8"/>
                </a:solidFill>
                <a:latin typeface="Segoe UI Black" pitchFamily="34" charset="0"/>
                <a:ea typeface="Segoe UI Black" pitchFamily="34" charset="0"/>
              </a:rPr>
            </a:br>
            <a:r>
              <a:rPr lang="es-ES" sz="2000" b="1" dirty="0">
                <a:solidFill>
                  <a:srgbClr val="FEFEF8"/>
                </a:solidFill>
                <a:latin typeface="Segoe UI Black" pitchFamily="34" charset="0"/>
                <a:ea typeface="Segoe UI Black" pitchFamily="34" charset="0"/>
              </a:rPr>
              <a:t>RETTUNGSGASSE o FREIE GASSE </a:t>
            </a:r>
            <a:br>
              <a:rPr lang="es-ES" sz="2000" b="1" dirty="0">
                <a:solidFill>
                  <a:srgbClr val="FEFEF8"/>
                </a:solidFill>
                <a:latin typeface="Segoe UI Black" pitchFamily="34" charset="0"/>
                <a:ea typeface="Segoe UI Black" pitchFamily="34" charset="0"/>
              </a:rPr>
            </a:br>
            <a:r>
              <a:rPr lang="es-ES" sz="2000" b="1" dirty="0">
                <a:solidFill>
                  <a:srgbClr val="FEFEF8"/>
                </a:solidFill>
                <a:latin typeface="Segoe UI Black" pitchFamily="34" charset="0"/>
                <a:ea typeface="Segoe UI Black" pitchFamily="34" charset="0"/>
              </a:rPr>
              <a:t>VÍA DE SALVAMENTO</a:t>
            </a:r>
            <a:br>
              <a:rPr lang="es-ES" sz="2000" b="1" dirty="0">
                <a:solidFill>
                  <a:srgbClr val="FEFEF8"/>
                </a:solidFill>
                <a:latin typeface="Segoe UI Black" pitchFamily="34" charset="0"/>
                <a:ea typeface="Segoe UI Black" pitchFamily="34" charset="0"/>
              </a:rPr>
            </a:br>
            <a:r>
              <a:rPr lang="es-ES" sz="2000" b="1" dirty="0">
                <a:solidFill>
                  <a:srgbClr val="FEFEF8"/>
                </a:solidFill>
                <a:latin typeface="Segoe UI Black" pitchFamily="34" charset="0"/>
                <a:ea typeface="Segoe UI Black" pitchFamily="34" charset="0"/>
              </a:rPr>
              <a:t>VÍA DE URGENCIA</a:t>
            </a:r>
            <a:br>
              <a:rPr lang="es-ES" sz="2000" b="1" dirty="0">
                <a:solidFill>
                  <a:srgbClr val="FEFEF8"/>
                </a:solidFill>
                <a:latin typeface="Segoe UI Black" pitchFamily="34" charset="0"/>
                <a:ea typeface="Segoe UI Black" pitchFamily="34" charset="0"/>
              </a:rPr>
            </a:br>
            <a:endParaRPr lang="es-ES" sz="2000" b="1" dirty="0">
              <a:solidFill>
                <a:srgbClr val="FEFEF8"/>
              </a:solidFill>
              <a:latin typeface="Segoe UI Black" pitchFamily="34" charset="0"/>
              <a:ea typeface="Segoe UI Black" pitchFamily="34" charset="0"/>
            </a:endParaRPr>
          </a:p>
        </p:txBody>
      </p:sp>
      <p:sp>
        <p:nvSpPr>
          <p:cNvPr id="4" name="3 Marcador de texto"/>
          <p:cNvSpPr>
            <a:spLocks noGrp="1"/>
          </p:cNvSpPr>
          <p:nvPr>
            <p:ph sz="half" idx="1"/>
          </p:nvPr>
        </p:nvSpPr>
        <p:spPr>
          <a:xfrm>
            <a:off x="843072" y="977616"/>
            <a:ext cx="10849205" cy="720081"/>
          </a:xfrm>
        </p:spPr>
        <p:txBody>
          <a:bodyPr>
            <a:noAutofit/>
          </a:bodyPr>
          <a:lstStyle/>
          <a:p>
            <a:pPr marL="0" indent="0" algn="ctr">
              <a:buNone/>
            </a:pPr>
            <a:r>
              <a:rPr lang="es-ES" sz="4000" b="1" dirty="0">
                <a:solidFill>
                  <a:srgbClr val="C00000"/>
                </a:solidFill>
                <a:latin typeface="Segoe UI Black" pitchFamily="34" charset="0"/>
                <a:ea typeface="Segoe UI Black" pitchFamily="34" charset="0"/>
                <a:cs typeface="Arial" pitchFamily="34" charset="0"/>
              </a:rPr>
              <a:t>OTRAS FORMAS DE DENOMINARSE: </a:t>
            </a:r>
          </a:p>
        </p:txBody>
      </p:sp>
      <p:pic>
        <p:nvPicPr>
          <p:cNvPr id="7"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5995487" y="1971544"/>
            <a:ext cx="4745249" cy="44442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86850294"/>
      </p:ext>
    </p:extLst>
  </p:cSld>
  <p:clrMapOvr>
    <a:masterClrMapping/>
  </p:clrMapOvr>
  <p:transition spd="slow">
    <p:push dir="u"/>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dirty="0"/>
          </a:p>
        </p:txBody>
      </p:sp>
      <p:pic>
        <p:nvPicPr>
          <p:cNvPr id="3074" name="Picture 2" descr="https://transports.public.lu/dam-assets/circulation-routiere/Couloir-secours-Panneau-2-voies.jpg/_jcr_content/renditions/thumb-xhdp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083024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dirty="0"/>
          </a:p>
        </p:txBody>
      </p:sp>
      <p:pic>
        <p:nvPicPr>
          <p:cNvPr id="4098" name="Picture 2" descr="couloir-secours-mddi-ascenseur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12192000" cy="68580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281434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dirty="0"/>
          </a:p>
        </p:txBody>
      </p:sp>
      <p:pic>
        <p:nvPicPr>
          <p:cNvPr id="5122" name="Picture 2" descr="couloir-secours-bus-rgt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365632" cy="69556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0794872"/>
      </p:ext>
    </p:extLst>
  </p:cSld>
  <p:clrMapOvr>
    <a:masterClrMapping/>
  </p:clrMapOvr>
  <p:transition spd="slow">
    <p:pull/>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608501" y="0"/>
            <a:ext cx="1583499" cy="6858000"/>
          </a:xfrm>
          <a:blipFill>
            <a:blip r:embed="rId2"/>
            <a:tile tx="0" ty="0" sx="100000" sy="100000" flip="none" algn="tl"/>
          </a:blipFill>
        </p:spPr>
        <p:txBody>
          <a:bodyPr vert="wordArtVert">
            <a:noAutofit/>
          </a:bodyPr>
          <a:lstStyle/>
          <a:p>
            <a:pPr indent="265113"/>
            <a:r>
              <a:rPr lang="es-ES" sz="4800" b="1" dirty="0">
                <a:solidFill>
                  <a:schemeClr val="accent3">
                    <a:lumMod val="75000"/>
                  </a:schemeClr>
                </a:solidFill>
                <a:latin typeface="Arial Black" pitchFamily="34" charset="0"/>
              </a:rPr>
              <a:t>MEXICO</a:t>
            </a:r>
          </a:p>
        </p:txBody>
      </p:sp>
      <p:pic>
        <p:nvPicPr>
          <p:cNvPr id="2050" name="Picture 2" descr="Tiada huraian foto disediak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2841" y="1"/>
            <a:ext cx="10731343" cy="68607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298092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teres\OneDrive\Documentos\a MAURICIO\IAPRL - CARRIL EMERGENCIAS\Imagen 5.jpg"/>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37000" contrast="-31000"/>
                    </a14:imgEffect>
                  </a14:imgLayer>
                </a14:imgProps>
              </a:ext>
              <a:ext uri="{28A0092B-C50C-407E-A947-70E740481C1C}">
                <a14:useLocalDpi xmlns:a14="http://schemas.microsoft.com/office/drawing/2010/main" val="0"/>
              </a:ext>
            </a:extLst>
          </a:blip>
          <a:srcRect/>
          <a:stretch>
            <a:fillRect/>
          </a:stretch>
        </p:blipFill>
        <p:spPr bwMode="auto">
          <a:xfrm>
            <a:off x="5246557" y="256490"/>
            <a:ext cx="6700692" cy="6333497"/>
          </a:xfrm>
          <a:prstGeom prst="rect">
            <a:avLst/>
          </a:prstGeom>
          <a:noFill/>
          <a:extLst>
            <a:ext uri="{909E8E84-426E-40DD-AFC4-6F175D3DCCD1}">
              <a14:hiddenFill xmlns:a14="http://schemas.microsoft.com/office/drawing/2010/main">
                <a:solidFill>
                  <a:srgbClr val="FFFFFF"/>
                </a:solidFill>
              </a14:hiddenFill>
            </a:ext>
          </a:extLst>
        </p:spPr>
      </p:pic>
      <p:sp>
        <p:nvSpPr>
          <p:cNvPr id="4" name="3 Rectángulo"/>
          <p:cNvSpPr/>
          <p:nvPr/>
        </p:nvSpPr>
        <p:spPr>
          <a:xfrm>
            <a:off x="194872" y="1796354"/>
            <a:ext cx="5426439" cy="2862322"/>
          </a:xfrm>
          <a:prstGeom prst="rect">
            <a:avLst/>
          </a:prstGeom>
          <a:noFill/>
        </p:spPr>
        <p:txBody>
          <a:bodyPr wrap="square" lIns="91440" tIns="45720" rIns="91440" bIns="45720">
            <a:spAutoFit/>
          </a:bodyPr>
          <a:lstStyle/>
          <a:p>
            <a:pPr algn="ctr"/>
            <a:r>
              <a:rPr lang="es-ES" sz="4000" b="1" cap="none" spc="0" dirty="0">
                <a:ln w="18000">
                  <a:solidFill>
                    <a:schemeClr val="accent2">
                      <a:satMod val="140000"/>
                    </a:schemeClr>
                  </a:solidFill>
                  <a:prstDash val="solid"/>
                  <a:miter lim="800000"/>
                </a:ln>
                <a:solidFill>
                  <a:srgbClr val="C00000"/>
                </a:solidFill>
                <a:effectLst>
                  <a:outerShdw blurRad="25500" dist="23000" dir="7020000" algn="tl">
                    <a:srgbClr val="000000">
                      <a:alpha val="50000"/>
                    </a:srgbClr>
                  </a:outerShdw>
                </a:effectLst>
                <a:latin typeface="Segoe UI Black" pitchFamily="34" charset="0"/>
                <a:ea typeface="Segoe UI Black" pitchFamily="34" charset="0"/>
              </a:rPr>
              <a:t>IMPLANTACIÓN </a:t>
            </a:r>
            <a:endParaRPr lang="es-ES" sz="5000" b="1" cap="none" spc="0" dirty="0">
              <a:ln w="18000">
                <a:solidFill>
                  <a:schemeClr val="accent2">
                    <a:satMod val="140000"/>
                  </a:schemeClr>
                </a:solidFill>
                <a:prstDash val="solid"/>
                <a:miter lim="800000"/>
              </a:ln>
              <a:solidFill>
                <a:srgbClr val="C00000"/>
              </a:solidFill>
              <a:effectLst>
                <a:outerShdw blurRad="25500" dist="23000" dir="7020000" algn="tl">
                  <a:srgbClr val="000000">
                    <a:alpha val="50000"/>
                  </a:srgbClr>
                </a:outerShdw>
              </a:effectLst>
              <a:latin typeface="Segoe UI Black" pitchFamily="34" charset="0"/>
              <a:ea typeface="Segoe UI Black" pitchFamily="34" charset="0"/>
            </a:endParaRPr>
          </a:p>
          <a:p>
            <a:pPr algn="ctr"/>
            <a:r>
              <a:rPr lang="es-ES" sz="4000" b="1" cap="none" spc="0" dirty="0">
                <a:ln w="18000">
                  <a:solidFill>
                    <a:schemeClr val="accent2">
                      <a:satMod val="140000"/>
                    </a:schemeClr>
                  </a:solidFill>
                  <a:prstDash val="solid"/>
                  <a:miter lim="800000"/>
                </a:ln>
                <a:solidFill>
                  <a:srgbClr val="C00000"/>
                </a:solidFill>
                <a:effectLst>
                  <a:outerShdw blurRad="25500" dist="23000" dir="7020000" algn="tl">
                    <a:srgbClr val="000000">
                      <a:alpha val="50000"/>
                    </a:srgbClr>
                  </a:outerShdw>
                </a:effectLst>
                <a:latin typeface="Segoe UI Black" pitchFamily="34" charset="0"/>
                <a:ea typeface="Segoe UI Black" pitchFamily="34" charset="0"/>
              </a:rPr>
              <a:t>EN </a:t>
            </a:r>
            <a:endParaRPr lang="es-ES" sz="5000" b="1" cap="none" spc="0" dirty="0">
              <a:ln w="18000">
                <a:solidFill>
                  <a:schemeClr val="accent2">
                    <a:satMod val="140000"/>
                  </a:schemeClr>
                </a:solidFill>
                <a:prstDash val="solid"/>
                <a:miter lim="800000"/>
              </a:ln>
              <a:solidFill>
                <a:srgbClr val="C00000"/>
              </a:solidFill>
              <a:effectLst>
                <a:outerShdw blurRad="25500" dist="23000" dir="7020000" algn="tl">
                  <a:srgbClr val="000000">
                    <a:alpha val="50000"/>
                  </a:srgbClr>
                </a:outerShdw>
              </a:effectLst>
              <a:latin typeface="Segoe UI Black" pitchFamily="34" charset="0"/>
              <a:ea typeface="Segoe UI Black" pitchFamily="34" charset="0"/>
            </a:endParaRPr>
          </a:p>
          <a:p>
            <a:pPr algn="ctr"/>
            <a:r>
              <a:rPr lang="es-ES" sz="5000" b="1" cap="none" spc="0" dirty="0">
                <a:ln w="18000">
                  <a:solidFill>
                    <a:schemeClr val="accent2">
                      <a:satMod val="140000"/>
                    </a:schemeClr>
                  </a:solidFill>
                  <a:prstDash val="solid"/>
                  <a:miter lim="800000"/>
                </a:ln>
                <a:solidFill>
                  <a:srgbClr val="C00000"/>
                </a:solidFill>
                <a:effectLst>
                  <a:outerShdw blurRad="25500" dist="23000" dir="7020000" algn="tl">
                    <a:srgbClr val="000000">
                      <a:alpha val="50000"/>
                    </a:srgbClr>
                  </a:outerShdw>
                </a:effectLst>
                <a:latin typeface="Segoe UI Black" pitchFamily="34" charset="0"/>
                <a:ea typeface="Segoe UI Black" pitchFamily="34" charset="0"/>
              </a:rPr>
              <a:t>NUEVA </a:t>
            </a:r>
          </a:p>
          <a:p>
            <a:pPr algn="ctr"/>
            <a:r>
              <a:rPr lang="es-ES" sz="5000" b="1" cap="none" spc="0" dirty="0">
                <a:ln w="18000">
                  <a:solidFill>
                    <a:schemeClr val="accent2">
                      <a:satMod val="140000"/>
                    </a:schemeClr>
                  </a:solidFill>
                  <a:prstDash val="solid"/>
                  <a:miter lim="800000"/>
                </a:ln>
                <a:solidFill>
                  <a:srgbClr val="C00000"/>
                </a:solidFill>
                <a:effectLst>
                  <a:outerShdw blurRad="25500" dist="23000" dir="7020000" algn="tl">
                    <a:srgbClr val="000000">
                      <a:alpha val="50000"/>
                    </a:srgbClr>
                  </a:outerShdw>
                </a:effectLst>
                <a:latin typeface="Segoe UI Black" pitchFamily="34" charset="0"/>
                <a:ea typeface="Segoe UI Black" pitchFamily="34" charset="0"/>
              </a:rPr>
              <a:t>YORK</a:t>
            </a:r>
          </a:p>
        </p:txBody>
      </p:sp>
      <p:pic>
        <p:nvPicPr>
          <p:cNvPr id="5" name="Picture 4" descr="RÃ©sultat de recherche d'images pour &quot;fundaciÃ³n fuego&quot;">
            <a:extLst>
              <a:ext uri="{FF2B5EF4-FFF2-40B4-BE49-F238E27FC236}">
                <a16:creationId xmlns="" xmlns:a16="http://schemas.microsoft.com/office/drawing/2014/main" id="{18C748A8-50DF-B5B4-24A4-AF0C794AD4CF}"/>
              </a:ext>
            </a:extLst>
          </p:cNvPr>
          <p:cNvPicPr>
            <a:picLocks noChangeAspect="1" noChangeArrowheads="1"/>
          </p:cNvPicPr>
          <p:nvPr/>
        </p:nvPicPr>
        <p:blipFill>
          <a:blip r:embed="rId4">
            <a:clrChange>
              <a:clrFrom>
                <a:srgbClr val="FEFEFE"/>
              </a:clrFrom>
              <a:clrTo>
                <a:srgbClr val="FEFEFE">
                  <a:alpha val="0"/>
                </a:srgbClr>
              </a:clrTo>
            </a:clrChange>
          </a:blip>
          <a:srcRect/>
          <a:stretch>
            <a:fillRect/>
          </a:stretch>
        </p:blipFill>
        <p:spPr bwMode="auto">
          <a:xfrm>
            <a:off x="479685" y="5995529"/>
            <a:ext cx="1139254" cy="568970"/>
          </a:xfrm>
          <a:prstGeom prst="rect">
            <a:avLst/>
          </a:prstGeom>
          <a:ln>
            <a:noFill/>
          </a:ln>
          <a:effectLst>
            <a:outerShdw blurRad="292100" dist="139700" dir="2700000" algn="tl" rotWithShape="0">
              <a:srgbClr val="333333">
                <a:alpha val="65000"/>
              </a:srgbClr>
            </a:outerShdw>
          </a:effectLst>
        </p:spPr>
      </p:pic>
      <p:pic>
        <p:nvPicPr>
          <p:cNvPr id="6" name="Picture 2" descr="C:\Users\teres\Downloads\logo avacoi_medio.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94872" y="283919"/>
            <a:ext cx="1424066" cy="14240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1668507"/>
      </p:ext>
    </p:extLst>
  </p:cSld>
  <p:clrMapOvr>
    <a:masterClrMapping/>
  </p:clrMapOvr>
  <p:transition spd="slow">
    <p:push dir="u"/>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Rettungsgasse bilden – Feuerwehr Osberghause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4952" y="1873057"/>
            <a:ext cx="7007218" cy="4748461"/>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News 2011 - Freiwillige Feuerwehr Wächtersba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25537" y="1744717"/>
            <a:ext cx="4597400" cy="4876801"/>
          </a:xfrm>
          <a:prstGeom prst="rect">
            <a:avLst/>
          </a:prstGeom>
          <a:noFill/>
          <a:extLst>
            <a:ext uri="{909E8E84-426E-40DD-AFC4-6F175D3DCCD1}">
              <a14:hiddenFill xmlns:a14="http://schemas.microsoft.com/office/drawing/2010/main">
                <a:solidFill>
                  <a:srgbClr val="FFFFFF"/>
                </a:solidFill>
              </a14:hiddenFill>
            </a:ext>
          </a:extLst>
        </p:spPr>
      </p:pic>
      <p:sp>
        <p:nvSpPr>
          <p:cNvPr id="2" name="1 Título"/>
          <p:cNvSpPr>
            <a:spLocks noGrp="1"/>
          </p:cNvSpPr>
          <p:nvPr>
            <p:ph type="title"/>
          </p:nvPr>
        </p:nvSpPr>
        <p:spPr>
          <a:xfrm>
            <a:off x="989351" y="201282"/>
            <a:ext cx="9563724" cy="1325563"/>
          </a:xfrm>
        </p:spPr>
        <p:txBody>
          <a:bodyPr>
            <a:noAutofit/>
          </a:bodyPr>
          <a:lstStyle/>
          <a:p>
            <a:pPr algn="ctr"/>
            <a:r>
              <a:rPr lang="es-ES" sz="4800" b="1" dirty="0">
                <a:solidFill>
                  <a:srgbClr val="C00000"/>
                </a:solidFill>
                <a:latin typeface="Segoe UI Black" pitchFamily="34" charset="0"/>
                <a:ea typeface="Segoe UI Black" pitchFamily="34" charset="0"/>
              </a:rPr>
              <a:t>CAMPAÑA EN ALEMANIA</a:t>
            </a:r>
          </a:p>
        </p:txBody>
      </p:sp>
    </p:spTree>
    <p:extLst>
      <p:ext uri="{BB962C8B-B14F-4D97-AF65-F5344CB8AC3E}">
        <p14:creationId xmlns:p14="http://schemas.microsoft.com/office/powerpoint/2010/main" val="3804943458"/>
      </p:ext>
    </p:extLst>
  </p:cSld>
  <p:clrMapOvr>
    <a:masterClrMapping/>
  </p:clrMapOvr>
  <p:transition spd="slow">
    <p:wip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Rettungsgasse richtig bilden: Regeln und Bußgelder 2023 / 202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12185844" cy="5432962"/>
          </a:xfrm>
          <a:prstGeom prst="rect">
            <a:avLst/>
          </a:prstGeom>
          <a:noFill/>
          <a:extLst>
            <a:ext uri="{909E8E84-426E-40DD-AFC4-6F175D3DCCD1}">
              <a14:hiddenFill xmlns:a14="http://schemas.microsoft.com/office/drawing/2010/main">
                <a:solidFill>
                  <a:srgbClr val="FFFFFF"/>
                </a:solidFill>
              </a14:hiddenFill>
            </a:ext>
          </a:extLst>
        </p:spPr>
      </p:pic>
      <p:sp>
        <p:nvSpPr>
          <p:cNvPr id="8" name="7 Rectángulo"/>
          <p:cNvSpPr/>
          <p:nvPr/>
        </p:nvSpPr>
        <p:spPr>
          <a:xfrm>
            <a:off x="-24828" y="5432963"/>
            <a:ext cx="12216828" cy="1425037"/>
          </a:xfrm>
          <a:prstGeom prst="rect">
            <a:avLst/>
          </a:prstGeom>
          <a:gradFill flip="none" rotWithShape="1">
            <a:gsLst>
              <a:gs pos="0">
                <a:srgbClr val="99CCFF">
                  <a:shade val="30000"/>
                  <a:satMod val="115000"/>
                </a:srgbClr>
              </a:gs>
              <a:gs pos="50000">
                <a:srgbClr val="99CCFF">
                  <a:shade val="67500"/>
                  <a:satMod val="115000"/>
                </a:srgbClr>
              </a:gs>
              <a:gs pos="100000">
                <a:srgbClr val="99CCFF">
                  <a:shade val="100000"/>
                  <a:satMod val="115000"/>
                </a:srgbClr>
              </a:gs>
            </a:gsLst>
            <a:lin ang="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lgn="ctr"/>
            <a:r>
              <a:rPr lang="es-ES" altLang="es-ES" b="1" dirty="0">
                <a:solidFill>
                  <a:schemeClr val="bg1"/>
                </a:solidFill>
                <a:latin typeface="Georgia Pro Cond Black" pitchFamily="18" charset="0"/>
                <a:cs typeface="Arial" panose="020B0604020202020204" pitchFamily="34" charset="0"/>
              </a:rPr>
              <a:t>CARRIL DE EMERGENCIA</a:t>
            </a:r>
          </a:p>
        </p:txBody>
      </p:sp>
    </p:spTree>
    <p:extLst>
      <p:ext uri="{BB962C8B-B14F-4D97-AF65-F5344CB8AC3E}">
        <p14:creationId xmlns:p14="http://schemas.microsoft.com/office/powerpoint/2010/main" val="291820917"/>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Rettungsgasse einheitlich auf der linken Seite vorgeschriebe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6024"/>
            <a:ext cx="12192000" cy="6021288"/>
          </a:xfrm>
          <a:prstGeom prst="rect">
            <a:avLst/>
          </a:prstGeom>
          <a:noFill/>
          <a:extLst>
            <a:ext uri="{909E8E84-426E-40DD-AFC4-6F175D3DCCD1}">
              <a14:hiddenFill xmlns:a14="http://schemas.microsoft.com/office/drawing/2010/main">
                <a:solidFill>
                  <a:srgbClr val="FFFFFF"/>
                </a:solidFill>
              </a14:hiddenFill>
            </a:ext>
          </a:extLst>
        </p:spPr>
      </p:pic>
      <p:sp>
        <p:nvSpPr>
          <p:cNvPr id="9" name="8 Rectángulo"/>
          <p:cNvSpPr/>
          <p:nvPr/>
        </p:nvSpPr>
        <p:spPr>
          <a:xfrm>
            <a:off x="2349" y="6037313"/>
            <a:ext cx="12192000" cy="867985"/>
          </a:xfrm>
          <a:prstGeom prst="rect">
            <a:avLst/>
          </a:prstGeom>
          <a:gradFill flip="none" rotWithShape="1">
            <a:gsLst>
              <a:gs pos="0">
                <a:srgbClr val="397FAF">
                  <a:tint val="66000"/>
                  <a:satMod val="160000"/>
                  <a:shade val="30000"/>
                  <a:satMod val="115000"/>
                </a:srgbClr>
              </a:gs>
              <a:gs pos="50000">
                <a:srgbClr val="397FAF">
                  <a:tint val="66000"/>
                  <a:satMod val="160000"/>
                  <a:shade val="67500"/>
                  <a:satMod val="115000"/>
                </a:srgbClr>
              </a:gs>
              <a:gs pos="100000">
                <a:srgbClr val="397FAF">
                  <a:tint val="66000"/>
                  <a:satMod val="160000"/>
                  <a:shade val="100000"/>
                  <a:satMod val="115000"/>
                </a:srgbClr>
              </a:gs>
            </a:gsLst>
            <a:lin ang="108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lgn="ctr"/>
            <a:r>
              <a:rPr lang="es-ES" altLang="es-ES" b="1" dirty="0">
                <a:solidFill>
                  <a:schemeClr val="bg1"/>
                </a:solidFill>
                <a:latin typeface="Georgia Pro Cond Black" pitchFamily="18" charset="0"/>
                <a:cs typeface="Arial" panose="020B0604020202020204" pitchFamily="34" charset="0"/>
              </a:rPr>
              <a:t>CARRIL DE EMERGENCIA</a:t>
            </a:r>
          </a:p>
        </p:txBody>
      </p:sp>
    </p:spTree>
    <p:extLst>
      <p:ext uri="{BB962C8B-B14F-4D97-AF65-F5344CB8AC3E}">
        <p14:creationId xmlns:p14="http://schemas.microsoft.com/office/powerpoint/2010/main" val="2160052434"/>
      </p:ext>
    </p:extLst>
  </p:cSld>
  <p:clrMapOvr>
    <a:masterClrMapping/>
  </p:clrMapOvr>
  <p:transition spd="slow">
    <p:push dir="u"/>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descr="C:\Users\teres\OneDrive\Documentos\a MAURICIO\IAPRL - CARRIL EMERGENCIAS\Imagen 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365" y="-31713"/>
            <a:ext cx="12289365" cy="69127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5082389"/>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teres\OneDrive\Documentos\a MAURICIO\IAPRL - CARRIL EMERGENCIAS\Imagen 4.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0864"/>
            <a:ext cx="9171146" cy="6868864"/>
          </a:xfrm>
          <a:prstGeom prst="rect">
            <a:avLst/>
          </a:prstGeom>
          <a:noFill/>
          <a:extLst>
            <a:ext uri="{909E8E84-426E-40DD-AFC4-6F175D3DCCD1}">
              <a14:hiddenFill xmlns:a14="http://schemas.microsoft.com/office/drawing/2010/main">
                <a:solidFill>
                  <a:srgbClr val="FFFFFF"/>
                </a:solidFill>
              </a14:hiddenFill>
            </a:ext>
          </a:extLst>
        </p:spPr>
      </p:pic>
      <p:sp>
        <p:nvSpPr>
          <p:cNvPr id="3" name="2 Rectángulo"/>
          <p:cNvSpPr/>
          <p:nvPr/>
        </p:nvSpPr>
        <p:spPr>
          <a:xfrm>
            <a:off x="9623684" y="1089200"/>
            <a:ext cx="1997859" cy="5262979"/>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s-ES" sz="4800" b="1" cap="none" spc="0" dirty="0">
                <a:ln w="11430"/>
                <a:solidFill>
                  <a:schemeClr val="accent2">
                    <a:lumMod val="50000"/>
                  </a:schemeClr>
                </a:solidFill>
                <a:effectLst>
                  <a:outerShdw blurRad="50800" dist="39000" dir="5460000" algn="tl">
                    <a:srgbClr val="000000">
                      <a:alpha val="38000"/>
                    </a:srgbClr>
                  </a:outerShdw>
                </a:effectLst>
              </a:rPr>
              <a:t>P</a:t>
            </a:r>
            <a:br>
              <a:rPr lang="es-ES" sz="4800" b="1" cap="none" spc="0" dirty="0">
                <a:ln w="11430"/>
                <a:solidFill>
                  <a:schemeClr val="accent2">
                    <a:lumMod val="50000"/>
                  </a:schemeClr>
                </a:solidFill>
                <a:effectLst>
                  <a:outerShdw blurRad="50800" dist="39000" dir="5460000" algn="tl">
                    <a:srgbClr val="000000">
                      <a:alpha val="38000"/>
                    </a:srgbClr>
                  </a:outerShdw>
                </a:effectLst>
              </a:rPr>
            </a:br>
            <a:r>
              <a:rPr lang="es-ES" sz="4800" b="1" cap="none" spc="0" dirty="0">
                <a:ln w="11430"/>
                <a:solidFill>
                  <a:schemeClr val="accent2">
                    <a:lumMod val="50000"/>
                  </a:schemeClr>
                </a:solidFill>
                <a:effectLst>
                  <a:outerShdw blurRad="50800" dist="39000" dir="5460000" algn="tl">
                    <a:srgbClr val="000000">
                      <a:alpha val="38000"/>
                    </a:srgbClr>
                  </a:outerShdw>
                </a:effectLst>
              </a:rPr>
              <a:t>O</a:t>
            </a:r>
            <a:br>
              <a:rPr lang="es-ES" sz="4800" b="1" cap="none" spc="0" dirty="0">
                <a:ln w="11430"/>
                <a:solidFill>
                  <a:schemeClr val="accent2">
                    <a:lumMod val="50000"/>
                  </a:schemeClr>
                </a:solidFill>
                <a:effectLst>
                  <a:outerShdw blurRad="50800" dist="39000" dir="5460000" algn="tl">
                    <a:srgbClr val="000000">
                      <a:alpha val="38000"/>
                    </a:srgbClr>
                  </a:outerShdw>
                </a:effectLst>
              </a:rPr>
            </a:br>
            <a:r>
              <a:rPr lang="es-ES" sz="4800" b="1" cap="none" spc="0" dirty="0">
                <a:ln w="11430"/>
                <a:solidFill>
                  <a:schemeClr val="accent2">
                    <a:lumMod val="50000"/>
                  </a:schemeClr>
                </a:solidFill>
                <a:effectLst>
                  <a:outerShdw blurRad="50800" dist="39000" dir="5460000" algn="tl">
                    <a:srgbClr val="000000">
                      <a:alpha val="38000"/>
                    </a:srgbClr>
                  </a:outerShdw>
                </a:effectLst>
              </a:rPr>
              <a:t>L</a:t>
            </a:r>
            <a:br>
              <a:rPr lang="es-ES" sz="4800" b="1" cap="none" spc="0" dirty="0">
                <a:ln w="11430"/>
                <a:solidFill>
                  <a:schemeClr val="accent2">
                    <a:lumMod val="50000"/>
                  </a:schemeClr>
                </a:solidFill>
                <a:effectLst>
                  <a:outerShdw blurRad="50800" dist="39000" dir="5460000" algn="tl">
                    <a:srgbClr val="000000">
                      <a:alpha val="38000"/>
                    </a:srgbClr>
                  </a:outerShdw>
                </a:effectLst>
              </a:rPr>
            </a:br>
            <a:r>
              <a:rPr lang="es-ES" sz="4800" b="1" cap="none" spc="0" dirty="0">
                <a:ln w="11430"/>
                <a:solidFill>
                  <a:schemeClr val="accent2">
                    <a:lumMod val="50000"/>
                  </a:schemeClr>
                </a:solidFill>
                <a:effectLst>
                  <a:outerShdw blurRad="50800" dist="39000" dir="5460000" algn="tl">
                    <a:srgbClr val="000000">
                      <a:alpha val="38000"/>
                    </a:srgbClr>
                  </a:outerShdw>
                </a:effectLst>
              </a:rPr>
              <a:t>O</a:t>
            </a:r>
            <a:br>
              <a:rPr lang="es-ES" sz="4800" b="1" cap="none" spc="0" dirty="0">
                <a:ln w="11430"/>
                <a:solidFill>
                  <a:schemeClr val="accent2">
                    <a:lumMod val="50000"/>
                  </a:schemeClr>
                </a:solidFill>
                <a:effectLst>
                  <a:outerShdw blurRad="50800" dist="39000" dir="5460000" algn="tl">
                    <a:srgbClr val="000000">
                      <a:alpha val="38000"/>
                    </a:srgbClr>
                  </a:outerShdw>
                </a:effectLst>
              </a:rPr>
            </a:br>
            <a:r>
              <a:rPr lang="es-ES" sz="4800" b="1" cap="none" spc="0" dirty="0">
                <a:ln w="11430"/>
                <a:solidFill>
                  <a:schemeClr val="accent2">
                    <a:lumMod val="50000"/>
                  </a:schemeClr>
                </a:solidFill>
                <a:effectLst>
                  <a:outerShdw blurRad="50800" dist="39000" dir="5460000" algn="tl">
                    <a:srgbClr val="000000">
                      <a:alpha val="38000"/>
                    </a:srgbClr>
                  </a:outerShdw>
                </a:effectLst>
              </a:rPr>
              <a:t>N</a:t>
            </a:r>
            <a:br>
              <a:rPr lang="es-ES" sz="4800" b="1" cap="none" spc="0" dirty="0">
                <a:ln w="11430"/>
                <a:solidFill>
                  <a:schemeClr val="accent2">
                    <a:lumMod val="50000"/>
                  </a:schemeClr>
                </a:solidFill>
                <a:effectLst>
                  <a:outerShdw blurRad="50800" dist="39000" dir="5460000" algn="tl">
                    <a:srgbClr val="000000">
                      <a:alpha val="38000"/>
                    </a:srgbClr>
                  </a:outerShdw>
                </a:effectLst>
              </a:rPr>
            </a:br>
            <a:r>
              <a:rPr lang="es-ES" sz="4800" b="1" cap="none" spc="0" dirty="0">
                <a:ln w="11430"/>
                <a:solidFill>
                  <a:schemeClr val="accent2">
                    <a:lumMod val="50000"/>
                  </a:schemeClr>
                </a:solidFill>
                <a:effectLst>
                  <a:outerShdw blurRad="50800" dist="39000" dir="5460000" algn="tl">
                    <a:srgbClr val="000000">
                      <a:alpha val="38000"/>
                    </a:srgbClr>
                  </a:outerShdw>
                </a:effectLst>
              </a:rPr>
              <a:t>I</a:t>
            </a:r>
            <a:br>
              <a:rPr lang="es-ES" sz="4800" b="1" cap="none" spc="0" dirty="0">
                <a:ln w="11430"/>
                <a:solidFill>
                  <a:schemeClr val="accent2">
                    <a:lumMod val="50000"/>
                  </a:schemeClr>
                </a:solidFill>
                <a:effectLst>
                  <a:outerShdw blurRad="50800" dist="39000" dir="5460000" algn="tl">
                    <a:srgbClr val="000000">
                      <a:alpha val="38000"/>
                    </a:srgbClr>
                  </a:outerShdw>
                </a:effectLst>
              </a:rPr>
            </a:br>
            <a:r>
              <a:rPr lang="es-ES" sz="4800" b="1" cap="none" spc="0" dirty="0">
                <a:ln w="11430"/>
                <a:solidFill>
                  <a:schemeClr val="accent2">
                    <a:lumMod val="50000"/>
                  </a:schemeClr>
                </a:solidFill>
                <a:effectLst>
                  <a:outerShdw blurRad="50800" dist="39000" dir="5460000" algn="tl">
                    <a:srgbClr val="000000">
                      <a:alpha val="38000"/>
                    </a:srgbClr>
                  </a:outerShdw>
                </a:effectLst>
              </a:rPr>
              <a:t>A</a:t>
            </a:r>
          </a:p>
        </p:txBody>
      </p:sp>
    </p:spTree>
    <p:extLst>
      <p:ext uri="{BB962C8B-B14F-4D97-AF65-F5344CB8AC3E}">
        <p14:creationId xmlns:p14="http://schemas.microsoft.com/office/powerpoint/2010/main" val="90980974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dirty="0"/>
          </a:p>
        </p:txBody>
      </p:sp>
      <p:sp>
        <p:nvSpPr>
          <p:cNvPr id="3" name="2 Marcador de contenido"/>
          <p:cNvSpPr>
            <a:spLocks noGrp="1"/>
          </p:cNvSpPr>
          <p:nvPr>
            <p:ph idx="1"/>
          </p:nvPr>
        </p:nvSpPr>
        <p:spPr/>
        <p:txBody>
          <a:bodyPr/>
          <a:lstStyle/>
          <a:p>
            <a:endParaRPr lang="es-ES" dirty="0"/>
          </a:p>
        </p:txBody>
      </p:sp>
      <p:pic>
        <p:nvPicPr>
          <p:cNvPr id="8194" name="Picture 2" descr="MORTHINDIA on X: &quot;Clear the way when you see an emergency vehicle!  #SadakSurakshaJeevanRaksha https://t.co/U0NbGCZoEM&quot; / X"/>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4768"/>
            <a:ext cx="12192000" cy="66522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396149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0" y="0"/>
            <a:ext cx="12192000" cy="6858000"/>
          </a:xfrm>
          <a:prstGeom prst="rect">
            <a:avLst/>
          </a:prstGeom>
          <a:solidFill>
            <a:srgbClr val="F8F8F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99456" y="1556792"/>
            <a:ext cx="9948568" cy="51103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Título"/>
          <p:cNvSpPr>
            <a:spLocks noGrp="1"/>
          </p:cNvSpPr>
          <p:nvPr>
            <p:ph type="title"/>
          </p:nvPr>
        </p:nvSpPr>
        <p:spPr>
          <a:xfrm>
            <a:off x="5309419" y="548680"/>
            <a:ext cx="6355200" cy="775490"/>
          </a:xfrm>
        </p:spPr>
        <p:txBody>
          <a:bodyPr>
            <a:normAutofit/>
          </a:bodyPr>
          <a:lstStyle/>
          <a:p>
            <a:pPr indent="265113"/>
            <a:r>
              <a:rPr lang="es-ES" sz="2800" b="1" dirty="0">
                <a:solidFill>
                  <a:srgbClr val="0070C0"/>
                </a:solidFill>
              </a:rPr>
              <a:t>de fecha </a:t>
            </a:r>
            <a:r>
              <a:rPr lang="es-ES" sz="2800" b="1" u="heavy" dirty="0">
                <a:solidFill>
                  <a:srgbClr val="0070C0"/>
                </a:solidFill>
              </a:rPr>
              <a:t>7 de diciembre de 2017</a:t>
            </a:r>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91477" y="324718"/>
            <a:ext cx="3621816" cy="10603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33469791"/>
      </p:ext>
    </p:extLst>
  </p:cSld>
  <p:clrMapOvr>
    <a:masterClrMapping/>
  </p:clrMapOvr>
  <p:transition spd="slow">
    <p:wip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0" y="0"/>
            <a:ext cx="12192000" cy="6858000"/>
          </a:xfrm>
          <a:prstGeom prst="rect">
            <a:avLst/>
          </a:prstGeom>
          <a:solidFill>
            <a:srgbClr val="F8F8F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4" name="3 Título"/>
          <p:cNvSpPr>
            <a:spLocks noGrp="1"/>
          </p:cNvSpPr>
          <p:nvPr>
            <p:ph type="ctrTitle"/>
          </p:nvPr>
        </p:nvSpPr>
        <p:spPr>
          <a:xfrm>
            <a:off x="530358" y="2235955"/>
            <a:ext cx="4797557" cy="3600400"/>
          </a:xfrm>
        </p:spPr>
        <p:txBody>
          <a:bodyPr>
            <a:normAutofit/>
          </a:bodyPr>
          <a:lstStyle/>
          <a:p>
            <a:pPr algn="l"/>
            <a:r>
              <a:rPr lang="es-ES" sz="1400" dirty="0">
                <a:latin typeface="Calibri" pitchFamily="34" charset="0"/>
                <a:cs typeface="Calibri" pitchFamily="34" charset="0"/>
              </a:rPr>
              <a:t>Por </a:t>
            </a:r>
            <a:r>
              <a:rPr lang="es-ES" sz="1400" b="1" dirty="0">
                <a:solidFill>
                  <a:schemeClr val="tx1">
                    <a:lumMod val="95000"/>
                    <a:lumOff val="5000"/>
                  </a:schemeClr>
                </a:solidFill>
                <a:latin typeface="Calibri" pitchFamily="34" charset="0"/>
                <a:cs typeface="Calibri" pitchFamily="34" charset="0"/>
                <a:hlinkClick r:id="rId2"/>
              </a:rPr>
              <a:t>Jorge García González</a:t>
            </a:r>
            <a:r>
              <a:rPr lang="es-ES" sz="1400" dirty="0">
                <a:latin typeface="Calibri" pitchFamily="34" charset="0"/>
                <a:cs typeface="Calibri" pitchFamily="34" charset="0"/>
              </a:rPr>
              <a:t/>
            </a:r>
            <a:br>
              <a:rPr lang="es-ES" sz="1400" dirty="0">
                <a:latin typeface="Calibri" pitchFamily="34" charset="0"/>
                <a:cs typeface="Calibri" pitchFamily="34" charset="0"/>
              </a:rPr>
            </a:br>
            <a:r>
              <a:rPr lang="es-ES" sz="1400" dirty="0">
                <a:latin typeface="Calibri" pitchFamily="34" charset="0"/>
                <a:cs typeface="Calibri" pitchFamily="34" charset="0"/>
              </a:rPr>
              <a:t>11/04/2023 - 11:42</a:t>
            </a:r>
            <a:r>
              <a:rPr lang="es-ES" dirty="0">
                <a:latin typeface="Calibri" pitchFamily="34" charset="0"/>
                <a:cs typeface="Calibri" pitchFamily="34" charset="0"/>
              </a:rPr>
              <a:t/>
            </a:r>
            <a:br>
              <a:rPr lang="es-ES" dirty="0">
                <a:latin typeface="Calibri" pitchFamily="34" charset="0"/>
                <a:cs typeface="Calibri" pitchFamily="34" charset="0"/>
              </a:rPr>
            </a:br>
            <a:r>
              <a:rPr lang="es-ES" sz="1300" dirty="0">
                <a:latin typeface="Calibri" pitchFamily="34" charset="0"/>
                <a:cs typeface="Calibri" pitchFamily="34" charset="0"/>
              </a:rPr>
              <a:t/>
            </a:r>
            <a:br>
              <a:rPr lang="es-ES" sz="1300" dirty="0">
                <a:latin typeface="Calibri" pitchFamily="34" charset="0"/>
                <a:cs typeface="Calibri" pitchFamily="34" charset="0"/>
              </a:rPr>
            </a:br>
            <a:r>
              <a:rPr lang="es-ES" sz="2000" cap="all" dirty="0"/>
              <a:t>PRÁCTICA OBLIGATORIA</a:t>
            </a:r>
            <a:r>
              <a:rPr lang="es-ES" sz="3200" cap="all" dirty="0"/>
              <a:t/>
            </a:r>
            <a:br>
              <a:rPr lang="es-ES" sz="3200" cap="all" dirty="0"/>
            </a:br>
            <a:r>
              <a:rPr lang="es-ES" sz="1300" dirty="0">
                <a:latin typeface="Calibri" pitchFamily="34" charset="0"/>
                <a:cs typeface="Calibri" pitchFamily="34" charset="0"/>
              </a:rPr>
              <a:t/>
            </a:r>
            <a:br>
              <a:rPr lang="es-ES" sz="1300" dirty="0">
                <a:latin typeface="Calibri" pitchFamily="34" charset="0"/>
                <a:cs typeface="Calibri" pitchFamily="34" charset="0"/>
              </a:rPr>
            </a:br>
            <a:r>
              <a:rPr lang="es-ES" sz="2200" dirty="0"/>
              <a:t>Todo el mundo odia los atascos. Conductores, copilotos y acompañantes. Estas molestas aglomeraciones de vehículos ponen de los nervios a cualquiera, sobre todo si tienes prisa.</a:t>
            </a:r>
            <a:br>
              <a:rPr lang="es-ES" sz="2200" dirty="0"/>
            </a:br>
            <a:endParaRPr lang="es-ES" dirty="0">
              <a:latin typeface="Calibri" pitchFamily="34" charset="0"/>
              <a:cs typeface="Calibri" pitchFamily="34" charset="0"/>
            </a:endParaRPr>
          </a:p>
        </p:txBody>
      </p:sp>
      <p:sp>
        <p:nvSpPr>
          <p:cNvPr id="6" name="5 Subtítulo"/>
          <p:cNvSpPr>
            <a:spLocks noGrp="1"/>
          </p:cNvSpPr>
          <p:nvPr>
            <p:ph type="subTitle" idx="1"/>
          </p:nvPr>
        </p:nvSpPr>
        <p:spPr>
          <a:xfrm>
            <a:off x="719403" y="980728"/>
            <a:ext cx="10945216" cy="1968624"/>
          </a:xfrm>
        </p:spPr>
        <p:txBody>
          <a:bodyPr>
            <a:normAutofit/>
          </a:bodyPr>
          <a:lstStyle/>
          <a:p>
            <a:r>
              <a:rPr lang="es-ES" b="1" dirty="0">
                <a:solidFill>
                  <a:schemeClr val="tx1">
                    <a:lumMod val="95000"/>
                    <a:lumOff val="5000"/>
                  </a:schemeClr>
                </a:solidFill>
                <a:latin typeface="Calibri" pitchFamily="34" charset="0"/>
                <a:cs typeface="Calibri" pitchFamily="34" charset="0"/>
              </a:rPr>
              <a:t>LO QUE OCURRE CUANDO HAY UN ATASCO EN CARRETERA EN ALEMANIA DEJA BOQUIABIERTOS A LOS CONDUCTORES ESPAÑOLES</a:t>
            </a:r>
            <a:endParaRPr lang="es-ES" dirty="0">
              <a:solidFill>
                <a:schemeClr val="tx1">
                  <a:lumMod val="95000"/>
                  <a:lumOff val="5000"/>
                </a:schemeClr>
              </a:solidFill>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07701" y="188640"/>
            <a:ext cx="6519112" cy="648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descr="Foto: Lo que ocurre cuando hay un atasco en Alemania deja boquiabiertos a los conductores españoles (Twitte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424344" y="2164547"/>
            <a:ext cx="6240274" cy="37715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34215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0" y="0"/>
            <a:ext cx="12192000" cy="6858000"/>
          </a:xfrm>
          <a:prstGeom prst="rect">
            <a:avLst/>
          </a:prstGeom>
          <a:solidFill>
            <a:srgbClr val="FAFAE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6" name="5 Marcador de texto"/>
          <p:cNvSpPr>
            <a:spLocks noGrp="1"/>
          </p:cNvSpPr>
          <p:nvPr>
            <p:ph type="body" idx="1"/>
          </p:nvPr>
        </p:nvSpPr>
        <p:spPr>
          <a:xfrm>
            <a:off x="527382" y="1896814"/>
            <a:ext cx="11137236" cy="4680521"/>
          </a:xfrm>
          <a:noFill/>
        </p:spPr>
        <p:txBody>
          <a:bodyPr>
            <a:normAutofit fontScale="55000" lnSpcReduction="20000"/>
          </a:bodyPr>
          <a:lstStyle/>
          <a:p>
            <a:r>
              <a:rPr lang="pt-BR" sz="4000" cap="none" dirty="0">
                <a:solidFill>
                  <a:schemeClr val="tx1">
                    <a:lumMod val="95000"/>
                    <a:lumOff val="5000"/>
                  </a:schemeClr>
                </a:solidFill>
              </a:rPr>
              <a:t>Se les conoce como corredores de emergencia o de rescate</a:t>
            </a:r>
          </a:p>
          <a:p>
            <a:endParaRPr lang="pt-BR" cap="none" dirty="0">
              <a:solidFill>
                <a:schemeClr val="tx1">
                  <a:lumMod val="95000"/>
                  <a:lumOff val="5000"/>
                </a:schemeClr>
              </a:solidFill>
            </a:endParaRPr>
          </a:p>
          <a:p>
            <a:r>
              <a:rPr lang="es-ES" sz="5700" b="1" cap="none" dirty="0">
                <a:solidFill>
                  <a:schemeClr val="tx1">
                    <a:lumMod val="95000"/>
                    <a:lumOff val="5000"/>
                  </a:schemeClr>
                </a:solidFill>
                <a:latin typeface="Calibri" pitchFamily="34" charset="0"/>
                <a:cs typeface="Calibri" pitchFamily="34" charset="0"/>
              </a:rPr>
              <a:t>La DGT debería hacer obligatorio este gesto en carretera porque salva vidas</a:t>
            </a:r>
          </a:p>
          <a:p>
            <a:r>
              <a:rPr lang="es-ES" cap="none" dirty="0">
                <a:solidFill>
                  <a:schemeClr val="tx1">
                    <a:lumMod val="95000"/>
                    <a:lumOff val="5000"/>
                  </a:schemeClr>
                </a:solidFill>
              </a:rPr>
              <a:t/>
            </a:r>
            <a:br>
              <a:rPr lang="es-ES" cap="none" dirty="0">
                <a:solidFill>
                  <a:schemeClr val="tx1">
                    <a:lumMod val="95000"/>
                    <a:lumOff val="5000"/>
                  </a:schemeClr>
                </a:solidFill>
              </a:rPr>
            </a:br>
            <a:r>
              <a:rPr lang="es-ES" sz="2500" b="1" cap="none" dirty="0">
                <a:solidFill>
                  <a:schemeClr val="tx1">
                    <a:lumMod val="95000"/>
                    <a:lumOff val="5000"/>
                  </a:schemeClr>
                </a:solidFill>
                <a:latin typeface="Calibri" pitchFamily="34" charset="0"/>
                <a:cs typeface="Calibri" pitchFamily="34" charset="0"/>
              </a:rPr>
              <a:t>victoria fuentes,  </a:t>
            </a:r>
            <a:r>
              <a:rPr lang="es-ES" sz="2500" cap="none" dirty="0">
                <a:solidFill>
                  <a:schemeClr val="tx1">
                    <a:lumMod val="95000"/>
                    <a:lumOff val="5000"/>
                  </a:schemeClr>
                </a:solidFill>
                <a:latin typeface="Calibri" pitchFamily="34" charset="0"/>
                <a:cs typeface="Calibri" pitchFamily="34" charset="0"/>
              </a:rPr>
              <a:t>7 agosto 2023 </a:t>
            </a:r>
            <a:endParaRPr lang="es-ES" sz="2500" b="1" cap="none" dirty="0">
              <a:solidFill>
                <a:schemeClr val="tx1">
                  <a:lumMod val="95000"/>
                  <a:lumOff val="5000"/>
                </a:schemeClr>
              </a:solidFill>
              <a:latin typeface="Calibri" pitchFamily="34" charset="0"/>
              <a:cs typeface="Calibri" pitchFamily="34" charset="0"/>
            </a:endParaRPr>
          </a:p>
          <a:p>
            <a:endParaRPr lang="es-ES" sz="2500" cap="none" dirty="0">
              <a:solidFill>
                <a:schemeClr val="tx1">
                  <a:lumMod val="95000"/>
                  <a:lumOff val="5000"/>
                </a:schemeClr>
              </a:solidFill>
              <a:latin typeface="Calibri" pitchFamily="34" charset="0"/>
              <a:cs typeface="Calibri" pitchFamily="34" charset="0"/>
            </a:endParaRPr>
          </a:p>
          <a:p>
            <a:r>
              <a:rPr lang="es-ES" sz="2500" i="1" cap="none" dirty="0">
                <a:solidFill>
                  <a:schemeClr val="tx1">
                    <a:lumMod val="95000"/>
                    <a:lumOff val="5000"/>
                  </a:schemeClr>
                </a:solidFill>
                <a:latin typeface="Calibri" pitchFamily="34" charset="0"/>
                <a:cs typeface="Calibri" pitchFamily="34" charset="0"/>
              </a:rPr>
              <a:t>«…</a:t>
            </a:r>
          </a:p>
          <a:p>
            <a:r>
              <a:rPr lang="es-ES" sz="2500" i="1" cap="none" dirty="0">
                <a:solidFill>
                  <a:schemeClr val="tx1">
                    <a:lumMod val="95000"/>
                    <a:lumOff val="5000"/>
                  </a:schemeClr>
                </a:solidFill>
                <a:latin typeface="Calibri" pitchFamily="34" charset="0"/>
                <a:cs typeface="Calibri" pitchFamily="34" charset="0"/>
              </a:rPr>
              <a:t>Solo la policía y los vehículos de emergencia, como ambulancias, camiones de bomberos, quitanieves, grúas o vehículos de remolque pueden utilizar este carril. Y no hay excepcione para las motocicletas.</a:t>
            </a:r>
          </a:p>
          <a:p>
            <a:endParaRPr lang="es-ES" sz="2500" i="1" cap="none" dirty="0">
              <a:solidFill>
                <a:schemeClr val="tx1">
                  <a:lumMod val="95000"/>
                  <a:lumOff val="5000"/>
                </a:schemeClr>
              </a:solidFill>
              <a:latin typeface="Calibri" pitchFamily="34" charset="0"/>
              <a:cs typeface="Calibri" pitchFamily="34" charset="0"/>
            </a:endParaRPr>
          </a:p>
          <a:p>
            <a:r>
              <a:rPr lang="es-ES" sz="2500" i="1" cap="none" dirty="0">
                <a:solidFill>
                  <a:schemeClr val="tx1">
                    <a:lumMod val="95000"/>
                    <a:lumOff val="5000"/>
                  </a:schemeClr>
                </a:solidFill>
                <a:latin typeface="Calibri" pitchFamily="34" charset="0"/>
                <a:cs typeface="Calibri" pitchFamily="34" charset="0"/>
              </a:rPr>
              <a:t>En España … </a:t>
            </a:r>
          </a:p>
          <a:p>
            <a:r>
              <a:rPr lang="es-ES" sz="2500" i="1" cap="none" dirty="0">
                <a:solidFill>
                  <a:schemeClr val="tx1">
                    <a:lumMod val="95000"/>
                    <a:lumOff val="5000"/>
                  </a:schemeClr>
                </a:solidFill>
                <a:latin typeface="Calibri" pitchFamily="34" charset="0"/>
                <a:cs typeface="Calibri" pitchFamily="34" charset="0"/>
              </a:rPr>
              <a:t>Pero en los atascos, la tónica es ver vehículos cruzando de un carril a otro para adelantar, obviando la distancia de seguridad. y ni mucho menos un corredor de emergencia.</a:t>
            </a:r>
          </a:p>
          <a:p>
            <a:r>
              <a:rPr lang="es-ES" sz="2500" i="1" cap="none" dirty="0">
                <a:solidFill>
                  <a:schemeClr val="tx1">
                    <a:lumMod val="95000"/>
                    <a:lumOff val="5000"/>
                  </a:schemeClr>
                </a:solidFill>
                <a:latin typeface="Calibri" pitchFamily="34" charset="0"/>
                <a:cs typeface="Calibri" pitchFamily="34" charset="0"/>
              </a:rPr>
              <a:t>Así, pocas veces hemos visto este 'efecto pasillo' en </a:t>
            </a:r>
            <a:r>
              <a:rPr lang="es-ES" sz="2500" i="1" cap="none" dirty="0" smtClean="0">
                <a:solidFill>
                  <a:schemeClr val="tx1">
                    <a:lumMod val="95000"/>
                    <a:lumOff val="5000"/>
                  </a:schemeClr>
                </a:solidFill>
                <a:latin typeface="Calibri" pitchFamily="34" charset="0"/>
                <a:cs typeface="Calibri" pitchFamily="34" charset="0"/>
              </a:rPr>
              <a:t>España </a:t>
            </a:r>
            <a:r>
              <a:rPr lang="es-ES" sz="2500" i="1" cap="none" dirty="0">
                <a:solidFill>
                  <a:schemeClr val="tx1">
                    <a:lumMod val="95000"/>
                    <a:lumOff val="5000"/>
                  </a:schemeClr>
                </a:solidFill>
                <a:latin typeface="Calibri" pitchFamily="34" charset="0"/>
                <a:cs typeface="Calibri" pitchFamily="34" charset="0"/>
              </a:rPr>
              <a:t>(y sí muchas ambulancias atrapadas en atascos), aunque quede claro que cada segundo que pierde un servicio de emergencia por el camino hace que disminuyan las probabilidades de supervivencia de la persona que van a socorrer.»</a:t>
            </a:r>
          </a:p>
          <a:p>
            <a:endParaRPr lang="es-ES" sz="2500" dirty="0">
              <a:latin typeface="Calibri" pitchFamily="34" charset="0"/>
              <a:cs typeface="Calibri" pitchFamily="34" charset="0"/>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392"/>
            <a:ext cx="12192000" cy="16028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6494912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0" y="0"/>
            <a:ext cx="12192000" cy="6858000"/>
          </a:xfrm>
          <a:prstGeom prst="rect">
            <a:avLst/>
          </a:prstGeom>
          <a:solidFill>
            <a:srgbClr val="F5F5C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2" name="1 Título"/>
          <p:cNvSpPr>
            <a:spLocks noGrp="1"/>
          </p:cNvSpPr>
          <p:nvPr>
            <p:ph type="ctrTitle"/>
          </p:nvPr>
        </p:nvSpPr>
        <p:spPr/>
        <p:txBody>
          <a:bodyPr>
            <a:normAutofit fontScale="90000"/>
          </a:bodyPr>
          <a:lstStyle/>
          <a:p>
            <a:r>
              <a:rPr lang="es-ES" dirty="0"/>
              <a:t/>
            </a:r>
            <a:br>
              <a:rPr lang="es-ES" dirty="0"/>
            </a:br>
            <a:r>
              <a:rPr lang="es-ES" dirty="0"/>
              <a:t/>
            </a:r>
            <a:br>
              <a:rPr lang="es-ES" dirty="0"/>
            </a:br>
            <a:endParaRPr lang="es-E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1371" y="404665"/>
            <a:ext cx="11137237" cy="12141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9404" y="1916833"/>
            <a:ext cx="10856085" cy="43105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949376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46" y="8130"/>
            <a:ext cx="12336692" cy="7565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2 Rectángulo"/>
          <p:cNvSpPr/>
          <p:nvPr/>
        </p:nvSpPr>
        <p:spPr>
          <a:xfrm>
            <a:off x="-72347" y="764704"/>
            <a:ext cx="12336693" cy="609329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2" name="1 Título"/>
          <p:cNvSpPr>
            <a:spLocks noGrp="1"/>
          </p:cNvSpPr>
          <p:nvPr>
            <p:ph type="title"/>
          </p:nvPr>
        </p:nvSpPr>
        <p:spPr>
          <a:xfrm>
            <a:off x="609600" y="1844824"/>
            <a:ext cx="10972800" cy="1143000"/>
          </a:xfrm>
        </p:spPr>
        <p:txBody>
          <a:bodyPr>
            <a:noAutofit/>
          </a:bodyPr>
          <a:lstStyle/>
          <a:p>
            <a:r>
              <a:rPr lang="es-ES" sz="4000" b="1" dirty="0"/>
              <a:t>El carril de emergencia y otros cambios que prepara la DGT</a:t>
            </a:r>
            <a:r>
              <a:rPr lang="es-ES" sz="3200" b="1" dirty="0"/>
              <a:t/>
            </a:r>
            <a:br>
              <a:rPr lang="es-ES" sz="3200" b="1" dirty="0"/>
            </a:br>
            <a:r>
              <a:rPr lang="es-ES" sz="1400" b="1" dirty="0"/>
              <a:t/>
            </a:r>
            <a:br>
              <a:rPr lang="es-ES" sz="1400" b="1" dirty="0"/>
            </a:br>
            <a:r>
              <a:rPr lang="es-ES" sz="2000" dirty="0"/>
              <a:t>Tráfico prevé una reforma del reglamento que </a:t>
            </a:r>
            <a:r>
              <a:rPr lang="es-ES" sz="2000" dirty="0" smtClean="0"/>
              <a:t>obligará </a:t>
            </a:r>
            <a:r>
              <a:rPr lang="es-ES" sz="2000" dirty="0"/>
              <a:t>a dejar libre el carril de la izquierda en las vías rápidas La reforma también afecta a ciclistas, vehículos de movilidad personal y autobuses</a:t>
            </a:r>
            <a:br>
              <a:rPr lang="es-ES" sz="2000" dirty="0"/>
            </a:br>
            <a:endParaRPr lang="es-ES" sz="3200" dirty="0"/>
          </a:p>
        </p:txBody>
      </p:sp>
      <p:pic>
        <p:nvPicPr>
          <p:cNvPr id="5" name="4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27648" y="3287599"/>
            <a:ext cx="6411224" cy="3365892"/>
          </a:xfrm>
          <a:prstGeom prst="rect">
            <a:avLst/>
          </a:prstGeom>
        </p:spPr>
      </p:pic>
    </p:spTree>
    <p:extLst>
      <p:ext uri="{BB962C8B-B14F-4D97-AF65-F5344CB8AC3E}">
        <p14:creationId xmlns:p14="http://schemas.microsoft.com/office/powerpoint/2010/main" val="1792751279"/>
      </p:ext>
    </p:extLst>
  </p:cSld>
  <p:clrMapOvr>
    <a:masterClrMapping/>
  </p:clrMapOvr>
  <p:transition spd="slow">
    <p:wip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Rectángulo"/>
          <p:cNvSpPr/>
          <p:nvPr/>
        </p:nvSpPr>
        <p:spPr>
          <a:xfrm>
            <a:off x="0" y="0"/>
            <a:ext cx="12192000" cy="6858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5" name="4 Marcador de texto"/>
          <p:cNvSpPr>
            <a:spLocks noGrp="1"/>
          </p:cNvSpPr>
          <p:nvPr>
            <p:ph type="body" sz="half" idx="2"/>
          </p:nvPr>
        </p:nvSpPr>
        <p:spPr>
          <a:xfrm>
            <a:off x="0" y="409904"/>
            <a:ext cx="12192000" cy="1340768"/>
          </a:xfrm>
        </p:spPr>
        <p:txBody>
          <a:bodyPr>
            <a:noAutofit/>
          </a:bodyPr>
          <a:lstStyle/>
          <a:p>
            <a:pPr algn="ctr"/>
            <a:r>
              <a:rPr lang="es-ES" sz="7200" b="1" dirty="0">
                <a:solidFill>
                  <a:srgbClr val="F08510"/>
                </a:solidFill>
              </a:rPr>
              <a:t>infobae</a:t>
            </a:r>
            <a:endParaRPr lang="es-ES" sz="2400" b="1" dirty="0">
              <a:solidFill>
                <a:srgbClr val="F08510"/>
              </a:solidFill>
            </a:endParaRPr>
          </a:p>
        </p:txBody>
      </p:sp>
      <p:pic>
        <p:nvPicPr>
          <p:cNvPr id="2050" name="Picture 2" descr="Varios coches circulan por la autovía A3 (Alejandro Martínez Vélez/Europa Press)&#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35627" y="3122966"/>
            <a:ext cx="7082930" cy="3536407"/>
          </a:xfrm>
          <a:prstGeom prst="rect">
            <a:avLst/>
          </a:prstGeom>
          <a:noFill/>
          <a:extLst>
            <a:ext uri="{909E8E84-426E-40DD-AFC4-6F175D3DCCD1}">
              <a14:hiddenFill xmlns:a14="http://schemas.microsoft.com/office/drawing/2010/main">
                <a:solidFill>
                  <a:srgbClr val="FFFFFF"/>
                </a:solidFill>
              </a14:hiddenFill>
            </a:ext>
          </a:extLst>
        </p:spPr>
      </p:pic>
      <p:sp>
        <p:nvSpPr>
          <p:cNvPr id="2" name="1 Título"/>
          <p:cNvSpPr>
            <a:spLocks noGrp="1"/>
          </p:cNvSpPr>
          <p:nvPr>
            <p:ph type="title"/>
          </p:nvPr>
        </p:nvSpPr>
        <p:spPr>
          <a:xfrm>
            <a:off x="799647" y="805388"/>
            <a:ext cx="10369152" cy="2623612"/>
          </a:xfrm>
        </p:spPr>
        <p:txBody>
          <a:bodyPr>
            <a:noAutofit/>
          </a:bodyPr>
          <a:lstStyle/>
          <a:p>
            <a:pPr algn="l"/>
            <a:r>
              <a:rPr lang="es-ES" sz="2800" b="1" dirty="0"/>
              <a:t>La nueva norma de la DGT que los conductores deberán acatar cuando pase un coche de Policía o una ambulancia</a:t>
            </a:r>
            <a:br>
              <a:rPr lang="es-ES" sz="2800" b="1" dirty="0"/>
            </a:br>
            <a:r>
              <a:rPr lang="es-ES" sz="1100" b="1" dirty="0"/>
              <a:t/>
            </a:r>
            <a:br>
              <a:rPr lang="es-ES" sz="1100" b="1" dirty="0"/>
            </a:br>
            <a:r>
              <a:rPr lang="es-ES" sz="1600" b="0" dirty="0"/>
              <a:t>La Dirección ha trabajado en distintas modificaciones de las normas de circulación que se aplicarán a partir de 2025</a:t>
            </a:r>
            <a:br>
              <a:rPr lang="es-ES" sz="1600" b="0" dirty="0"/>
            </a:br>
            <a:endParaRPr lang="es-ES" sz="3200" b="0" dirty="0"/>
          </a:p>
        </p:txBody>
      </p:sp>
    </p:spTree>
    <p:extLst>
      <p:ext uri="{BB962C8B-B14F-4D97-AF65-F5344CB8AC3E}">
        <p14:creationId xmlns:p14="http://schemas.microsoft.com/office/powerpoint/2010/main" val="223391111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p:cNvSpPr/>
          <p:nvPr/>
        </p:nvSpPr>
        <p:spPr>
          <a:xfrm>
            <a:off x="0" y="0"/>
            <a:ext cx="12192000" cy="6858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4" name="3 Marcador de texto"/>
          <p:cNvSpPr>
            <a:spLocks noGrp="1"/>
          </p:cNvSpPr>
          <p:nvPr>
            <p:ph type="body" sz="half" idx="2"/>
          </p:nvPr>
        </p:nvSpPr>
        <p:spPr>
          <a:xfrm>
            <a:off x="1871531" y="652065"/>
            <a:ext cx="9793088" cy="937934"/>
          </a:xfrm>
        </p:spPr>
        <p:txBody>
          <a:bodyPr>
            <a:normAutofit/>
          </a:bodyPr>
          <a:lstStyle/>
          <a:p>
            <a:r>
              <a:rPr lang="es-ES" sz="2400" b="1" dirty="0">
                <a:latin typeface="Bahnschrift SemiBold SemiConden" pitchFamily="34" charset="0"/>
                <a:ea typeface="Tahoma" pitchFamily="34" charset="0"/>
                <a:cs typeface="Tahoma" pitchFamily="34" charset="0"/>
              </a:rPr>
              <a:t>#DejaPaso, la campaña que te convencerá de la importancia de dejar paso a los servicios de emergencia</a:t>
            </a:r>
          </a:p>
          <a:p>
            <a:endParaRPr lang="es-ES" dirty="0"/>
          </a:p>
        </p:txBody>
      </p:sp>
      <p:pic>
        <p:nvPicPr>
          <p:cNvPr id="2050" name="Picture 2"/>
          <p:cNvPicPr>
            <a:picLocks noGrp="1" noChangeAspect="1" noChangeArrowheads="1"/>
          </p:cNvPicPr>
          <p:nvPr>
            <p:ph type="pic" idx="4294967295"/>
          </p:nvPr>
        </p:nvPicPr>
        <p:blipFill>
          <a:blip r:embed="rId2">
            <a:extLst>
              <a:ext uri="{28A0092B-C50C-407E-A947-70E740481C1C}">
                <a14:useLocalDpi xmlns:a14="http://schemas.microsoft.com/office/drawing/2010/main" val="0"/>
              </a:ext>
            </a:extLst>
          </a:blip>
          <a:srcRect l="4219" r="4219"/>
          <a:stretch>
            <a:fillRect/>
          </a:stretch>
        </p:blipFill>
        <p:spPr bwMode="auto">
          <a:xfrm>
            <a:off x="2096814" y="1728883"/>
            <a:ext cx="8319665" cy="49513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352" y="764705"/>
            <a:ext cx="1536171" cy="712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83356939"/>
      </p:ext>
    </p:extLst>
  </p:cSld>
  <p:clrMapOvr>
    <a:masterClrMapping/>
  </p:clrMapOvr>
  <p:transition spd="slow">
    <p:pull/>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a:extLst>
              <a:ext uri="{FF2B5EF4-FFF2-40B4-BE49-F238E27FC236}">
                <a16:creationId xmlns="" xmlns:a16="http://schemas.microsoft.com/office/drawing/2014/main" id="{1C3692A4-409B-858A-0A23-BF79F48AC5BE}"/>
              </a:ext>
            </a:extLst>
          </p:cNvPr>
          <p:cNvSpPr txBox="1"/>
          <p:nvPr/>
        </p:nvSpPr>
        <p:spPr>
          <a:xfrm>
            <a:off x="404648" y="2132274"/>
            <a:ext cx="5556943" cy="3836948"/>
          </a:xfrm>
          <a:prstGeom prst="rect">
            <a:avLst/>
          </a:prstGeom>
          <a:noFill/>
        </p:spPr>
        <p:txBody>
          <a:bodyPr wrap="square" rtlCol="0">
            <a:spAutoFit/>
          </a:bodyPr>
          <a:lstStyle/>
          <a:p>
            <a:pPr marL="722313" indent="-457200">
              <a:spcBef>
                <a:spcPts val="450"/>
              </a:spcBef>
              <a:spcAft>
                <a:spcPts val="450"/>
              </a:spcAft>
              <a:buAutoNum type="arabicPeriod"/>
            </a:pPr>
            <a:r>
              <a:rPr lang="es-ES" sz="2100" dirty="0">
                <a:ln w="19050">
                  <a:noFill/>
                </a:ln>
                <a:solidFill>
                  <a:srgbClr val="414952"/>
                </a:solidFill>
                <a:latin typeface="Roboto Black" panose="02000000000000000000" pitchFamily="2" charset="0"/>
                <a:ea typeface="Roboto Black" panose="02000000000000000000" pitchFamily="2" charset="0"/>
              </a:rPr>
              <a:t>Mantenga su trayectoria.</a:t>
            </a:r>
          </a:p>
          <a:p>
            <a:pPr marL="722313" indent="-457200">
              <a:spcBef>
                <a:spcPts val="450"/>
              </a:spcBef>
              <a:spcAft>
                <a:spcPts val="450"/>
              </a:spcAft>
              <a:buAutoNum type="arabicPeriod"/>
            </a:pPr>
            <a:r>
              <a:rPr lang="es-ES" sz="2100" dirty="0">
                <a:ln w="19050">
                  <a:noFill/>
                </a:ln>
                <a:solidFill>
                  <a:srgbClr val="414952"/>
                </a:solidFill>
                <a:latin typeface="Roboto Black" panose="02000000000000000000" pitchFamily="2" charset="0"/>
                <a:ea typeface="Roboto Black" panose="02000000000000000000" pitchFamily="2" charset="0"/>
              </a:rPr>
              <a:t>Aminore progresivamente la velocidad, </a:t>
            </a:r>
            <a:r>
              <a:rPr lang="es-ES" sz="2100" dirty="0">
                <a:ln w="19050">
                  <a:noFill/>
                </a:ln>
                <a:solidFill>
                  <a:srgbClr val="C00000"/>
                </a:solidFill>
                <a:latin typeface="Roboto Black" panose="02000000000000000000" pitchFamily="2" charset="0"/>
                <a:ea typeface="Roboto Black" panose="02000000000000000000" pitchFamily="2" charset="0"/>
              </a:rPr>
              <a:t>sin frenadas bruscas</a:t>
            </a:r>
            <a:r>
              <a:rPr lang="es-ES" sz="2100" dirty="0">
                <a:ln w="19050">
                  <a:noFill/>
                </a:ln>
                <a:solidFill>
                  <a:srgbClr val="414952"/>
                </a:solidFill>
                <a:latin typeface="Roboto Black" panose="02000000000000000000" pitchFamily="2" charset="0"/>
                <a:ea typeface="Roboto Black" panose="02000000000000000000" pitchFamily="2" charset="0"/>
              </a:rPr>
              <a:t>.</a:t>
            </a:r>
          </a:p>
          <a:p>
            <a:pPr marL="722313" indent="-457200">
              <a:spcBef>
                <a:spcPts val="450"/>
              </a:spcBef>
              <a:spcAft>
                <a:spcPts val="450"/>
              </a:spcAft>
              <a:buAutoNum type="arabicPeriod"/>
            </a:pPr>
            <a:r>
              <a:rPr lang="es-ES" sz="2100" dirty="0">
                <a:ln w="19050">
                  <a:noFill/>
                </a:ln>
                <a:solidFill>
                  <a:srgbClr val="414952"/>
                </a:solidFill>
                <a:latin typeface="Roboto Black" panose="02000000000000000000" pitchFamily="2" charset="0"/>
                <a:ea typeface="Roboto Black" panose="02000000000000000000" pitchFamily="2" charset="0"/>
              </a:rPr>
              <a:t>Observe, señalice y </a:t>
            </a:r>
            <a:r>
              <a:rPr lang="es-ES" sz="2100" dirty="0">
                <a:ln w="19050">
                  <a:noFill/>
                </a:ln>
                <a:solidFill>
                  <a:srgbClr val="C00000"/>
                </a:solidFill>
                <a:latin typeface="Roboto Black" panose="02000000000000000000" pitchFamily="2" charset="0"/>
                <a:ea typeface="Roboto Black" panose="02000000000000000000" pitchFamily="2" charset="0"/>
              </a:rPr>
              <a:t>muévase hacia el lado derecho</a:t>
            </a:r>
            <a:r>
              <a:rPr lang="es-ES" sz="2100" dirty="0">
                <a:ln w="19050">
                  <a:noFill/>
                </a:ln>
                <a:solidFill>
                  <a:srgbClr val="414952"/>
                </a:solidFill>
                <a:latin typeface="Roboto Black" panose="02000000000000000000" pitchFamily="2" charset="0"/>
                <a:ea typeface="Roboto Black" panose="02000000000000000000" pitchFamily="2" charset="0"/>
              </a:rPr>
              <a:t>, si es posible.</a:t>
            </a:r>
          </a:p>
          <a:p>
            <a:pPr marL="722313" indent="-457200">
              <a:spcBef>
                <a:spcPts val="450"/>
              </a:spcBef>
              <a:spcAft>
                <a:spcPts val="450"/>
              </a:spcAft>
              <a:buAutoNum type="arabicPeriod"/>
            </a:pPr>
            <a:r>
              <a:rPr lang="es-ES" sz="2100" dirty="0">
                <a:ln w="19050">
                  <a:noFill/>
                </a:ln>
                <a:solidFill>
                  <a:srgbClr val="414952"/>
                </a:solidFill>
                <a:latin typeface="Roboto Black" panose="02000000000000000000" pitchFamily="2" charset="0"/>
                <a:ea typeface="Roboto Black" panose="02000000000000000000" pitchFamily="2" charset="0"/>
              </a:rPr>
              <a:t>Si no puede apartarse, </a:t>
            </a:r>
            <a:r>
              <a:rPr lang="es-ES" sz="2100" dirty="0">
                <a:ln w="19050">
                  <a:noFill/>
                </a:ln>
                <a:solidFill>
                  <a:srgbClr val="C00000"/>
                </a:solidFill>
                <a:latin typeface="Roboto Black" panose="02000000000000000000" pitchFamily="2" charset="0"/>
                <a:ea typeface="Roboto Black" panose="02000000000000000000" pitchFamily="2" charset="0"/>
              </a:rPr>
              <a:t>mantenga la calma </a:t>
            </a:r>
            <a:r>
              <a:rPr lang="es-ES" sz="2100" dirty="0">
                <a:ln w="19050">
                  <a:noFill/>
                </a:ln>
                <a:solidFill>
                  <a:srgbClr val="414952"/>
                </a:solidFill>
                <a:latin typeface="Roboto Black" panose="02000000000000000000" pitchFamily="2" charset="0"/>
                <a:ea typeface="Roboto Black" panose="02000000000000000000" pitchFamily="2" charset="0"/>
              </a:rPr>
              <a:t>y no haga maniobras sorpresivas.</a:t>
            </a:r>
          </a:p>
          <a:p>
            <a:pPr marL="722313" indent="-457200">
              <a:spcBef>
                <a:spcPts val="450"/>
              </a:spcBef>
              <a:spcAft>
                <a:spcPts val="450"/>
              </a:spcAft>
              <a:buAutoNum type="arabicPeriod"/>
            </a:pPr>
            <a:r>
              <a:rPr lang="es-ES" sz="2100" dirty="0">
                <a:ln w="19050">
                  <a:noFill/>
                </a:ln>
                <a:solidFill>
                  <a:srgbClr val="C00000"/>
                </a:solidFill>
                <a:latin typeface="Roboto Black" panose="02000000000000000000" pitchFamily="2" charset="0"/>
                <a:ea typeface="Roboto Black" panose="02000000000000000000" pitchFamily="2" charset="0"/>
              </a:rPr>
              <a:t>Obedezca las instrucciones </a:t>
            </a:r>
            <a:r>
              <a:rPr lang="es-ES" sz="2100" dirty="0">
                <a:ln w="19050">
                  <a:noFill/>
                </a:ln>
                <a:solidFill>
                  <a:srgbClr val="414952"/>
                </a:solidFill>
                <a:latin typeface="Roboto Black" panose="02000000000000000000" pitchFamily="2" charset="0"/>
                <a:ea typeface="Roboto Black" panose="02000000000000000000" pitchFamily="2" charset="0"/>
              </a:rPr>
              <a:t>del personal de emergencias.</a:t>
            </a:r>
          </a:p>
        </p:txBody>
      </p:sp>
      <p:pic>
        <p:nvPicPr>
          <p:cNvPr id="3" name="Gráfico 2">
            <a:extLst>
              <a:ext uri="{FF2B5EF4-FFF2-40B4-BE49-F238E27FC236}">
                <a16:creationId xmlns="" xmlns:a16="http://schemas.microsoft.com/office/drawing/2014/main" id="{28D74DED-0AA9-E733-C406-28440DFFD545}"/>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 xmlns:asvg="http://schemas.microsoft.com/office/drawing/2016/SVG/main" r:embed="rId3"/>
              </a:ext>
            </a:extLst>
          </a:blip>
          <a:stretch>
            <a:fillRect/>
          </a:stretch>
        </p:blipFill>
        <p:spPr>
          <a:xfrm>
            <a:off x="10543373" y="975069"/>
            <a:ext cx="1158815" cy="549965"/>
          </a:xfrm>
          <a:prstGeom prst="rect">
            <a:avLst/>
          </a:prstGeom>
        </p:spPr>
      </p:pic>
      <p:sp>
        <p:nvSpPr>
          <p:cNvPr id="2" name="1 Título"/>
          <p:cNvSpPr>
            <a:spLocks noGrp="1"/>
          </p:cNvSpPr>
          <p:nvPr>
            <p:ph type="title"/>
          </p:nvPr>
        </p:nvSpPr>
        <p:spPr>
          <a:xfrm>
            <a:off x="404648" y="586374"/>
            <a:ext cx="9802762" cy="1143000"/>
          </a:xfrm>
        </p:spPr>
        <p:txBody>
          <a:bodyPr>
            <a:noAutofit/>
          </a:bodyPr>
          <a:lstStyle/>
          <a:p>
            <a:pPr algn="l"/>
            <a:r>
              <a:rPr lang="es-ES" sz="4000" b="1" dirty="0">
                <a:solidFill>
                  <a:srgbClr val="C00000"/>
                </a:solidFill>
                <a:latin typeface="Segoe UI Black" pitchFamily="34" charset="0"/>
                <a:ea typeface="Segoe UI Black" pitchFamily="34" charset="0"/>
              </a:rPr>
              <a:t>RECOMENDACIONES </a:t>
            </a:r>
            <a:r>
              <a:rPr lang="es-ES" sz="4000" b="1" dirty="0" smtClean="0">
                <a:solidFill>
                  <a:srgbClr val="C00000"/>
                </a:solidFill>
                <a:latin typeface="Segoe UI Black" pitchFamily="34" charset="0"/>
                <a:ea typeface="Segoe UI Black" pitchFamily="34" charset="0"/>
              </a:rPr>
              <a:t> PARA FORMAR EL CARRIL DE EMERGENCIA:</a:t>
            </a:r>
            <a:endParaRPr lang="es-ES" sz="4000" b="1" dirty="0">
              <a:solidFill>
                <a:srgbClr val="C00000"/>
              </a:solidFill>
              <a:latin typeface="Segoe UI Black" pitchFamily="34" charset="0"/>
              <a:ea typeface="Segoe UI Black" pitchFamily="34" charset="0"/>
            </a:endParaRPr>
          </a:p>
        </p:txBody>
      </p:sp>
      <p:pic>
        <p:nvPicPr>
          <p:cNvPr id="8" name="Imagen 4" descr="Reflejo en el espejo retrovisor de un carro&#10;&#10;Descripción generada automáticamente">
            <a:extLst>
              <a:ext uri="{FF2B5EF4-FFF2-40B4-BE49-F238E27FC236}">
                <a16:creationId xmlns="" xmlns:a16="http://schemas.microsoft.com/office/drawing/2014/main" id="{09F18D70-115F-9FB2-BEB2-6A714D6E44FF}"/>
              </a:ext>
            </a:extLst>
          </p:cNvPr>
          <p:cNvPicPr>
            <a:picLocks noChangeAspect="1"/>
          </p:cNvPicPr>
          <p:nvPr/>
        </p:nvPicPr>
        <p:blipFill rotWithShape="1">
          <a:blip r:embed="rId4">
            <a:extLst>
              <a:ext uri="{28A0092B-C50C-407E-A947-70E740481C1C}">
                <a14:useLocalDpi xmlns:a14="http://schemas.microsoft.com/office/drawing/2010/main" val="0"/>
              </a:ext>
            </a:extLst>
          </a:blip>
          <a:srcRect l="476" r="3210"/>
          <a:stretch/>
        </p:blipFill>
        <p:spPr>
          <a:xfrm>
            <a:off x="6179549" y="2551472"/>
            <a:ext cx="5734074" cy="3417750"/>
          </a:xfrm>
          <a:prstGeom prst="rect">
            <a:avLst/>
          </a:prstGeom>
        </p:spPr>
      </p:pic>
    </p:spTree>
    <p:extLst>
      <p:ext uri="{BB962C8B-B14F-4D97-AF65-F5344CB8AC3E}">
        <p14:creationId xmlns:p14="http://schemas.microsoft.com/office/powerpoint/2010/main" val="39997211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0" y="0"/>
            <a:ext cx="12192000" cy="6858000"/>
          </a:xfrm>
          <a:prstGeom prst="rect">
            <a:avLst/>
          </a:prstGeom>
          <a:solidFill>
            <a:srgbClr val="FEFEF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2" name="1 Título"/>
          <p:cNvSpPr>
            <a:spLocks noGrp="1"/>
          </p:cNvSpPr>
          <p:nvPr>
            <p:ph type="title"/>
          </p:nvPr>
        </p:nvSpPr>
        <p:spPr>
          <a:xfrm>
            <a:off x="613833" y="476672"/>
            <a:ext cx="10977132" cy="1944216"/>
          </a:xfrm>
        </p:spPr>
        <p:txBody>
          <a:bodyPr>
            <a:noAutofit/>
          </a:bodyPr>
          <a:lstStyle/>
          <a:p>
            <a:r>
              <a:rPr lang="es-ES" sz="2400" cap="none" dirty="0">
                <a:solidFill>
                  <a:srgbClr val="333333"/>
                </a:solidFill>
                <a:latin typeface="Calibri Light" pitchFamily="34" charset="0"/>
                <a:cs typeface="Calibri Light" pitchFamily="34" charset="0"/>
              </a:rPr>
              <a:t>Las estadísticas reflejan que los conductores sabrían actuar de forma correcta ante una situación de ceder el paso a los servicios de emergencia </a:t>
            </a:r>
            <a:r>
              <a:rPr lang="es-ES" sz="2400" b="1" cap="none" dirty="0">
                <a:solidFill>
                  <a:srgbClr val="C00000"/>
                </a:solidFill>
                <a:latin typeface="Calibri Light" pitchFamily="34" charset="0"/>
                <a:cs typeface="Calibri Light" pitchFamily="34" charset="0"/>
              </a:rPr>
              <a:t>mientras se circula</a:t>
            </a:r>
            <a:r>
              <a:rPr lang="es-ES" sz="2400" cap="none" dirty="0">
                <a:solidFill>
                  <a:srgbClr val="333333"/>
                </a:solidFill>
                <a:latin typeface="Calibri Light" pitchFamily="34" charset="0"/>
                <a:cs typeface="Calibri Light" pitchFamily="34" charset="0"/>
              </a:rPr>
              <a:t>, aunque cuando estamos en un </a:t>
            </a:r>
            <a:r>
              <a:rPr lang="es-ES" sz="2400" b="1" cap="none" dirty="0">
                <a:solidFill>
                  <a:srgbClr val="C00000"/>
                </a:solidFill>
                <a:latin typeface="Calibri Light" pitchFamily="34" charset="0"/>
                <a:cs typeface="Calibri Light" pitchFamily="34" charset="0"/>
              </a:rPr>
              <a:t>atasco</a:t>
            </a:r>
            <a:r>
              <a:rPr lang="es-ES" sz="2400" cap="none" dirty="0">
                <a:solidFill>
                  <a:srgbClr val="333333"/>
                </a:solidFill>
                <a:latin typeface="Calibri Light" pitchFamily="34" charset="0"/>
                <a:cs typeface="Calibri Light" pitchFamily="34" charset="0"/>
              </a:rPr>
              <a:t>, los encuestados plantean diferentes formas de actuación, lo que </a:t>
            </a:r>
            <a:r>
              <a:rPr lang="es-ES" sz="2400" b="1" cap="none" dirty="0">
                <a:solidFill>
                  <a:srgbClr val="C00000"/>
                </a:solidFill>
                <a:latin typeface="Calibri Light" pitchFamily="34" charset="0"/>
                <a:cs typeface="Calibri Light" pitchFamily="34" charset="0"/>
              </a:rPr>
              <a:t>entorpece</a:t>
            </a:r>
            <a:r>
              <a:rPr lang="es-ES" sz="2400" cap="none" dirty="0">
                <a:solidFill>
                  <a:srgbClr val="C00000"/>
                </a:solidFill>
                <a:latin typeface="Calibri Light" pitchFamily="34" charset="0"/>
                <a:cs typeface="Calibri Light" pitchFamily="34" charset="0"/>
              </a:rPr>
              <a:t> </a:t>
            </a:r>
            <a:r>
              <a:rPr lang="es-ES" sz="2400" cap="none" dirty="0">
                <a:solidFill>
                  <a:srgbClr val="333333"/>
                </a:solidFill>
                <a:latin typeface="Calibri Light" pitchFamily="34" charset="0"/>
                <a:cs typeface="Calibri Light" pitchFamily="34" charset="0"/>
              </a:rPr>
              <a:t>a estos servicios y les </a:t>
            </a:r>
            <a:r>
              <a:rPr lang="es-ES" sz="2400" b="1" cap="none" dirty="0">
                <a:solidFill>
                  <a:srgbClr val="C00000"/>
                </a:solidFill>
                <a:latin typeface="Calibri Light" pitchFamily="34" charset="0"/>
                <a:cs typeface="Calibri Light" pitchFamily="34" charset="0"/>
              </a:rPr>
              <a:t>retrasa</a:t>
            </a:r>
            <a:r>
              <a:rPr lang="es-ES" sz="2400" cap="none" dirty="0">
                <a:solidFill>
                  <a:srgbClr val="333333"/>
                </a:solidFill>
                <a:latin typeface="Calibri Light" pitchFamily="34" charset="0"/>
                <a:cs typeface="Calibri Light" pitchFamily="34" charset="0"/>
              </a:rPr>
              <a:t>.</a:t>
            </a:r>
            <a:r>
              <a:rPr lang="es-ES" sz="2400" cap="none" dirty="0">
                <a:latin typeface="Calibri Light" pitchFamily="34" charset="0"/>
                <a:cs typeface="Calibri Light" pitchFamily="34" charset="0"/>
              </a:rPr>
              <a:t/>
            </a:r>
            <a:br>
              <a:rPr lang="es-ES" sz="2400" cap="none" dirty="0">
                <a:latin typeface="Calibri Light" pitchFamily="34" charset="0"/>
                <a:cs typeface="Calibri Light" pitchFamily="34" charset="0"/>
              </a:rPr>
            </a:br>
            <a:endParaRPr lang="es-ES" sz="2400" cap="none" dirty="0">
              <a:latin typeface="Calibri Light" pitchFamily="34" charset="0"/>
              <a:cs typeface="Calibri Light" pitchFamily="34" charset="0"/>
            </a:endParaRPr>
          </a:p>
        </p:txBody>
      </p:sp>
      <p:pic>
        <p:nvPicPr>
          <p:cNvPr id="5" name="4 Marcador de contenido"/>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64842" y="2178524"/>
            <a:ext cx="7867433" cy="4394856"/>
          </a:xfrm>
        </p:spPr>
      </p:pic>
      <p:sp>
        <p:nvSpPr>
          <p:cNvPr id="4" name="AutoShape 2" descr="data:image/jpeg;base64,/9j/4AAQSkZJRgABAQAAAQABAAD/2wBDABQODxIPDRQSEBIXFRQYHjIhHhwcHj0sLiQySUBMS0dARkVQWnNiUFVtVkVGZIhlbXd7gYKBTmCNl4x9lnN+gXz/2wBDARUXFx4aHjshITt8U0ZTfHx8fHx8fHx8fHx8fHx8fHx8fHx8fHx8fHx8fHx8fHx8fHx8fHx8fHx8fHx8fHx8fHz/wAARCAJoA+gDASIAAhEBAxEB/8QAGwAAAQUBAQAAAAAAAAAAAAAABAABAgMFBgf/xABIEAABBAECAwUFBQYFBAEDAwUBAAIDEQQSIQUxQRMiUWFxBhQygZEjQlKh0RUzYrHB4SRygpLwFjRDU/ElRFRjg5Oio7LSwv/EABkBAQEBAQEBAAAAAAAAAAAAAAABAgMEBf/EACERAQEBAQADAQEAAwEBAAAAAAABEQISITEDQRMiUQRx/9oADAMBAAIRAxEAPwDL6qD4o382Wp3uptikdu1thUX4uNCIGGIaJddOHiK5rtwQQFxuE0xn7TYB1nxCPj4vlRv2dG9l9bRHRFjOZaFHsIrvQLWdHxqIsBfG7V1obfzTHjbfuMr/ADBBqhgbyFJG/FZB46P/AFhMONSOPchB/wCeqDXIPilo8lkP4zKzd8TQP+eadvHCecf5f3QbGnbkoj4tIFHmsg8bfe0ba8x/dQZxV7sgvbRtvIIjc38Uz5Gxt1SHSB1Kw3calaTqaAs+eePJl1ykkq4a2cvJgzWVE8PDHWfIrlsmMRylreS1MfJjx9QYe67mHIXMjiluRpOodByVw0CntN4p1lWjg/AfVHc1n8POzvVHjkqiJNSx/wCYI3Pi141jm3dBP2kj/wAwWs5utjmnqKUrUc/2Yu3HzUISDkyuu9NAfRTkbTnA8ghInFnEQ07BzD9VFaL29pG9vi0rngNLiD0K6NjgRsswY7XcRe0jujveqRGtwScS4royaczp6qjiWL2Mnbdpu4bgqvh7nQcXmB0hj4wR6gBasrRI0doxrhYKz1FYkemUGzueoQzNUbXC6Idt6I/KliE5bC3TQ5eKFn0udrZZ25LnPRgLWBJpF9SotfpYbG+rqpymrcdiAq33TfM2thpx2uPpJotNgII1sjpHEMd3RdIOSrGnwW4zUFc1zOy0uD7J2rkqFYD3KPitMHmbrYergh0YSLIaOYQlUixA7IyCZsbQSd0IUxCNNRnEHXsrG8VcOYJ+SyYn6DvyVgLdQOsAJo0ZM8zsMDm3vq5ckJQLz4Eoh0UDm68Uyay0WHVz6qMcX2rWEHWTuiLJ3GDh4v4pDQ9FnjYbIvij7yRG34Y2gfNVY8JkfVc0VSSeQROFkyYshMTy2xR9ETJw7s4y5+yCLCSQ1Boftib/ANz/AKBSHGciu7M6/MBZnYvHQpqLTRCIIy8kyitRPig9laRqCrIpUMeS0eHnt8aTHJGtvebfyQDQ0nvEqzElGPkxyHkCR6oo1/FJxvTNbeYI/NQbxWZ1ag3fwVme0RAhrAWE2HDmR4LJ1DcDn0CIPkzTOS0BXM+EBVQxhkbT1I3VqmrIsx5DBM17eihxrGa1zcpm7JOfkU+yn27/AHd2OadEfHmorFqj59U6dzDG7SeiYhUMmoJ0kETzUoQDK0HlagU4NbhTCXLroziQX+5aR47qHusFbwtPzKy4p5tOrWbPVdAeCDsWyDIcXuNVY/Rc7y9X+f8AP+wCMKHXqp4PSkNNAxuRoDiQ/m5GcU4dLw9rXiQOBNc+v08llyt1hrnE6gKKsmVjvvnqeo13wiMwMBc4F1B31XUT8WxIbbJJqPUALkMLHlIuZ1hpptcyUPmTl7GC73u65811+vNXRTcY4bq1MxyXeLh/dAz8XgkBAxIqPiDf81hMD5HaWDUQER7jlEbRHnXNXJE1b28A+HHZ+f6pDNAO0TB9VW/DyIYxI+MFtWaPJDdo7YDavBaRtx8cynRSO94A0DZoCFk4pJO/XKQ99blBtypWmwSCRWyZ00snN5HosmiPfN70NRGPxjJxWFsBawE8qWdqbXfc/wDJSZ2LyAJJAfOlSVsN9qM1o37M+ZB3XScJ4lHxDH1RbOHxNPRcHkR9jVOcdt9St4bnyYOaJm7gbOHiFmxqV0/tE/S6GQXz02EC+LPeNDnDT0tB8S403iUkcLYiyPUOY3/mrm47HgEZJDvPp+S51030plx52OIlA28CqCK6I52HqFnJaT5n+yFfFpHxWrGVakCopKidpDZQtOCgnaSjadArT2mSQPdpJkrQSHJMlaa0Dp01pEgIHStIG0x67IJhysDlQFIFQEtdupODHjvs1V0VAcVax1IDcTEgdqdjyS47q3DKr87VGXhcRhp8MrZYwfhPNM1zmnU00VrY00cw6a63800cxxJokYHzQSRyj77ao/mstj6dTtvNdtk4xBMse46hZeThR5cZD2kHo7zRWTi5L8V+ppADj3h4oziDzk47XQgFjfiHVtrMmifjSmKXmOR8VZFK6Mh7CA5EUjukOZ0OxW4M2OPCgZPJcku7vTmEBNA3IEb4AQ+QkObfUIYQyvn7KiZNgGnolB0744JO0xXNL3NILflzQLCdABq+q3cHCbisO1yOG5J5KjL4cHOL4XEuPMH+iQZi0cPiIZUcltrYELPfG+J1PaQVRLq8NlR0DsOCeRuRH3TqBJ8VRNl5ONxOeVjTpkcaFbOHRZGNmzY0lNPd8FsY/F43tLXamu8K2tKNPH4lDKRFN9nPyLSNkS6Et5UPJcjLI6SZzjYs35o/C4tLjAMk78Q5A8wsXnWpW2TRohPaWNlY+cCYnd4cwQpuj6g2FzvNblQ2KSdoBSWVY8+kC2xhgA6KGE9nORpLaqh1KjlSd4s+8tbhGHHNFb/yXocmfI90shMTNAGx8AVTsXf97Hv43+iM4zwzIe4sgZbNV2T1pZw4fkMdqfJEytwCT+iaYKlfGHFkmSXFm23/AMKszQN5SkpZWN22TJJFPCWuIN2fD0VRxdIIfkQj5n9FFXSSwxadTpSXCxppR96xRz96+WlNKIZGxVlwd1tG9XifJUuigvfNhH1/RAU+TDGM2YjIIc7T0VfvGIToa6Zpdtb60j6JtWAcUQvytw/UC309FFuHgPF+9vA8PH8lBqH32eEtkkJ9eSDJczIAI07UtXC4zg4zDG+Uu/iI5rL4jn480naY5LiOSuok9rZC4EWRvXihBJkOALMNpHj/AMKKY4mcCX7zP6obI4nk4cbGQtjLf4gdl01jEdeQN/ct/wDnmqpMp7HVJAGeQ/8AlQdxzOeC22N8wOSFdkzTS9o9xe8C7VTBQcNe3wkWFIc9+ara0GN0bN6+0YfLr+ZU2EFtjks1qNDh5Gl1+KPbyWfgffrxC0G8lEM/mw/xhbLtiPksWQ6WNPg61tO30noQFKsYmcwR5L2jkd1kZtxzQzD7hAP1W/xeOnNlHXZYmZHrgeBzAtGmgz+dEIXOlEOXA7kHAgn6K7Af22PC4dQQUHx5hLYpG/dNehQE5ndiMjdzVBbMDxJjxuBDhpAP0XM43EW5DSw7ODfBanAZmlj8d16gS4JYgTP0x57mgc0mx3G5g3vdX8ZMYyGgtAJHP6Kgbt0n1XKtBJY3GDU5viKVTIO1hJ3DxyCvy2yEtDd2jcqlznRljWgW40B4LUSqXxvaGkn4tneVIOT94a5dFoO1EFpG9kFBZADXBrSTQ3W4zVSVkCqTJHdaYFEhxtraoboeVtG+hVrXbEENO3NTYxs7aJqkICKiUa7DIPdKg7Df0pHQIrsWHt5gzkOpUvc5PJHcLiEcmlwGo3VqUTmDYS1rRuKB/ojcOIyvaTzQ2QWvkLSe+Anx4c7nA19V5JuLzz5Ns+zGJO7W98ge/ckEc/oro/ZPCreSY/6h+ilwXKldGYcqxMyib8DyVPFON9hnsxYDYB+0NedK6lmLD7IcO6mT6j9FI+ynCwP/ACfX+y0Q0OFjl0UhH5ojK/6Y4Td28/6v7KweznChX2bj6lanZ73SbsvIlEZb+A8JDm/YkEmual+weE8vdz9UfJBG8tc8bsNhSIbRNoM4cC4SDfux+qsHCeGsrTjfmUdTd9+Sl2YIQYWdgUHGNgMY2rwC5HOaGZmnTUY2C9KLNO9UuL9p+HOZxPXGAGPaD890IBa6wK5UpgqmFj2Noi66q0Wo0tFKLvI0U1JaUFU8XatsbOQL43MO4+i1AKSIsclRkX5JkfNjhxJ5IV+O9u/NBSU45Jyx3UKJBQGwN1Qij5LrIeIQsY25QKH5rhhq5XsrYo71F3w0oa6fjeVDPiMET9R1/TYrC0PfGGj43ckO0tcaaVocPdG2Zz5fghbqPr/wqpo7KlfgwlgPeb3R/n539FjyO7sY8r/NW50zslwc1ri2rPqh71EdTVKxMpMLtZa2gXeK1sfhNMBfK7VfJp/ssuED3hurYDna6MZsQAFm/JKzf+nIx2GjjbkVt4fVVacUCvd2H63/ADUMnOaWgxu0vB5qqPiWXBZZktapNReY8Zzg12MwNPr+qIEGIK047CPO/wBUFNn+8yB802pwQ8uTG8tJlsDeldTFPFy05pZCxrQ0VpHitDH4ZjiIF8Qc7mSSs8uiMrZHkO9Vd7212rVJbTtQStYLzIG+7Pa2JgsbHfmsIEWC7mdlquzWmFsVkgb+azpmtce5fzSLEA4RyMe77pRmPkwPeA4kN6oYRlzSK+71VmLixWe2kIFbafFSxprlmBQIlkKiRhaLa55KGx5Y4iRLG1w6eIRQlhcO7iEj0/usqFdo+5fzUUXKLALMUtv6fzQ7433+70oIFMnrx5pKhJ7TJ0DpJkrQPaVpc+qLi4XkysDmsq+Wo80xAqZHO4XkRtLpNDWjqSVYzg07qJc2iNqKuGs4bitlt/sWBsTXOfLu0OIBHh6KMfBQ1zS6QmjZF/2WvZLNJ8KUxdY7eH4oqxI7et6VHFMOHHYx8QI6G1t9mB0Q/EY2SYv+IIa29j5oOd6J1uR8Jx3RhwbqsCjaf9kxeBKDCs+Km1x8VsHhEZHM2qpuDlsZdA4PI3LXFMALXlWxvcw2w0Uz8UmD3jH70fItPxNcOf5qlrq+Sg3MXLZKAxxp381HJxCO+wUeoWUyUg7bLUxMsSjs5dndCoM7Kgiym9nLdjkR0WFPBJhyFkou+Tr5rsp8cvHcA1jmOhWbkRNmYY5m2OoQc+2UkNb+E2FpYWaA4smIro7qgczBfikyMt0H5gqpj7AIJIrZUdM14c2wbHkm5rBxsp+M+2btPNpW5DKyeLtInWOoPO1FQyceOZjg8bgc/BYD45GOJDS6O6tavFcnQ3sWfG4d7yCBw84Qt7GUB0J8twqgUs1bs3RUfC5o4TJOQ2MN2aDuSjZi+OB2PgwAtlYHuefA+G6Cxsl0MM0TgeQAFclQMzdoNcwp/mmb8I8k98iEB0WPNBiuyhs66DR4LQw+M3QyPhPJ1dUFi8V7PuzgDoCiJsaHNZqaaNg6gealg3CwuvSQeo9Eli52ZPBmNdECIw0AF3Lqks+LWhZGRyyNeT0UtTQKBdSbQn0K0TbOxooMKrc6MvLwx1lPpT6UMQ+zskQtrztKxY0xtFKelINVTEBJ07MKWv8Agak1u5UtKgbtXDYCgn7aTxT6EtKqm7eTq7a03bPN20H+aloS0KCtz3uN+CEyGulikbVkNLt0eWoeSP7QdA7YrWs2McDu3Y9Eoi5hppA1bWUW7DmsgaPmoHAmPWP6lbxjRDWsisRu1diQ6/FvM/mrcLGdLmMw463Ook+HX+aCZhTRBwa6MB7S080Q/GnMMT5KIiNOI8eY/JSxZXQ5ODFgOY2NxOrnZURtsFm8PYWucBdHxWk1QQnsxGgtTAlM2Cx7ue4+izZjUVIrgUmrGkiJ+B23os1qLuIR68M/wm1gPbYIPUUume3XHIw9Wlc674iCoqrg76iMX4HH57qvi+SC33YDf4ia/wCeKr4e90XEJoXAB5bbfXos+T43aj3i6iqiQwZ6Ly3Qxu4vqj+GZBizYpL+IaPkVXkgY8YZG8uZI3uuPj1/NUg0LHMBVHUcQZG7HcXtB8CsLtKIvalsvlbJhRvdJ3C2q8Sufd3nnT908lysaWau0kL2kigRSZ2klzALIo/qnawh1ePe9E+lj5AGu3IIKClhD/h5mwbQEzBR3Ng0tPsWRkhoIcOaz82Ps9JF94lalShUjyS6pFdGKtiNE2AdkRA4CXlshIyQbCJ16nN7oHojI7SCkAAUhu0EJbo6pd2t22VFrmszYiR3SDySVEztM8XqoHmc33o2bINAlEe/SNdpliidp2BN7j6rPmce0deztRKLg4yAGx5MDZGbeN/zSxrmzm+xUHFDDOZGxMFtLTpvw25lAYsL8vObGwgve/U4ny3R/EziRNYYIQx5bZO/Ij1Vns5hkSdu8d4im+iki93m+41eIcfg4a8QmN75i0E00V/NYeR7WZz3fYsijb46Tf8ANT9qsHIGWMrSDCWhtjoVz5+EGwQfBVzaR47xKZ7Q7JILjQoDZa7sPMewe8ZLZb3BJ3/kuWroOiLjzXR0WEg+arPWtpnCp3Bxe+OifEqnikWLiPjbHKHfiAWYc17723PgqHNcdyLvxRIU8xlk1tJG1KLMiaM2yVzfRINvok5u3JGtFw8Yz4XWzKf6EDddDFLJxzghklAM8TyNQ25V+q5XHgkyZWxQs1udypd9wrho4dg9g43Ie87fr/wIrkx3hflaWhXe0eO7Gla5u0chs+tHZYOmVp1EHc7INekqUICeyZY3I3UxyUUqSra0lKNwEjXO3aNqQQcHeAKqLHE8ua2snCjdBqxxTqseazdnXvQPVAJpB5hMcZjulK/sz4JwKVA/uTfEq3Gi92kEjN3A9VcEgFKJ5s7s0659LSPwoQxzNkGP+LYk9VPIpzANzYulRFTHiKZxdv3h4BWJR8+FE5zhZIPVvX6rMmj7OQBrS1o8UmOkdGRq7jRsicOPHLtWW414BS1v8+d+qoWySiy2x4oiOOMttznD0Wvw+bhQJbM5tdAbWTJMGTPYwjQDsnNa/TjmT1FzYIXAbFx81NsEZJqFhPzQzpZBHqjc4eYWnhxF4acjMlDQ3USK239FvXDEYoKfQihaD6rUONh4jBNO2NkfIk3zXPcK7TiPFI7c58MfeF1fP+61/aeQ9phYjW25zw4A/MLDRP4hwNt21rz5WoDi3BmG2Y0hPp/dZPE88Py3tjhiaAAOu23qgBI8MsmhdWtRK6N/tBgsA0Ybz4WP7qLfaeJuzcWr8v7rAIDm7nfySijidIBMXaL3086QjePtR4Yo8+7/AHS/6n2oYrAPT+6xnPhbbY9RZ01c0NIWucALF7BRrHTQ8e7eIlmETpHf22//AMlFvtDC5zRJjFrC4CwOX5rOhn4niYLZWWyAnSNhz3Qkspy2uMrQDV7KYzrqc7Gy45x2MzRG8AtB9PRBy4eU63PkYT1r/wCEVwOYcX4RJj5B1SRWL9br+aEdiRxPcyTI0uA7w/4FGgckD2C3EFVIyTGxmt/7iz4f8CGc1oHddaognSTIHSTKMkgijMh6cvVBJ+WMWQNY0Pn8+QRWPxx0WQ1k79bTz25LDxbllfI49CVUCSXE7k7Ko9FgeXuG+oEWPRWtxXxSaoD9m7dzDy+XmuSxeJTcKxYn7SMlBDAd6I+ipf7TZ73HvMHlSg7sxVtWyYMAPouCHHuIO2MjRZ6BavBsiWd03vT+1LaIDunO+SDocnMxMWu2lawnlYKobxXhzjQyGnyoqsiEkv0gO206kUYyHM0HSS0lBQ/i+Aw12hJ8lE8Zw2gHv0etBFFknZA6dTiVA9r2UncOoEUEFkWXizNDmPu+ituPwNrOkfNQe9ukAtI/qiDJM6QETN6EDy+iCDZeHQSSnV33/GsriWPCP8RiSa4zzHgVje00HZcUe88ngGws/AyDj5AI+F/dPzQbQdyKtbIb3/JUGxY8OXona5RWxg52k9nPuz7p8EXkwNnbqaRrJ2PSlgtkCNxcx0Ox3YeiCbonRkh6ysrhlky4hDXn4mk7fJdE5rMmMOG6zpInREnm0GlBzZcWy9m4U8GiCrYpix+th7w2Whk4ByqfNINdkUOVdOiz8jGmxzcgBYOTh4KibwMk6nO0zdT0cqJA6N5DrDhWx6bp2O5HpexRj5Yveh2sfaN7JoJ6hUDZGQ+fJbL8Lg0Nbp8ByWjHw92SwS5r3OceQB5fkpYOPjfvodTnX97otEVztRWHlYUmN3gS5nihDy26rp6Fb7jwQGXg44ge9wMZG9hEYTrHPqpY+ZNjydw2PAq73aXSHmP7IjmqHwkHu3Z5WqNjF4tHI5rHjQ48zSSAh4blOp2gtj/EUk0awYpaFMBSpYbVaB4J+zHgrQ1PSCnQPBPoHgrtKQbshgZrdUj2AbhTDK5hCwwyt4rMXXpr9FoBv1QVhg8EtA8FaGp9KIp0DwS0DwV1JtKLihzPJD5TLiscwjS1USttjgfBEoRneja671JEV0UsBhkDoBzYSfkpufjscA5+snk1q7zpysVBpryKpfsDtzR0jXGMlkew3rqhH99gcWFpPilupi3BNuIPQLSBtZWAft3DyWq3ksVpCbeMpcEl7PMcw8ntr5qUnwH0QGM/s8uN4NaXBStR1BNOpYOfF2OS9vzW+4A04dRay+Lx3ol8disq53KPZ5sM3XqhszvZbnVV0QAjM6EvhBYLc11/RW8LDMtpfI0a4yFUUMwZzgFzuTTbWeXUqmNj3hxaQSG2V0nMUevdryXPOJhkkDfNp9FRp8LcMnEfA5rnFm7R6oXIxnYcjdQILuYKlwWYQ5wBJp7dK0+JYPbEyhxLgLr0WOorJdQBe0/E0hM1jGgaAAaBBVjW6m8u6FGRjaZXQkLmK3AmW30S7oEPn4zy1rWgEt3RkbXNle5+wDe6VU9zpHE2LFFagxywgAg7Hb5pFpaaPNahibM10QJ3NnyWbLH2UhZd0ukrKA+JFamdmDVOBQnoimvb2YBG/itMVqujLYonj4Xt29a3VSNxWHI4EKNvieSPRBE2QeilbhkDxBxa6J46FGOe1vMrP4g9r2so9UVLfIeQ34uYCqLND2ayN3DZVte6N7HjmAtPFZ70dT2mju2k0ggYhzchoFabvYrrMLBbjtAG3gPBc3PK7GwHSQvLH6g0Hw3Um8Z4kyuzna8AC9Y/RNanN6dc+Br4zG9uph5jxXPZ/sjG9xfhP7Mn7rjt/JUxe0+WH06GFzehAO/5rW4Vxg8Rkc3sS3SNzX901LLHN/8AS3EwSB2J87P6Jx7K8Rcbf2XrqP6LugQkeXOkZcP/ANI8QDq7SCvU/or2eyeW5vfmj+p/RbvEeLQ40ox2kmXmQByCEl9oqP2bBXmN1c01mj2QyDznjHoT+iIh9jWk/wCIyHkeDHD9En8eyXXTgPQKl3E8yUfETXor4proMDhGJw8f4eMh/LWTuinECSvJcgcrKcbtyrdLO42Sb808TXScWxMTLxzFkvDQT3T1BXIzYTseQxSguI5HpSK7WZo7zwPI9Uwmm/8Aa3dXxTyC0fCvJI+iNa+Z7qa9pKk/3htiQCk8YeTPsJ0RI12i3RUPEIfrtyUxZWhg5jY4+zlPLcIbJ7M5B7L4CL+apH5p1lorTbWnTdUCT9LUDfRR7wBs+iCMzwabfwmgFVitEmU6NxpoF/NVhr2ZDmvKhISw2LB8UQ5NgVuG7BJtAbNF+Ki2tCQd0Rvnq8/BMZk2oiiVIhzHF5kZFq5g2qmPaPMdUY7scbCjmMYfkPNsafhA3F/UJmL1+l6mU8ccMgHa50WnqBd/yTcUz4jitw8YvI1W4uHPn+qjDNLnwyxzHW6Pvtd6UK/NW8NxRMyUhofM4EAOPLkmueNj2XxgIiQBZsE3zWTx/LJ48+Rjq7PSG+WwK3cDCyseJsTJgxrQQKPLe/BJ/s/jyyF8w7R56goOND2vkMkps1e/Uq48QmdEI+0uIHUG0KXYs4DhtAqEHxslER8Kxo7AgbXqU1McEZWk226Ue1323XoIwsaL/wAbW/VTAgbyc0K6sjzturoFYwSatTYbpegtfCTQlb8gmdNjsPelAPmpquC0ZIt/Zn5ptMgcahItd9HPDK7QyRjieiudBW5V1McXwLJmweJBxYRHJQde9bjdbXFZMN0nbgiYO2cBz5LaEI8lTLgRyWCxu/Im1nJVc8+bh0EUbp4zGZPhHzrdQkbC9gkhhMjCfjby/Mq/j/C5ZzF2TmN7MG9R2I+iq4dg5OBBIInRl0lUN6CZAE7eyG0oFaMmNmyGiWE+Sws/KmhmdEAAW81QbRuqQHEZLa2MdFViTPdkEud9VHLI94oGwOaC0QOjgO18vlYUIWF16d72+ZTtyXN1adIJG/mPBaPDcMvyGGUaY3ubp8yqiPH6idi47bAjZZHhYBKyQj+Ny9txSUjkAGj5CkA3mgsYe8Fr4eVJiOL4i23N0m1kNVmsgc0MbE3Fs1zHaJQHULI6oI8T4k6ryH/QfogmvLXmjdq0TPHQILxPklj3OmcXWPBDHIyQSTK6z6Jnl7nE7Ksg0gn73O02ZXV15LvcaRzsPHka8NDo27HqaXnpB9Nl3HBXdtwjHcKJFsIP0QZ/tVCSIpCO8RvXKqC5T05+K672lJbwxgDu/G82PIrkCb5IY3Yn9riwy3RI0beSkhOEESCWAnmNTfIjcopQTBpWtlVCcFMUbDlOiNsdX9VpYuVFkt0uFOJuuiwgfFSY7bdQb02C7Yx8h90nkgntj3a5vLmCpYfEnRFrZt4x18FomLHzotV34HqoOXzOGlp7TGcCDzYTy9EBq77tQ3GxXTZGLJj7uALOjgUHkYseSBqB1Vs8cwqMmOV0bw9riHDwWni8SDyGzbE8isuaCXHJ1U9vPUFBrrA3QdPdgEbg8iFkcWyrf2DK7p79c7VOPmyY+wOqM8wf6KL8Z0hdLB32HmD8QTBbi8UbFE2OVpIbtqAWrI2J0Oqi8yjukDkPErnCNJ722/JTyMqSeUPcWgsGltdAqD8d5w5+xndcWjuuSTY2PPnxNOU+owO7XX8klkaY+SkB5Lmv2znDlL+SX7Zzv/d+QVxddOAnpcuOM5//AL/yCTuL5x/+4I+QTDXU6SnbG48guR/amceeS76BROflO5zuPyCYa7LsJDvoKl2D/wABXEOypnc5CVHt5fxlPE13Qx5TsIzaZ0RYO/suE7RxNlxv1T8+e/zTxNdtqYBvI0eqg6eBvOeMfVcVpHgkGtPVPE11783FbzyGfmqffsOR+luQzf1XLho8Ux3Por4mtuTHM+V2DHC5DS1osLIhgDI2XR5LJw5abjTXZabPyK6iTiENDSwfNEAyRzjEDY2tDrs6ismWKVrGiQjUPBa2RxAEUxjB9f1WRkTOe4k0PRVDYLqzCP4D/MLYHJYuEAM1v+Q/zC2mnZEM+uzPostw7xWo+9J9FmSH7QqVXTYcvb4ccnXl9FHNj7XEeOre8ENwKXVivi6tOy0C3UC08iKWVcvJZCF4U73biL4HnZw29StHIi7OV7XCjeyys77HMgnG2+6o6HksbisbY8kFv3xZWy0h7GvB5i1ncXjuNjwLLTuorMjeY5WPB+Egrri642kH42X+S4/ndDbqum4TN22CwO3c0kfJWoy4wWzPa49SmzCIzGHdTaIlP+Mezl6IXiAc5gNW5t1a5KHkm0t0usuvu+idlH4RRdtuh5BJ3XDpW3qncd9z3RRC0Lpmdm8gbPIAtZc19qbNnxR7iDbgVnOvUb6lWJTDkFfHo0d7mCqFdHpLXXd3sujDpfZ8B2HIPxErMyGOjmezwcUX7Py6XyRg8xYtT4xHpna8D4gstRjZLCYyeZWc7fnutgjwQ0mIx5sWCVVZ5/ot3hkxbBGWGiBSy3YTxyIWjw1hZHpfsQbCDf4fjR5EMkGQ3Ux+9+Cg72Rhd8OTLXSyP0R+A0FkTuYc0FajRshtnxzLPZINP/dOrwv+y6DExIsSBsMTKY3eupPirJdbG6o2az4If3nI/wDxJL9B+qhtF2Rz+aA4zxJnDsTXu6R2zGqRyszSf8IR6jp9Vx/G892fnOa4aWxd1o62iBhK+WVz5Xa3vNvPiiBO1h3MbUGwgNc7qBsFSOS6RlpHMYDbpj/pATHLxtNmSdzwfBtUswrS4RBLlDJxotNPYCS7purqJxvikH2WLI8DnYH6qXZyOdoZgO38f/la2LgZmLjNgaIO7vZJu0+ZmHh7WNyR2j3fDo5f0WdRmHEyyBpwGjxu/wBVXIJ2N72FEwj/ADfqtvAz4eIauzje0tFnUFXmsYIXnwTTXNnM3DXQRbev6pxltIH2DAb6X+qDBtovmSnBoj1Wmhhy20Rpr5qbH20eaEfsb8VZCS5hb1G4KAtNaixw7Mucfh5qsZcJrchc61F6STSCAU5FGkVFNSnSakAWQdOQFGYamA3taWc4smaa81ZqjkxLrvg9EQOHaQaVWrdSsbqOwKC1mo7tv+6Oic+SBsMmN2rGHu+I/PzKAa5u50Aq+OaQHuQMs+qo2+HQM7LI7TH7ENjJ7nPp4p2SycKY5ulmkA7C1lieQtJLAxz20WjlVrRyj2+O+eQhr6orLfE2408Pj8FtZlRmIuGzq2/mVvtcx4DmkG+RXAPfH2pDnh34SOS3PZ/iJa8Ycpsc2OPU3y/NY2u/f5ZNjpqHLqovja9pa8AgqNu+apndO3vRdlQG+u9lY8yEmFhN3kY3yslUGfhrBWxr7tlYWXxKbJ1zy1oj5NHJY/vD3uLrokrcia608XxYSdEXLl/y1B/HYCLEIvzH91zQc48ypBjzuGkjyW/GJrfPHyB9nDHfmD+qqk9ockMdtFy8D+qxdHK9tr3SDWuB+0jHqSr4w1rj2gyiP/Hv4AqD+O5haWucN9tgsoGMbdrB9SrI2QvDv8TjggXVuv8AkpnMDtkDHue29TxRJUO0dQomlDtYAa7eG/U/oomSC95GEfwkpnIKwnQ5EjhPI6I1YI6qyfA4dPbnzu11zH5dFma2g/ZuBI5Ba8cuEY2l0Ti+v+dVmxYow/Z2SaN8scjS0EBu/wAX5KM/C4sfILHsDnirN+S18KURSBsDywO30n+aNmwIp2dqTrkseiLWTi8P1w6mxN60T0V+mLErJypGgM3AHU/8CImZJikPjJaLFt8FzXFXNdxCTXKXVRB+Sacc+V9gclz555JtOz3WPRU15brSwcT32V0YlYxoF269/wAkp2Hh2SYtUcgI570seTtfz5AA11T6hfe1V5K3tW9tqcGO/hN0uj4Twd+U0yzYcMMdW3d1n81qOVmfHMB8Iq9fzpWxzAEaIm8+fiu2/YLTpsMoHkCpngsd911DyVZY+NwuaXF7WR0JgDSdLXHUD9Fz87H9oQ0GrNBdlLwzMic9mO9pZIN9XREQcHYImB8sgdW9V+iDgfdpTyjcuo9nc2LEwOxyXBjg4nf1W2OD4176n/5k0nBsN0bmBmi/vA7hEZHHs7EyeHPhbKC8kFtLlX4gjiD3u36gLZ4n7PZGM8vMjHxE90vcdX5BCP4bA0gCVx/EARz69EzW51J9AxBrC0xnS8GwtGKZ0tl9X4quPHx2vJ7x8C1Xdi0d5oI81qcU6/Xmz1D+hCXrQUAxr+RBREWBJIe7G4j+FXwc/NSXgA2RySjkGgElGNwMSR5he/IEwolg07BNkcLGLddpoG9khYz23JaoEormiceeSJ7XRncfmqcPDOYwuxgXAdSrHcKlJ0uANdAeSs51m3HQ4uS3LYWUA8DcHkULlcOLRriALOrSdx6LFZweSiS30AKsxYuJYAc9moBp2btRCl4J3ootJFDkNq8Fm5fDtzJAKPVt7LomRxZ0LZSAyXrXIFBTRPhfpkFHosq5my15Y8aXDmFZHI5jw5hp3itbMxI8hnfOk9HDmsiaGTGeBKACfhcORV1RrZoJMyR+S0l7xVgbBXxcMiEvaB1x3s0clkh1uJ62iYcmSA2x1gncdCpo3QByAAHgElTjZTMltimv6tSUVyBSSSXRkwTpk6BJJkkDhOUySB67qkUgO6EnFBEAk7CymLTzU43OabaaTOJIQIEu2aLKiea0eF9k1we7WTy2qkDO0smc3mAVBp8MOvEaPwupKfisscjowxhrbvAqnhT6Dm3/ABK7Kbw5mQ4ZJyRLW+gNrl5qKp9+yJbNAEeCnGXmO5PiVLcnh8TtTIHuPUPH6FVS57nknswwdAERo8Pd/j6P4D/RbrOS5vhLy/NBdz0n+YXRtrxQO8dw79Fky/vCtZ/wH0WVL+8KA/gsojzgHGmuaR81vuFFcnA/s5o3/hcCutcba13iFmqx+LRVkB/RwWJnxdrju8W7hdLxKLtMcEDdpWKRYI6EUrBZwqftsJn4hsURkM7SB7KuwVlcGk7OeaA9DYWyOfkVFc412mKRhG7nD8lrcAeS6WMHpqCyshgjyXs8DaM4RM2HMAJ+MEbK34jTzzHtTak8VnTEAUdz1RvFCGSBpBB6LPdqBGrmTsSuVVRI1thxJ0nmqZtRY1tdbCMmboY5o3tUND+ya53MWFYKCA5wa0dN1S+PtDTN+qJYXRyu1cq5oSFzo3SOBq7A9CtwofqfVWQ73aqqnHwVsIu+S251s8Ao5ZA6BavE4+0xdQG7CsHhGR7tmsJ5O7pXTuAc17eYIICysc0mpWSMLHOYebTRUFWiUGPLZ3DyCmh323Mb4OaUHZcPe33ZpYbDeS02OtoXJ+y+SHdrjvIBBsLp4nWdt0RDied7hhPyC3VpoAV4lcnke1eaXjstLBzqtkf7VcWbHEMKGnvJBksclybpGusaB5eaDuJeNxu4IckOa2ZzQCAOp/8AlcaL5uNu6nxUzjuia1slBxGoAJ3gBt72RXohTV9m6lFkTtQ1tOnrp5qcT2awHu2P4Vq4WPhZTtDMt2qvhFX/ACW2coJ+PhjYMyXbddKO4dlswYHCLFJs94jnX1Wg72eABInmPk2v0VD+Bxtu25TwT/CpaYk7jTtHdxH2DW4/us/iUz+ISMc+NkekdbWh+xoXt7uHIXeLj/dUjguWHUzh0Onxc536rOrIFwMluAXBjoLPO9SnlcQdI18LpcdtittS0IOEZ7HhwxMJoHi56Ll4fxGVxcW4jb56S600xxohYGgGeDbzP6JCBnXJh59Cf0Xbjhk7qDo4PPcq6LhdH7SOL/SSrq44ZsDCN52keRU2RNaba7UDsuxy5sLDcGNh7XI/A3n/ADWblt4hlAdv2eNEfhDbs/zV0xzr7DXD7rkKzHkedmlab8HIbZoSNHOjumZqqj8HQnmpaYaEOLWh9AnbdGyYL2R9oC0gdAhTvzI+S0uH5Bkb2bj328vNRWaHA+qcja6VudjyQvEoawRu268/+BZmTHIe8DqCCviX7xvoqIZi1ujoVB4N78/BRbs4FUTJAc71TF1pnmyoFBa17hyKkMiUHZ5CoT2g0MSUuI1nUTta6LgsTMxkjZNw4aDXhsuWw3HXQXU+zWQwOfBvYGou+YWaIzeyssb/APCytLTsBIeX0Cg3hHEcdzXCIOe3dpaeR+a6wO2HS9lPVQ328VhudWTA2PJO+Bj3ta2St2lYvtHxF8LW4gLQ9/efQ+7ypdA4h7TdgEWSei4PiM5y55Mvm0uArw2/stRgOcp4w3QUDqdzHhSGkc6INI5lOzxPIblUuOonzW4hzkzH75U45A8XI9xUsWJssgMmzAfqfBbLsmDHe1kQF0qjE7DtD3LJ51af3Ocj4HBa82Rre116XDZN2zzyWvFNZY4dM7kN/NX4/C9evt5msoEgA8z9EYXP50QkHSOPJPBNoH9nSg76PqUx4Y6qLmgoyRkzpG6a9FaYZi6uzKYoBnD3MkB1BaHD5vc5j2huJxF0ojHlF90X4BRdG7k6vmnjAbLl4kjmPg7USxu3uuVrUjycbPaG28ObuLpc4WeiZj5IXsfHIwlhvu3yWbMXXSub2MBiBFuv6IXEij7W3N1Md/RNPljIYySPaxRVvCHh2qN3Q7KYvxrMxMdzQTECSnfj47XgujaBR52rmsobG0i3vDwU9LtDxNhsFrmuPIAIiWUxttsbnHqGAIKTCY6YvLDquwjIA/SO06ciouBZOJSMG2HNXoP1VZ4pkjlgT/QfqjsqN0sYDeeoKHu73HfalWQJ4rnfdwH/ADA/VOM3iZstwmNH8X/ytCTHe7drqU5Y3SRhuoV1UVlOyOLOLQGY0Zdy1alf2mbjxPlzJIRGwEns73+oV0uEJXROc7vRG211Wbx/J1TR416WN77/AF5j+qDB4nmZE+W2WWUgEa2M8G1Y+qEe58szZwSxpb3q/ND5krp5ZHnYOND0Cd7wMPSDuSF0jNFR50LAQ5rjGT8DevqpHjDIyPd8SJtci6/1WODuphXyrPjGwOPcReKje1nyVL+KcRe43kEfIfogYXiOweRRR3DS00s6uYug4hmRk09h8S67RMnFMuRrQJQwD8IQJPok94Di3Q0gdDaljUtirKl1XqcXOO5VGrlsd/AoiV8AFugbqPLn+qoc+Lo0N8gkqX2k5jeythOr1TMMpJLCbA3CiCOg2RmDC989NBaSCCVdMW8G4vJgZBsao38xS7KGXHzo9LeRHwnmuFdiTCdzI4CQ00CEbF77EQ/TM19cwGrNiugyuHPgBkiBczlQO4QJYHNoih1CswAzKaRly5DJK31BtK+bheH2dxyuLvPkVFYmTw8B2vHcGfwFCtjkcSOz61S134MZYRR1dFlS4UzNeptNHIqiHfjfqFtcDySUZYXwhvbfCd9SSuDNKSTgATRsBKvFVCSSSQJJJOGkjYWgQSUtDvBLs5K+E0gl/wCMUq+d+KnuG8t7U7A3rfyRBWDw9+TE6UkMhb988rUs/h7cXHa9krXvJqh4IIdoWVrDW8yCUuYrtGn5qKfHyJMaS2HbqFdxSOGOZroZRIXC3V0KFewj47F8vNSdE5rgHAgncFBdw7ed4/8A0z/RW8cYPemPH32X9NlVgEDNj1X3jRR+UGZAxzJ8TAQfqpVVRezWdLGHsEYBHIk2s3Mw5cGbs5wA7pS7nGnPuo36LF4qxs0rS4WQFNXGVwZ/+Ob6V+YXUtpYmJE1mQ0gLbYqzUnfCfRZM371ax+ErJyBTwhDN32XUYE3b4MbjzFj81yzdlu8Bk1RSxeBsKKPkbrie3xC55w0kjwXSVTlg5Ueid4UGUD7vxUO6SNr+S3GG2grF4iC3sZmj928X6LXh3jHmAUGZxaIMmZIB8YNoKN5jka5vNu61uLM1Yuoc2kIGLEaYJJJAbDSQqNyaFkrGSuc5x0g/ksp8Yc4ltkA9Vq8LcJ+GRkm+Y+ipy2MY4BpAJ6Ln0sAPoNs780G6Wnhp5Hn5I6YBxDORorM7wkJu9qKzyq1zg40eoq1S5rTEA0VRolPo+0buSa3SAJaWDcgm1tAUzS2UhKMAvoc1LIaTu47FKFji8BovZdIxRONHqnaD+ILrG7XR5dVy+A09s3UNxa6cO1RseOo3UpGTxOPTkaxycOfn1QJNLa4mwPwy6u807LEJdewHzSNJWgOIOLZGkGjSsyHTMGq6HkgZnOkILiT6qgjFyDjzMlBPgV0uNxHEczVJky2ATpIFLkibZsobgUCUF+VN22VLIfvuJCWN++aTRDd0ONgicMgPdfiEB0krcmVxI7xOq1RbA8iXVQO1IucASd0daCLh9nnzx6pJmNceQB6/RANjZ2PjvBAeAB0ARz8/hsrKljeQ7nYqvoVbg+zDJA73yQAjYdmdz9QtJnszw9p3DnV5o1LGZBmMhmA4dlPEfVsgFD8lrHjcWqmsOvxI2V0fBMCL4IAT4klEtwMYEVELCRm3fjPdxl9UAAfEBVHi2Qfhd+S2G48TL0saLUgxjQaAWvTGVhP4nktaXvfTRzNBVRcTmyHkRS6zV0AtjJibkRujkstd91D4nDIcN2uCLS4jTabDKEE2a5uweR8k/aZxFaX18luQmmUVO00yucEOTdiA2nmjzZWEmIl3Tlsui3SIKavtyGRiZc8ZaIHtI3vbmqhg5gwmh0LxIJNxt8Nc12Wn81CRxawkWFFjiooJJ77OMvrnXRM5skEveBZIOh6LqRIxkRL3aRqobLI41J2wY7nRA1fVRWa6V8kel7iQfyVZF8042ToBpsRsgsbFDPwJB8JafmtJMgyDhzDmAo+6zfhK2ClSDH91l/AU/uk34aWvSVIMzHjfFOA8VfJbXBHFnFXtvYt5fRZubtJF03ReA8Q8UhfIaYeZ+ahHYmbXiyPh/e6TQ81xrzkTyl0xc9w+I3uuvDMJ27XuF9UpMPBm+Kzag5zEz34WFPjuJuVp0V90+azpJqxHxkbF1j1r/5WpxDDxTniPBh1Bg1OIJ3WZULndmxp1jfboei1EBy91m33h+SoRT2an09p8ArmYrSB3dydloQhIiaLFhouvNPJIGv7QtHdSljMUul33PzQ+Q7lGeYG6Is/aL6FMG6ccQm+61qE00nG3Xmm09Cvf8n8Wn0SOdk/+0/QIiLEdI0Fsd7XavHCpuz1iF2lPbOyM45U7ucpPyCnDmTRvae3c3fcgBF+5OF93YFQMFXRU9r5A5ZZJHl3al3gTzVep/43K7LbpLUPY8lSe0g9/wCMpNmkjeHajtzpQseKkQRQcAL5eaNNvCkFNNgsdQ+ZWtgsMeUQDzXNcOkAk7JxpvT1XRYGQNbS/Yg16bqUdJEDpFp3tJAPmmh0uYC3fZW7VusiFeadOC0J7CKYKMrnNYSOfRSsJnU4UeSIGE8gJaTzGxQ0mczDOrLyAx3Oj4IqaD7GQwkiXQdHrWy4TLwM1khfLA/WSSXfzVV3OHxPFzQ52PKHBgtwXKcbgecd2aXWXyuaaPS6Cp4A6US5QZdOjIf4ggFTzpTxIQ40T2tiibydzLq3/NEYrmnYdE8g+zaUVlYgxh3n24qpmkkAkGui6RmhGhWAbLRbwoSjXHYJ6FMeEZA5FtfNXxqeQAsukQ2Sm7A7eKu/ZGYdgzbyUmcKyYpWvnBbGKJJWfCxdHYXDHTND55AwEWA097+SOHsyyVmzyCa717n8lZjStyJ2iM23YfJdAwBrtI6ClnWoyYPZ3GYwCS3EDnaJZwXEYKEf5oyfIixma55AxviVnS+0nDozQlMn+UKAxvD8cbCMKwYcLeTaWO72qw/uxyn/SP1VJ9rYy4hkD/m3+6ex0IgjArSmZG02dI5rI4b7RR5s4hewxvdy22/mtDNyhhYks7rIb0QE9mzwCfsm9Gi1xzvanOdehkYHTY/qo/9S8R8Ix8imDtNIHIJFoPQLiv+peI1/wCMn0Ksj9qM5v7yOIj0P6oOtkibpILQWnmEkBwni8fEmEAaZWiy2klk9OM45jQsyRPij7CZoc0eB3H9Fl6T1V4glIsRuI52l7vN0hct6KaTUiG4mS47QvVgwcv/ANDk0BjYrS4fxP3LHMYxopDd6n3f5FU+4ZJ5xuCk3h0/kmmDP26/n7nj/wD9X6oLIzpJ5XP0MZf3W8lL9nZB6x/Mpzw3I/FF9SmmASSXm+ZReM2MAuyMd7x0I6KQ4XN958f1Vo4dpq5tPneymrjQi45FA0CPBZt4g/qrT7Ts+9iM+h/VZ7cDQdT8+AA9CT+il2WJE/v5WNIPU/oiYIzPaSPKgdE7FjIIobHb81iY2LPnz9lA0vkrUB4BGzRcOMmr3l3pHuPzTQNwBKDBNk9odtg1NMDy4s/D82OLIbpeHAqzMkMGadgQRyRRwoidTtTnDqUPxWPtMkPjad2gIuN7GePdhXyQGYbcD0UsfPihwWxe7PMjfvHl/NDOf2tF+x8FnGtSgJ7Zp81ssWNEalb6rYaVqMVPnssrKH2jVquNtWXl3rZ80FbRzWpwSQMzQDyc0j57LLBRGI8syIyPxj+alV1LhusjirC2cOH3gth/Q+SzuLMJgY8fdNFQYmQ3VDI0i7afqreEzdritJPe3H0UTud1Rwn7KWeI8g4EfNUaWY0OxZWn8JKEx/tMWr+4R+SPcAI3OduACSsnAmHZOB27xP5oDuDWzFMAPeY4n6lRziTP8O7KS4W5reJyNv4mWR/JGcS1+7nRQFi750sdLGRI7U+27oMQ3M4klrfLxRhJcCAAUDlSGKtIIur8FifVEns2vDye8ABSg7SC7TVu5lQa5vZucdyFQ1zmuJdVUtoEO7ni9wU8BIsi/kpDGke50gadJTxOc1rgCukY6G8O3mYepBW7hyXE5h5tNhYmBtksv8JWrju0TtvYEUUpBjhqY5p3sdVgSt0SOb4Fb5FOWZxOHTK2QcnbfNSNM57dTSFnvxZQTtfotQhNQVGOYZAD3HKPZv8ABbWlKggxexeeTSVdjxvZL3mkBaijJ8BKBn07KjBF9VvYXHIJZmYtODiSLI2Br1XMGQ9vZ6MWtwzsm8KhaB9q+c6j4DZEdbjYz4w7U6yXWr9Ju07zpt3VR1v/AAomJBpSDeagXS9A1K5f4UVTnZTMKIPka5wJoaQs/wDb8B2EMl+g/VaOViNzIwycAgGxuUKOB4Y/8Q+pUb5sz2hh8UjysgQmIt1b24f3WpHExnwtq/BBxcMggeHwt0OHW0UI32SZCd0Z69/FukeCWkdFDQer3Jdnf3iqi0AJEbqrsm+JS7JvVQWbFNpCr7Jnh9Sn0htdFRg+08LJ5sSKRxEZfzHTYrPxYax8zBedT4d2nrW36o/2uGmDHladxIAPoVl8OyS/2hs/+dtO/wCfJAKOSfqUnt7N+jwFJrRTpUmT2gakinTEWEDKt+RHHs47hIxNQ2Vjku1sApBXmzsla3TdjkqY8h7XteTZbyUHAnY7Uo1SoL/aM/4zfirI+JZLngB9Xz80ApQmpmqYNTtSxzXb7HkOqNz5RNxOeUUHNjHZ340ED3mt1gXpNi1TK8zPLtWq+aGi2ta6Qc3HrSnjfZyHtSD2bS5Z8MjoZmv7Nri0cncqtEukleHvAa1jhTqVW3YnDjzZ2ToibqLtyeiMh9mZ8h7zPKxjgaIaeX5Ir2fjfHr7RhaHjug/Rb0kLzpmiA7RvMfiHgmsMeH2Vw2m3yyvHgSP0RLfZ7h7ecF+pK2GsDmgt+YTllfFsmgKPAx426WxgAeZVoha1tDZvgrtUQ5vTHIgaa7UWlqznQOP2L8jIjAbbSNiPJE9iwcmhT95x28pAPRVScRwoT3p2NJ6G1NW8VMRCjsN/JQONGdi0H5KP7VwBZOQxV/t3hgNHJZ4K6ziMvDcR4JfC0gczZWU7gkGTw7W1pbJbtO/maWw7iXD54nsGSzS4afqi4443wt7N3dAoFTVeam45gCaIOk+W61MqQy4ImjdW9Pr6BNxjDf+1MhjdIIAJHyCjhOa0lk3wlpDvXof5qgRvEMpltbkOA8Nl0/s3PNMzt3zERAUWfP+y57LkyMN4D9g4d2hsQh/2jM2PSx1DxpRXo8mXjxt1SSho81Q7i2A0W7KjA+a81Mj3u1G3OUu0LfuAfNMHon7f4XVnLZ+agfaPhI/+5HyC8+7cjkAn95f5KYjvT7TcKqu2cQfJRb7UcNJDQ6QkkAAAdSuDGTIOTvyWnwKWM5TpMqRojjaXAHqeiqtfiOLC2eSXHa+M5HwgVuev81jSRT4p22dRDq6eqI/aLdQeyUscZS51gbi7ofJVZkrcyR04db+VeSsSgC/U8l1uI8UZi8MOTEJdfdJ23Q72BrWHlqG6vxMuXDa6IDY8rU7lz07fjed/wBlgxsnElAxpdTiapu5Whi8Vyon6MuJsjAasDvWiMHPf7uGHEkkJvvNAr+ayciDKh7R5xpAxzrb/Dv6rPHXeNfpPxtsdOz3TKaHG2mtwTuEDxePGwsFxx71yGufTqsjFnyGT6yCxpbTr6orjTne7Y1ndxc7bwoLvts9vD4Z1sG+y8FSl/TddBkzjGxppz90FZfs3HoxC/yCn7SP7PgstfecP5rk7ORlllzpXTSvJLjaj2e48EzHaQAOSlqvqtSJpFoadkufPkmJ80yIJ4c8M4pBRrddfx1mrhWQ3rYP5hcPC4tzIXA76h/Nd5xbvYGQB4f1UrTg4ztanqVURuMKVrUZqdprUbStQFcKyDi8VhlHjR80kG4kOYW7EOtJTBcXcRBrU7/aFMHiXR5+gWiDe6evBZ10xn6uKf8Aur5D9Exjz5HAyzAi/wDnRaNJUFNMVtBHM9ElPSlpPggglSnScNRcQpVzQiVmkmgURpS0oAhgRChR2SOBCfFG6a3BT6T6JoA9wg8FZBiwwG42UfFFEeaZo1IiDhsfNCSDU+/AI2UU20ICDK5vXTaQqCVJk4WkTi/es9VstWLH+8Z6raZ8ISCY81mZZ3atPoFl5fxNRFI3VrDXe6hVNVjVFddE4S47Hjq1UZjNeLIPwjV9E3Cn6+Hs3sgkfmryNTHtPVpCiua6IbHGji1dHsJ+iLc3S4jwJQOU8xZmNKOQdpPzIVRubEaTyOy5GVz4p3kE0Hnb5rqMidsGOZSR/D5rBix48yQvlkLSTekJBbjSuGdBNsNZaF0+Xi9tjueSL5tXHCmO7vJr9vkV2DC2eCN5F20KdQYRaQ7c7ofJaHXqG3SkXmt0yuDdlR2RfGXE7Dcrl8qhcfeN4dzvkmDBrc1woEFWyv8AAc+pTsIJN1sLWkQBd2BazmByQbe6NJaLJRbHgEuPKkMQ0ubQIcDut8sdCcF3+PYBy0lajwascxusnBI9/afVbDxzWqvI69UbH/iCo4hH2uMdI7zDYUsR1xFhPLdX1sQeR2Ubc67cplbPH2cz211VXJVCTJ1Eqh1XKfsipOcGN1ONBUvnjcxzQ6/BMA5dbHuNbNG6P4fJTMcA/fsoPB7N7m9uO5qorsvduDxta6HQH6u6QSojadve+ySf1Q+ZkDFxzKRdEKIvS3WQzjEkr9EcLXOHqpjOzX/Bjtvw3VJWpunWQM3ON3HGwjo61XNxLKjAt8O5ru2oa2k45lYQzspzgO3jaOtppc6eIW7LjBrcf8CGt/cpLnJ86VgFZbHk9G//AAqP2hkkC3nfyCM3p1KdcsM+YjeQ8rUDlZBJBkIHPdE83WHfZM6tid6XPcP4q9srWSODmnal0DuRCrcus7jmAeIwwwhxYe0ux6FY2XwT9mBmZ2r3va6q235+S1faaaSHhofC/Q8PHe+RXIZHE8vIa1ks5cy7AICLB/FgIs6Zx2BN7/RA9tDf7xpH9EVx932cUg/8sQP5n9FhgbDa1VdBgxwTAxyNDnjcG+YT5mO2F4cwfZu5eSz+HyubA14PeaVvO0ZcFWKfy8lBkUb534lJOWlhLTzCZA1JqUkyCp8EcnxNVRwYjyRSSoEGBF1TTYscUOtre81GKrK/7aS+dKCrttDWuFGjajkDdvNjjzAQ7SJIXeI3CRlfK4Oedx4KoMZi2ztWh1Acz1CcxMdC1oeC9zqodVU+NojAa/VYNgna0RF2RynOgaAxrNgfHZBt8HDsjiD5AQ6GJmlg6XsdvzTcY9pxjPMOEGukHNxGwVmNC7B9n8lza1GN5LvPdcUTfVFaM/H+IT/FkEDwaAgpMyeU2+VxVRFpUpiC44HSNBLzv5ovGgfEQY5X07ZBMfYFFSdIA3f5JizY0zG9oJdK+utgKDsVrpNTi/XSyjOTtX5q0zdo4mgBVUki22tHJwntxHz6r0kDvc+VrD1E/oiJnam0CaPMWqCb5oybdGcO4llcPlEkD6HVp5EeCEFKQFkIO04xC3P4dDnQ7SUbI/Ncm4aCDZJvceK632VeMjgroHbiMkfIkrmuMYzsTNlYRQ5jzvdGpn9Qyp5pMFrSWmOMkAdRZWb87RAlfpc0m2upQ7IuaXNG46KpVQcRyT2SpCGUmtBVnuc//rKCi0rV/uk3VhTe6y/gKCm1bA+iQeoUxhSkfCmdjPiov2vkoLSxrRZ+SfHc1jy5wJ7pTk90eiqLjG4PHQgqolI9z9JJsN5WtbhUzdTQ7msuaXt3B5DW30CvwZOzkBXXhz6dfA4Obs6kY6ITROjcLDhRXNNyd7ukQziMjBs7kul5344UPlcLlxpXgxl0YPdePBA8SnbLNEwWQxrW0VtO4y9sbreD3SAKXOwxvy8khtF96iCuXXp2/N2/BotHDR0NEfkgfaklnCImcySFrYY0cPjAGxaFj+2P/Y44P4jf5Lk6ubZjlwBJryUhC27135K050LWxCHGYNLaJN2fzRMPFu5TmtjI8Bstxy63QvubnAv0nQBzQ1svu2D5rTfnOkBAujzQxibVhtArViS/9DOdEJscxtIOsXa7zN+0wZiB8TLXBzx6XRH+MLvm0/Co9Yv6LnXWV53D8ICt0nwVbDoe4DnaIY+SvhWolNFHZOpVvGlxCvZKXvo7FVzgB1jqgpdySTmqSUXG05pabAVjRYtGSYcmstbpcznqJ/JBF78XIcySMgAagPELnjep6CU/ZoL/AKhh6Y9/L+6j/wBR0e7it+h/VMXR/Zp+z8lnH2km3LYGN9R/dRb7RZ5d3WxV5BMTWn2RPRS93d4LMbxvir3DToHTlsr8jjXFopDEXQ6zy0hXDRvu7/BOMV55C1knjXGOko/2hL9scZP/AJL/ANITDWwMST8JT+5ybdwrG9+45JuC6v8AKEzcjjTrcZCKF7gfomGtKaMsk0H4lJsRG35K3AZ71xMCYlxEZdQ5XYWpNLBiy9kxuqQjcdEw1kSYjp4QIGTXq7xIFBZBaI53jVqtpu1s5ZeyFxZKAfiIasIn7cddikibp0kinVDs2e0+a2ozsFiDp6rci+EeiqJ2szMFuaVprNzNnfNQDBWNtVgqxpUVucAf3Joz6hanVYfA5AMwtJrUwrcfsVBg5zNGXIOnNZHFATAHN5tcCt/jDakZIB8QpZGSLgkb1LTSKG4jOZ4sc3TdPL0pCQuaInyNvW0gKUhc/DxrAGnUL+aljYc00b3s2Y0WVqIpHwnzJK6jg8jpeGxi9wXfzXMHdq3fZt9xTRnoRX5qUNkxyHLL3jSLAb5obIc0ueANOmkXxd0rMmN76EYIAWTkahNJzF7jzXLFDzyuYxkY3dZv+ilrLB3jzCHneRMNW2ym+nRk3uAt4zUmPB2J2T0LJCqxoi5rraS4VSsHdYfotSMdUoHlswcOhtdJtIA5vUWubhb3gt3Ff3Ws6gK1qCMYhk4vkRSKujSCca5bVuiNdhrr5rLYDikZEokHIikDz3W1lxdtjOaOY3CxeiqGpRJAKkVAtBKoiXNMrQ4XVmvkhJXaybArwHRXyjS5prxBQsj2tsDmqhhXu7vC+SvwnjtYrug4Hn5qmMXiEnq5W48MkUzHSMLWkir67qVY9LJsEj5IHjYJ4bLpBJFfzRo+EHySe0SMLXC2nmiY4zGlHa12bphXwt5owHVFrGC41ysmv5oh3s/Jj5PaYT2FlVokcaH0Cl+yszfu42/8bkZxmz5TY3ASYsbX9RqdVfVRbxJt92GIi9tytUcIyXP1Pbj2B0c5Sl4FJPHokka0c+4f1CGMg8UkN1FG0kVtaudxeeMMIa06m3VI9nsvCGjVkSn6forXezWM/SDNL3RQ5ckMc9PlvyXkyuF1VAUrI5HFjXW0kcluj2Zwxzkkd9FNvs3gDmHH1KM2Of7VxIAcwACufRIvJN6mcq5rox7P8PHKEn/UVMcC4fz7AX/mKE5cpFNUzD5ru37B3ogRwbABsY4+pRx3CNyYzPaNgdweW+lFcBI4jSK5br0PjjQ/hE4P4R/Nc67hzJOBtn92PaBvxj1RoLxdva8Kw5Wi/u//AORWI02aAK6UEO9nsfvb9rdfIoBrW8wEFOG3TBv4ohpNVZ2TDZLmglafmohOgdMQknQQTpEJia6IHVWV/wBvJ6KwHmoZIuCQEEHSaQZ0DqY0V8Roq2QNvuCgh4pBoLHHlyPmnbK40TzGyqJAnUQ07DmtHg0D8iew3ujqocPxIZml0zy3V8IHVdDg5/CsMdi15YAeZQg3imI+Xgk8cY5AkD5FefPsGnHcdF6dBxLCmIDMhhPgE+TwzCzBc0Id53SivMK2SAXeS+zfB73tnoUFL7N8JDts17B4bfoienMMLAN00hYW0Oa35fZ3h4BMee75kfohH8DhF6Mtp9T/AGVynpiabUxH5rRbwqjvM0jxBRUPCME/vsl7T5UmVPTEIrm5R2P3gF07OE8DYQX5Er/I0tLGZ7PxVpDQR1cSntXDsjdIaYNR8lpY3s/xHIoMx9DTyLzsF3kGRgub9g6M/JU5PG8PGcWa9bxzazopWpLfUR4Nwv8AZuKIydTzu8jqqON8IZnxB7W/astw8z4ILK49mzFrMKADUaBI3/mhMlubIxxy8nQ9g1OYTR8fBZ1fD/rCmxZInubIxjHhwGkk3uioMZsLPEu3KOzMeTI4ZHkgj7Ow6+df8CFb8DR5LbByBXJEwQY0jbkfpPmhkr33UVo+64XWYfVQdBgjlICU0EOG6MOkkId4FXdjgAfGD81AHK2ENOgi1n5wuEeS2HDBruiz5LM4oIjCOzBDr5KwZ4fySeAWUqWOIdpI5K4lVEORACIxq1WTSFJ7ysaunNY6jfixG9y3ghwRrOHw6R3x81yr3kMoOP1VPaOH3j9Vu94x4OvzIcSLBk0yNe/oAuf4dI+PJDm9dgVDHlYGDUbcRyKNwIGuka9vMEFcurrfMx20TQ3Dib0DWhZHtfEX8OjeASGO3rzWyx4djRn0UpYmTRlkjQ5ruYKw282a4K3HMBkPvJ7lLtDwDhpP/bj/AHFP+wOGgf8Abj6lNHI42WyB8zbcYZBTSAD5ouLi+LHj6Cx73eJA/VdKOB8OFVjDb+Iq1vC8Jnw44+pWvJnxlcRkZHv80UccdkO2A5rvIo9EEcX8FJRYmPC7VHEGnxUppWsp7yGMHxWs26smPP8ANw5cTNka+Jw72x8QnYMk/BCXhdFlcea9xbERoA7riOYWVJxiedgufunoGhansrPfBlRvDnROjJSdBlSG3MA9Ve6TXu55KrcWXyWsZ1WMSU/E5g+aSs7Ro5JLXieTowX4OR2urSGnvxeCo406J+RFkQvDg5uk305qiLMjycmMZcgbETu1G8Xj4WMEvgkY2Rm7e8d1w1vHPPblsLg3DYWjrSr7XJbt7qz5hG6J8sdrBkBpAp18j58lW/E4k3eKdsnk2if5KrgX3nKB2xmD5Je/5jQQGtb8ld2XFmncSX/lCRk4rHzB87aP0VQI8vnyAd6B38E7XPx8kSQkhpNagrRjyzEMytcTSbJrZM3CmYD2DXvJ+gQECXik/wAD3Ef5R+ikMXi7uZcPkP0U24nGZW7lwH+UD+irfwvLcftspjP87iP6Iqt/D8u7nmDR133TjAx3vaDlOe/8NqUfCodXfytZ6hjrCIiwYYn1jtLpHd3fwTUaPB53xzyyNidI8iqbzHLz8kRDI5kj48saZNWp19R/ylbw2HK4dD2bmQ7nUTqKqysTIy5TK9waT+ArOtYq4lkYjNTIQCdNEgrnmi8h3otXL4eYbJc5x8wst7Cx5PkmpiQSTRm2BS6hUP0W3F8A9FidFtwnuD0VRZWyz87p6rQQGeLbfmlAQUgVAKYCyovhsmjNhcerq/NdS9chE4Mc134TYXXg6o2OHVoUoz+LN1YzTXwuWJJsCByql0Wa3XhvFbjdc+5t7IBMeFuS0Y97Ruv681sMjayPswKbVUsnhpMfGJI+jmWFsnYhUcxO3TM9tVRWr7Nke9Ss8W39EHxWPs8556OAP5In2dNcQPm0p/Bo8WjbLFuAaWE+Ls9Ze/VpGy6XP0hhLgudloSO66h/JYVnua2V5Lt6FqUlOjaIy4Emz4KxkRe7VexBFKTYfsoxXe3IK1qKLdQfdHkKUnimNHimF6dNULKaQ2QPBajl/VmPu8eq1oz2bw6/JZmK0lwpHnvJXSDTuPVThOqOvwqEZ7g9FKJwbLR5FZWCIzYrxFLFyI+ymewdCthuxIQPFI9MjZBycKKsUCQokKSSqKyL5qqSBj+YVxTKoodF2TI2MdTXP5lb/HsV0GPjl0uvvivr6LBynEtbHR53am+XIf2YnlL2gigsW5XTni2WvQmfuh6BSCqx3aseM+LQrLVcyS2SsHl0T2KVDbJxyTbeKcVyQOl1StInvIhJJWEtkCSTX6Jr80VKkio2pbUgF4m3Xw+ZvUt/quRi49LHwkY3ZAj8Vcl2WW3Viyj+FcJjwSHh+otbpCzXf8uPNKAH3avutdt60mAoUnM4bwvsQ2pO21X8k2wOyscbMth0kklQ6dRTgoHSStNaBFVlxH3VZSVIKHukDCWgWgJMiV4pzyQtQhBZOMSdcY+SAABTjaZHtZdFxq1J8T2ndptRjDu1bQI3VHUQY+MGuY0Htm91tcgDv/NDQRNifIZmhzR48wFBszo8Vz2gl2qi7wFf/CHe/ssQEEh0psDy3BVQR20EZLo4wD03Kk7ijyK1GljukPyUS8rXpmtR2e88nH6qs5z/AMRWeHEqQCuxMGHMcepTHJcfvFBkb7JUfFNXBXvBJ5qyIvlIDZGNv8RQbQ377jQ5oiX3Zj/sXOLaFFNTFkj3xOoyMd/lNqv3h3jsqHOZ0JtQLj4bKaosTdQSEUMlroqeLcBu5vUICHHllGtkbi3x6I+HOdjxNjyWWb2odFnqbG+OrzdgrH43JoZHpaXxmwXcuaLz8uR+I6SSUDtBTmjlyWpjZ2IcZpkaNVcgOihPm4DxRgfJfSv7rneXf/Nz/Z7CZmKJ+Ct7H8Njz2WE0muW+wP0XSPzwYeyx8dzWUeY/usp2FGO8NQLuYK1JXnvUBF1eiVo12HH2ezR9VTjMjkjugaJB3Vw1RfiLRsceDIzU5xY7wJTGINNNY035pNhAvVGzy3TDVgjwAPjB+ZVOTj4czAyN4aS4C/A9EuyElgxsa8ciCaVLo7jLHMaGgg2L6KYayOIYUmHM5riSL2Pih4y97tNoyYa8mnnULFqeTw/SztccHT4Kmg3Nr1UA8gK1zjrAIqgFS8UfIofTl5TWo2lq8FTBmO0veO7XqtXFBaC+6IWdgMaInSm9fII+Jjiba7mRsoT60sPj2TJPFjlrBHqDbrddYQuKi0iRjQwahKN/mu1A29ViN9QylQKbT5p6VYNsklQ6lIhvUoFtv5Ll/aHOfMDEwD3eN1Fx5ud/wApavH+IDAwiR+9k7rR/NcXl5xfjMxmims+I+J8VRDt+3YWgAaBZJ8SqQ7TG0VXVRYPsjfVVyPJ7o5BblSre2rqmM7fEofST1S0ppkXnIHmktLhsELsYPLLfqItJTaxbHQsgjJr+iubDFpou/Jc83Ky+za7s4yx3wmyi4sib72gV4Lk740crAjeTLjv0yEUR0KBfgzM2dHqB6tJUps047A5zgXHkE44hkMYXOcGN80XAxx3NJHZOb80mgtrU9w+SHl9qMtjy2Ls3NHWlUfariFEXGD07q1Ga0WyUNPbv/2hGTZUjx3ZC6xVEBYH/U/ENNFzCfHSE/8A1VxHkHMA/wAqI2Bjyzf+B7vQqwcKynuBEZaPBxWA72l4k7cZFeQaFSeNZ8ht+Q4nwoIrqf2XJq+1c0AeCMx2xYfwFlncuJ3XMYk+RlbAuDvNaLYs7EAfkM1Q+Pgs6rcfngDcgX1CFl4nE0jVLv6BZsoY/wA/NCdjC3IbqZqB8SVlROXxOKQHS9pPmsmSQSuLhyREkEzZyWQhzOQ1fCPmh5GsZJII36madneJW4lKP4G/NSUMckxt1eamtMkfhW1B8DfRY33VsY/wD0VBA5LPzh3StAFA5otpRAAU2qKkNlFTruldTgydrhRuHTZcuDy8F0PBDeBp8HH+azQW4W1w8Qude3dw810wO9LnskVK/bqgziOy4rjSXQd3f5LYeO8Vh8SOkRSfgkBH1W3dhp8WgpVZXG2m4n+tp+FM7DLgeeb2u2+it4uztMQH8LkPwuQuzYdXJoIH5K/xG5nOL8fkKJWBI0tcLF0Vs8RGkAmy1ZD52mQtIoeK51VvZscxrmNqr5ISSTsXFrjvR2VkUnZtN0DZ5oPJL5JNT2V0ViW4qPdBceZ5KodSpTO3DR0TBdY5DMIfatHSijRyBWfAS2ZtdNloePkaUrpBOMbj3Uz3XA+BVWMd3NVzuXyUaFOFHV0O6HzmdrikgbtNhXxO1wN8tlKg5rmn7wUHP+KdO5ulxb+E0mWkMVGlJMgEna7SS8D4tvRE5IYIoix1na1XlfuSoYmPC4gzve0VeyzZrvx+njzY9BxD/hIf8gVpqkLw8uPDMcjd5jHxKzVkUaYw/NWOBNiILiXHvJdjuPtHbKBlkb8RYDd/JNkZDhC7sHDtSNlU1a9jWkB0leqlHG0bh2oUsEftuSu0fCD6/wBlaI+LVRyQ3/KB+iuJreCiT9p5UgsM5UUWid/auJ+I+HyVrZ3OAc0NrkgJ1BK7Q3bS/gZ9Uu2m/Az6phojSPBR0nfkB6qoTS9WNUJHvkADmgebUw0RodXxKwHSBq5eKCuMUHl481eyCMdLB35qKsm09g8nlS4BkOa3A1sb/hzuHLv3NtpA3J8Vh4nAsEwtf2jzY+G9lMb56vPxzcBLsdpdzO59VNP3WDQz4RyTBVmHSSSQJJJJAdh48E8duJ1DmFTl44gdbLMbvhJVcEzoJQ9u/QjxC13wtyIdA3BNtPmgxgkQpOaY3lh6JiggUtrsi05US4DmUDgA8wCoFjA0mhtupBwN78lTJKwlrGOsau96Igswy9j7u4igO2fflsB9CsmQkAAnfp5Bak0kj9LjykF+vRZeR+82II8VqCrkmSSpVCHNW7UqqPgn3pBJzh0TBwTFqWlA5cFG/DYeCfSloKBitXg0EWsyzbuaCWhZgYSQPNaUJED2X0IKDcMzQNDq1EbgcgufzI5Jcx0YaSei1MWJ0ge4nY7k+C0sbGwIHdpPMA/TW5S30zAeKyRuM0dkQRsVYDI0k6mAlGu4jwaLnKxx67lMPaHhUYprwPlamtYEDXOHxNN/hKsGLI9wAbJQ8KVj/arhrW2GvJ8mj9Vn8R9qGSxtZhse3e3EtG48OaXuk50f7i4jdsnzpQh4aIgQxhFmzaw3cbP/AKvzP6qDeNyNdYjFep/VZvfT0T8+P+umj4Y9++lteqkeFSXsxv1K5+L2kyYgQ1jKPjaub7XZbR+6iP1Ta59ccy+q2jwmYj92w/Mpv2NIRuAD6rEPtdnn/wAcQ9LUD7V8QPRn5qsY0Z/ZskOLWu1HcV4of3ObHY1k8Z1DqgT7UcTNnW0egUD7R5sjm9sWOaCL26KxMU8UwjGBkM5ONOHgs4sd+ErsciOOTHjmY22SAGllykF9aaPVKsYHZu/CU4iefulbe3gmIvdRVMLGxxBjTZ0gm/FWMJ1tDNnFCTBzZSGc1ZjyWAfvA7ojWxuDcRkeJqZp7QOvUfH0XZN3a30WbwuX/wCm6wbtHB4bCwut23MLLVq2im6c1Fjw8WAR6rM9ooZ8jhrm4xOqxYHUWjKWXx/h+I8sdI6Rw6MFojh/EoOIRufDqAbdhw3C4aXhOZC5tsb3hYo2juGyzYPCsp13K86GtHje/wDNVVXG8uTiOfK6IOfHFsPADxWfh4rspzmR2XsbqodQjceHLwWyP7Eh0jNO4VLIsrGgDWMb3zu4fER4KoF6aa2olCko2eo5pGAnYVR6IIjvKp6SCSYJ+iiiMbNkxu6N2XdJIdJVnxjo3xFzWNYaYzopMjfdadV8/NAt4q4baGV81a3jTgD3GCuXNc3VuYOHHG7tp+/Nyb4AInIwsXLoSghp5gdVzg9onD/wsv1KmPaVzTfZM+pQG5/A+GxwNfHG5u/j6qiDg3DjFFK+OQhwJd5C0LL7RmRukQtAvzUW+0BjZGBAw9mdrJWmWs3heC0ADDZrvSQ5zh/VEQ8JwbdeLGGs2FOO6wo/aWWP4IYwL23Kd3tPlaSG6Rfkpo1pIMNkwjZixlp8CUbjYkLXxSGENJNrl2+0OUHXbeVfCnPtFljcP5eQQd39k0d1g+ii6QPaQ4AtPMLgne0Ga/nJ+QVL+L5bxXbGvRZaddNw6PtXOjtrT0VTsSFjSas+JXJjiMzvjcb8bUXZj72v6qYuugydDWE9oNt1iSvaX/FYQkmU5wIJUGyFxvoFqRLWzLKZpNbtPIfD6KBPgnfBPDHH7wN3CxXgorTJXstjG+ALHIWviG4wUgJCFzB3Siwhc34EqM4AJ01pwipt5Lf4Ef8ADyt8CFz4K3OAnafzpSjUHxLDzhWS/wA1uE0Vi8T7uUfRQZHEY+0xXDwIK0OHvMmDG4nfkhphqjc3xCbgTycR8ZPwPIRRWaLw5FmcIF50fkCVrzt1Qyt8WH+SzOFRvbnxsqn6SaVRq8XkLcUuH4gFz8lmRtmqIJW5xRk/YOst7MEErDc9zu8TsB1CxVKZ4c00a32Qush1kqes04ubqBVcro3MAY1wd5rfMY6VjvOLvFTHMJqoAKTRutMLmOrIb8logi3f5rWZHRyY75ahf1WnCWudOB8QeT8r2UrcXY5+1J8Qrn7IaMFrxeyIk5qNrsN1te3w3V7PHwQeG6p9PRwRYNWFEZWezs8pwHXdDo/ize/HIOoorPWgxUSQFIqJFoKMp1w7EUCCV0+J7QcMixI433rawA90Ll8sDsHUENAxrg/UO8Bsix6TiTNmxGTMJ0ltj0WZi5Z4jNI8WIgdLQgpuIe6+zEAiNyPpo8uV/kreDNiwOHMfO7SCb9Sola7YQPhFeqsEXkFmy+0GMwmnx0PEod3tLCOUsZ/yla1lt9mB1ThoIpc672mjI2keP8ASEJle0D5XfZZMzG1yDGq6Y60wgtIcLBFbKEGHHjR9nCzS0GwCbXFHjGQf/u5v9o/RQdxOVwp00jq5Wpq473sT+FN2a4EcReCNT3bImTj0zKGhjtrBBKmmO17NLsiuI/6im6xM+pTj2km6Rs+pV1MdlNDY9UDwLKJEmDM77WEnTfVuywoPamWJ1vibXlaP4iRiZcPEsc7fC7wI3UV0rhbTWxK87lY5sUhbJu3+Ir0GOUSxB7SKPKlyuNwyDI4XkTzMfr1cx6BRqVj4JHZyA89N/OwrULh3R9P6olUtSTqKdEOkkkgRREeXNEwNY4UEMnCgtllfK7U8i1C0ySodZ8z75ndHqt0TDuW7qypWfHbnFt0HCtyrYoHFtnfeyRyRBxmgF42o7+aQ1am2O63cDyTRoTsY7LayFzTDC2wR9f6rFe0XZHNW5UrveXPc7TrFGv+eSGfI5+zBsFZcM34tDWdUxEYVTWvrvKXZeJV8pS82fUrZ4J7Z0CYRDxT9j5pqYWtn4U2tv4VNuOD1V0WEZCAzf0TTA/aN8gkJWeC1cvgsuGGOlc0Ndyo2qRjRgEmYGhdIAmkSEUCCNkWWasq/AWVDEaHZDQRZP8APojSxoyX6QO9Tfy3UKlxCQYvCOgdI6h6G1zlnqT9Vue0ndbjRXyBJCw0pCtK0qSUU4GyfkmBST2HO4SCYJWh6PaSZORSBrStIpKhc1E9VJMUHT+zuQcrCkxH7ujFt+aeUtijNgEtdTlkcByvdeJxk8n9w/PZdHxBjcbLEh3jcaI8URive1ziW9dk3JUZPFJo8mQRhoaHEAV0Sxs8yTNbLG0hxqxz3UVXM7TmUeVBVwuqaRvnsm4l9nmvA3rxUCaka8dR+aK67gvEsWHBMOQ6iCdkd+3cFrQxutwG2wH6rh4pXNcN90T7zID3TSg67/qDE6MmPo0fqmd7QQVTYJT6tH6rkHZMh5lRErydyiOpPF4Ze63FPaGxR8Pque7d+BmyOgcwHUaHMBQwzJK6QMPea278AhWOLpC5xFk8yiiZJsk5bZ8p/aWefKlPOypWSnsJmuZIbaPALQj4fFk4Ucz94g4uc4c+WyBllwpcV0kckrJqsMIFJqYz+yL7s2eZKj2QLq1HcrSxYhLjtkNCzW/iisPhMM+SIzNpffwg+HNTXpnhJ7jG91PiNvFM7HeG3VhdLmsxMedzHZQZ8ghWHhbHFzsqR5rkAKKStdT8s9RgiMnn+SSvnla6R5iAAvaklt5OvoOx4pE/xKpJZxVoI8UrH4lUkmCwFvilY8VWkgttvifklqZ4n6KpJMFupn8X0S7Rnn9FVt4pILDIPBN2nkoJJglrKWspklQrJ5q2KuqpU2ndBrxk6AL+pU7BO26rZ8LVNQOtXC3haslauD+5akBiFzD9mfRFIXN+A+iVGdeyQKbonARUxyW3wA7yt9CsRo6LY4D/ANw//Ks0bDuayOLbZIPiFrlZnFh9pGfIoMt3P5qnglMmy2fxAj81e4Kjhwris4H4R/JBozk0Gg1fNUYYvjGrwjIJ8NtlbkfE1RwY/wDGzPv7oRRecO0gcwjnuucym6dIHwnb5rocg90HwWJlNDQDe2u/zWVCvZpioDcIV253R0zgTJpN7IE7Utxz7+kpR8yo2ps2BK0wnihr8lgd1dS1o4xHxGcfd0j+qycUO7VmkX3gtlte8TOce9ypR0hpD37VhNgeiqmO6k13dCikxxZK1w8Ue7Z6z3dD4FaBIcxpHUIKeIs1Ymw3aQsmlvPAfA8c9lhDl5pBEhRIVlKJ0taXPOlo3tUC5g+yWl7O5+HiwSsyHBrnXXUrKycrHkYWDUTexrZVOic0MeOTggPc92XOyIkujEhLdlb7Sy1JDit+FjA7bx3H9E3CYjLmxAbta3f16oLjU3bcXyHtOweWj0tVAV9fmlZKRTWqHtJMnUD2fFS1gKG/gn7N9XpdSCxtEX0VbxR28E+l1cktLjzaUECnaLcAnLSOhTUQdrQTeKcKXV4enP8AZprDu6M6D/P+q5E7d7qF0XslPqlmxS4Br2FzR52P0Uqtj2VyzJw4wyk9pC40Dzqh+q5SaVwkkjEga0m6JoLd1u4XxY5bmOOPKynho5H/AIFy8w1ntBdE80BePC9rhsHMA+Ju4RHogMWR7JaBNOFFHdFUJPaZJFOE6inUQ6a06akU6kFBSBCBJc0jyVZe4cmWghMXB57xppsUr8HVPFDA9/xHpzAtDvJLiSKJWjihseVjSRmw5hFHodX9kGXxHS3Ofobs2gL9FFshcAdA0jmVVkSCTIkJPMj+SjqaBRJrqpXo/Prxnof2cTobFFx6IEktJHJWQ5LIZCW3XRVzP15OtgA9VOWv2vPU3S7SikJLOxs+CvORKasN2TnImcwtoaT5BdHkQg+1mDX7DmT5K0ZcMDwYIyXN+87mVXA0skJrmKSfg5DSS5h35Ugun4lLnPaJWtafEEoWy86TvurosCdsodIwtY0gklE5/ufvrGYrA1mnctN2dv7qAjhUQp8zhZZu0eiswmGTIaDvuSfqq8KQ42EZKJEltafmQjuDs1Suca2pVKxPaKUScVe0cmAAfQLMpE8Qdrzpnnq6h8kPyCKak9JBSAsoIUnpS0kc0iPBBHkmIUqPUJw3V1A9UEAnVgjZpvtWfVS7Jn/sb9VFUFMrzG3pI0/NRLG9XD6oK0ip6B0NqFgHmEQmOLHtcObSCPku6yP8TwmCdu9tbfrW64U1Z3C7j2bc3K4H2Q3LS4V4eCJXLT4Ess7zGwmzulHgSRzNdKWtAIP0Ws7Ff76Yy4tbuLPklLhRxHTJkhpG+5VWMPioHvTnNIIduhA8lteCL4p2fbgRSB4pBNUVcTbQ4HdMZnjqq7ITXaC0yuq7URM7xUBz8lYXRnkKQGcKzRizSOcNWthb/NJkdAFjNTgKQbXN7QBoRYJFEHkoNPhXGZw8Yj2tMbmaA3w25rJymCCeWJwBLHEWpBwi1PGxQkzzJI6RxtzjZQFY2VJBs0227oo0Z0jz9mBGbO4O6xw5SDz4lMdeepPq7ILhIS5xcT4qtu53Tar5m1IHyVkY662+kqvkkm1gc0kcw2l3gU/ZvP3StwsZ+EfRLQB0CisPsn/hKfsZPwFbekeAS0jwCKxewk/AU/u8p+4VsUEqQY4xZTyaVL3OY9FrUnAQZIwpfAJ/cJugb9VrUlROw5lAGzgWY9gcGto+aeTgeTFH2kmkNuufVdiGhjQxvIBA8XeBAxni4O/mmjlxw++bqKkOHt8StDUAn1eCAFuBG3erUxixA/B+aJtNaCGlS0p7T2gjS0sD90FnWtDAP2QRBoQ+WO58iiQEPmDun0KUZYUgohPe6irAKWtwM/4tw/hKyGlafBD/AI6v4Sg3nndZvFuUZ9Vpu5rO4sO5H6qDKd5qnC0t4w6vvRk/QK5wslUY+3Fh5xOVE8/KEWV2Tj0sIzht3K529gUs3OhinnL3XqGkX4IzAbWK/wC0070HHytZtFmXKGQkk7AlYuWS5wIFg06kZkO1a2uf2gWfqe6V7OdNACxrWnl7sbngc6oIR3RGOf3OzcN0I7crry5d/TKZ7rR4lRAspPNuAHRaZgzh5udoA35qWVO7HnfITdlT4OP8VbujTX0UMjHGTKW3Rq1l0i6GWSVmuSqPJFQgaLKoYwxxNY4bgUr4DbSPBFJ4FmkZAbgF9ChHhX4ZtrmkbDdSguPfbxCw5m6JpB4OIWwxxv0WZxJgbluI+8A5UD+KGyonSxgNPLoiN1FzgOZAVGY7Dey3OqgrYIpcohrfhGwKJe5jgWk3ewARMT3YLAwDSWMB3HUoZrX4Dwx+Pvp5Ai/Olhzez/EnzvIgsE8yU37RzI2MeMl1nemgLV4Px7J95jj4g64n7BxFbqa3/jsjNHsvxM/+Nn1U2+ynEnc2RD1cf0XdAkDzUr81dc3Dj2Q4h1MI/wBZ/RSHsfm9Xxf7j+i7ZJNHHM9j8j70rB6O/sro/ZCTk/KdXlX6LqJZRDE6R3JqzIONwOja9xIJeW14bIAG+x0V97Jk/JWD2PxOs8v5LogbAKSg59vshgt+KSR3qVYPZPhvVrj81uJWgxR7LcMB/dE+rig3z8F4RkEwROdOwc22f6ra4pkHGwZZBzA/qvPwy3HtgSSNz4pa68cebopeMY2XKIpIns18nadv5rE4tjjGnJLRd6SByQ1uj0kWCOfkuh4pLE3AMroO1JPxnokp+n5+LnMbaQHkjAs7FsStAHqtBVySTJ0ginCScJUgYJWnT0gZIBPVJdEDEcx1CW9Cuq0MLHgnx9TmkvaadRVObA2CUaBTSLCgz5XBrxd/JRxM/wB2DJKLnMdsFPJADo/N1LOm+zkc0chyVRFxLnucasnonVRSs+Kq6vYRe6sDA7ld+KFBPinsqIO7J4AuQD1TsYf/AHR/VAk2OZUmNdIToaTW6oOAPI5EYHjaXZRBwJymO8acUN7lOQCY3b8lNvDMp41NiI2vl0QEiOF5ax2WSHHYAqwYjITUR1uvYuQ8HD52PD3M0t5WV1GBBBNjBkQ725DvA9EAE2PL7rj4sMT3EWXEDayf7rS4ZiSwRfas0lyM4bOcrCZI7Z4cWnarokIxsYqwCURxv/TGbLI9z5GAFxI73n6IiP2S5dpkOHpS6aWaCH949rf8xpU/tLBAs5EX+5FY7fZPGH/nl+gQuLwjhs/EZsbtHuDANJ8dt1vu4zw8DaYHfoq/21w9pNEh3iGi1NMoT/pjB/j+qX/S+D4P+qKHHsLwl/2j9Ujx/EvZkp/0j9VdUG72XwuhePRRPsvjHZssg+QR449h9WzD/SP1Um8cwnfE97R4uaAojK/6bwIJGNnklcXmm0BS04/ZnhwF6S75q15g4iInY8wd2Tg6x4Xuo8UzX8Ng7ZgDmuNc+RRUh7PcNuuxs+pUh7P8Nbv7uPqVgH2hzpJPsi3fkAFfHncamFs1V/lCI2/2Rw+OiMdvzJVn7PwhzhYs3Enzy9rMxzTW+yMdNRO9gpi6t90w2jaFn0XO+0cvYSQtxT2TXE3p67BbD5jRWDxuN+RkwNiYXu7xoc+QUvxfzzy9s8PkZGJWyv1A2QaVHEnyzvZO+yHNABHij2YspBbNDqIbe3Tbqs+SLJoRNZqLdwAs8X29H7znP9QD2O5kqAaQi34+SAS6J49RshnmjvsV0eZEpkimQPaSVXySDTXIoHj+MFGx/ChGtLSCQQEVCRW/JQNN+6chb7qNnp0JDeaDcDQvwVEU6QT2iHbz33Se+zQ2CiHUnqygTfi33SVkcZe4NaCSfBJRWuUkkkCTFJMgdJMkgVpxyTdUXjjDdQmLmO8TyQDFWYrS/Kib/EtRnDcdzQWjUPG1NuJBFIHMZTh1tAWRusnjDh7xG3wb/VaW/O91W6JkjrczU6qBUGBYJ5p7B5FbchxoAe10td4DmgJ+IXbYIwxv4q3VAaZOSSbJslMgSdMkED0jcA/Z/NBWjsAW0+qI0ByVGZ8PyV4VOX8HySjJCdJJRUwtPg1e/j/IVlhaPBzWe3/KUHRO5rP4qPsmnwK0Hc0DxUf4YeoWRku9FVC1v7Qjq9QY6/BWOeSaQuROYZQQDu0tsea0K8p7e1kLSLJ6KBy9LWgG62PzVDe7GdRvY7obFfZk1b8lzsBz5HOd3yD4JpxUgkqgWi68kJ22oWN3Aq6d5fjB3LSd1PFEnaHwOfvr5IQ8gnMvcAaefNR50uvPxjpNuwJKqG9+KlMdg0JmiqWkjV4M3vyPdvob/NVTuLX2D1RPDW6MKeQ7aiGoOdpOqunJZdItiyHzE2e6Ebi/eCA4bTsQtI75cUbjjRI4HmUVc8KWKalcOhCi5RiNTDzBQXESF3cfpQfFmSxtZK6W9qOyOBGsgITjbS7htgbtcP5qDnnZMzub1W6RzvicSolJbFkD3NmaW87W3nSSSY7zK7VyANeawojUrfULrszCdNgtZGLfQUsJcrmm1pF7qwvbtZ5bi0fF7N8QJssYQfFxREfsxnOcGnsmt6kOJP8AJYx6v8szHTcJyTlcOhkcbdVO9UZ8kHj4IxcMY+O9zQN9fmq5JHxtLnZBLboEALby360eiVqgvc3u+HVLU49UxnVzmtkaWvFtPNZjeBwNLR2juzabDDyRlu8Ut+pTDV9gdUtbSeYVGm0Jj5cM+bPjsdb4uYVNaRe3xTGVo6qmuXmlpHghrP8AaJss/DdOOC7vW4DnS5V+NkEDVE9p8XDZd2G1yCYsB2LQRXgpY3z+l5+POZJpA3Q4UD0XXSYQn4L2Qb36v1WhliNmPI98bO62/hCh9pDjtN2dO4I80kxev0vX159jd2Zo5eK0ggpcd+NmOjePhKMGwpGE6SpMCU9oqQSTJrQTSUbStBJJNaa+qAzh0ujJLb2eK9Sjc+ISY7q+Jm49FjtcWOa4c2mwtB3E7FGIHod0GLxEWI3M5h35oXJbcu/Ub0i+IH7AFoAp919VVi5UcWR2j2B7dFEedpAC74ioqyaTXIXUBahfkqLIhGWkudR6KO17KOq+gStBIc1p8Jnigyndrpa10ZFn1CyrTiQ7X0Qd67NxpWx/bQdmGk897UW52MDZyYWgjTpB6LhQ89CU5ea5qI6rPyociUshe14000M/F0Wh7PxaIdiTvVrGwmiDhOrSA/eQHqatdJwWPssOMHzcfraDMz+PRYMjoMYAlp8ORKw8jjk05JfI53ypA5zw7MmcOrlQfBUFjLlkdTBTvM2pH3t3NzQEG1xDwR0R7Hh7Q4FCpYoa+NxyHyteDsGtG6vGNjuPd7ZwNfdCrtHYpsc1LNbn65MwO/BaYiI2va7pZQDMVxLtUrtI5kFdECbG/VA+45DHyAFpicDsdiLVkYvfkwX9x5DHkt6G0hJIOTzaT2Fj3N8CQotBdpA5kpQXjZ0+PM2RkhDgd/MLvJmjiHDGv56mB9eYC8+yYTBLo/hB+oXcey03vHB4wTZYSHelqCzhxZJHCRGxpbqHJHuNN2AWZw+EY/FcmHTW2pm567n+iJz+IYuAAMqUNceTeqQDPOnIL9+oTF6EPFcOeT7OcAnoVYXjnYrxWkWF4FrPfPDFxiI5DtMYY7f1CKLvNYPGTryw3wH9FLcjfE241s2bg5drbK+y07DkdkJBn40eXFNB3hoLXNPTbZZckL2wNJLaPIdVfwyBj5gS4MezevEdVylejv8AO8c5Wy7izKrsm/NDy5sMg3x478VrMGNI3WxoIKnoh6MC1rzObkMT+UTAqTAznoFei6WWKL8ABQeVDBoprSHeKujFELB90fRXQYbpnEMYDQ+iRABNml0GLAWYsUcTR3gHlx6qjmuJYkkMTGvjouOzh8JQEYMbi17dJuqXoHGMcZXDtmAuYWuAA5bhZfF+HY8/D35UTdMr2hwHib3QcyY3OB0+B2QTul+CIgyw12o9QQqXEWL6oIAJqU3EDkoEqiUbHSO0saXHwCLbwvOcLbiy140hIpTC7Uw6SOqKjz8hxJdM46d68UF+BAGZYjyPs3N+LUapJNNKMl/altEpICikmtIqBFMnTIEknTIEkkkgsinlhdcchafyR8XFSdpowf4gsw7JDyQbL8+Fo1Nff8KEm4lNJYjOhqB863T0gcnUSXHUT1KSZK1Q6ZJJAimCcpgoJI/h/wALvVAI7h1lrvVAeN+SqyR9mrW7FQyP3aJGOnCR5n1SCKkFo8H3zm/5Ss9q0+CC8y/4SoN5/NA8UP8Ahh6o16C4rtjD1UGO/qs7iJc2ZleBWk7fcBZ05LsrRVk/kqM6QvAbYsXW/mlitd2rrGzegW1kY4ZhujNA1q1eYWTFAXZXfOlpZq9SAoLoGRuyHxaebdX5IYuc+ZzHjakVD2fvQebGphF+OyDNnMcR4KCpo6eZVxNUqYjchB6FXOcwt+FwPotxjoxOuS045pmjZSaLKqRsYjh+yQ0cxI60PzejBH2fD4m6aLu8fmgx+8WXSJ6dO7dvREMe1zmbd7xVJTxd2Vvgool1qAJEjVa4g9VUfiB81UFN/epZzA/CeOe4P5pq+0Hnur5WaoJB5KDm348T/u0UM/CeN2kEeCOATlq0MwQSNe06eRC77DIfHEfFoK5TSOpW/wAJlL4Y7PIV9ESt9o2UiEOx23NWB1KALi2V2LGQxuqSQ/kqHxGTBc1nxCiPkViz5fvftMBquNlsv0tdRjRVGABsP5KoUTxPG2UfeF0rA2+QQmTxfh2D3HzNBH3W8wsyb2vxmg9hC53+YUqY6DSfBLTfRcm72vyXmosaL1LiqZPaPicnw0z/AC7oY3MvjsGNM+F7HBzdtxsUKzj8DXFzIG6j1WLJxfiLzb9Jd1JYD/RKLI4jM4FjxufwN/RZdJeJPjp8Di/vszouxLABq1LUDLALd1w4yeKC6mAPIjSAf5KTeJcSiIEmQ4N8mhVi2X5Hb9m4c6TdmVxT+OZkVgZrtXkwJovabiLTvI2QD8QpEddm478iFsTaALu8pZDNQdtS5zG9ryTpyoRp6uZuuixczG4hH2mNIHDw6hBxmfrPFZ2zbEn6ilWBsiuNNcJnyPFTxH5OZ4/UoYEEW3keSKjSeknOa2tTgEwkYdg4fVUSCVJdU4UUqSTpIGS+aVqDmhx3v6oJFwCFdn0aa3kr+zb4H6rPyo+zlO1AoFk5L5W06qvkhmlSIUaoKhyVElJJA1pwUySB7UxE89KVaNYHTmoxqPgEArmlvmpQsdJM1jRZJ5Ih+LkNNOheCfEKOK1wnMjQbaojo5NLc9uI790xgFfxOorpIG9niOI6MJC5HhhlnzmmUWXEOJ9KA/JdlJ3MKUnYCM/yQeZynVM8+JKgE7iC80b7xUgzyNqiNIiCQNZTiAoshld8MLz8lazFyye7jPPyTQveowfiROHxGKI/atcR5BQGDxLphv8Am1WDhPFZbBxHN9WpqYLz+LYrsHTha2zONG29FiPllee/I4+G60W+z3E3f+AgeasZ7M8SJrsmfNxTTGPRTLfHspxI9Ih/q/srB7IZxHefGPR39k1pzduO7jZXV+xU++RAdtgQPqqm+xuSfjnaPQrW4P7PfszKM/bueXNojalET4tM7BnhzGUdLtDh60uV9oJZcniLpXNsOA0gLuc/FbkwOjfyIsbdVyfGMSRxxoo+/wB7R59EisMRv00GHnueq3+GtmbhN7Wy6zV+C0IODmKNo7PcDc+aI9yeAL5qoA1EC3ABAT4E2RO6VrGlpAokrXyMfs2G9ydlZhxsGC0SE2HO2SzWuOvG6wf2ZOeZYPmoSYb8Ytc6rv7q6F3ZNFiPV6lYPFJTJkAVQHS1mc46d/tevo/hc0Qc9sj9LjytamhoAPNcyCaW/gSGXFaSbISua5wB8ELkdmPvNRelRcyz0+iyOezg3Q/SXb+C0eF8Wbi4Lffy4NaKFgbgclXxaSPGicH0XyctlzkrnPDQ5xocgVuI1+K+0cubG6GBnZQkindTSAbxbIbr1O1B0YjrwCCIKTWAchV80A3RWv8AhafJWuja4ct1S67rwVESSmtJMgVqTDvzpQpSjBLgAg0WAGMDkkiWYrziNlb3gfBJTRYmKSSBkk6ZAkkkkCThMnCBc0kkkCSTJKh0qSToEkmSUCKQSSQOjuHGg/1QKN4fzeiNEKE4+zKk1NL+7PogxjzPqkEnfGfVIc0VY1a3AReQ93gKWSDS3OAt7szq6hSjTegeLEdnGPHmjnblZ3F3C4h6qDLkPggG63ZrgBsQBaPfvyWe52jMBF2VRo5kIGC4lxJFC1jvOiqG+mlr8Tkd+zSI3C9TS5Y77AbvdhZVEuAazfTpBu/NDat9VdTTvFTlp4awGrKnksf7rHGzcNJvZEDNpu/Uq124CrcQ1rG9VaeQW4xTKcQt49QoK2AXLHtZ1j+apG3lkgMF8mAfks9v7y0dmbPcPkg4xbll0WFO0XIEjzUot5EBJYK5KBCucKCpcd0QSW0Wn+EInmxw8QqebGHyCtHL5KDAqiR4Gk6d20jx/EVElaDjfYc0Vw7ieLjB7ZpHAh52AWbO8hzKNXzpBPd3iDtX5pia7vB4vhZkgZFKdZ+44Uic/IGHhSyvIoCh6nZeexTOiljkZYcD0W9xviE+eIsQwmOzqo9UEPZzDdNk9vLsxgtxPU0o8c9oZMmR+NivLIWndzebkdmzN4VwZzInjtXUwD6brkSBdXVIEXWd9/NK0nAB5A33SpUO1xa4UtZrCAKpZC0Y8qEtFl19dkSr9LieTPqtng0cModHO5gFWACuely2gfYtJ/zbKDMyf7oAI8FExuZvu0Mjo4JARd80BkztZA43ZQkeVJ/5Q13qVXkzmePSA1nzVXAnmlZ6JywCu8OXilprqEaIc/D+qL4fnzcPnEkDiPFvQoQCk+92ER23EIGcb4Y3JxaMh+EePPb+q5THeWOMbrBHQ9Fuey2VLfuunuG3/wBFD2h4W+PIGVjNtshAcB47/og57Mvt3g8gVS3c6Tsb5o50U2p7XsGp29lUDFk5GuaArFkL2EON6TVq9UwR9kyupO6tUU6SZOgVpJUnQMqpoRKKKuSQZzsGQcqKpfjTDbQT6LXpOqMQwS/+t30UTFJfwO+i3KSpBidjJ+B30S7CU/cK2wPEJioMYY0p+4VYzHyGm2Bw9FqUnpEZujIaLcSR133W/i4hgwo36W9m51C+ZO6DbHrcAtmDGyceENn0dkRQ35Kgrh0DC8v0BrhsttoAbR3WTw5sjA7tG6WDfV5K88awQS3thY8FKs5vXyCxhYw/8LL9FY3HhHKJn+0KMGQzIjD4namnqrVD+4iIWDkxo/0hS0NH3W/RPaqkyYYvjla31KCygOgQOf7y18fYagw/HpFqw8SxQCe1aa8Cos4ljzEdlrkvlpF2oJ4LZ2xETm99r5ovwQkmc2Jmp8MwaP4UmZweAWwTEH+BUFpIY5YAt8cjW+JHJXRSNlYHscHNPUKCai40Cd9lJZPHZ5GRRxRv0l53Pki8zbjSdu0b0srJPZZrXAX6jqgH4ubjxtnbKQ1tH4rtaji3Lw2yjmRq+YTWuuMDP4y5riNLiQfBUftTJkf3Yifkose9sj3yObpNBrSBseqs7ZrebgtOYqGUzxHtmCIjnfVDzPa3aP4QqXTs6PVLp2794KicjzXNYuS4OnK0ZJhRohZEp+1cenNAQ07IvAyXY8/eP2b+YQMLg6MOHIqy7UqunFEWDYKaQ6GF7vhaLKC4Vla29i894ckN7QcU92YMWGu1eO8fALOKweI5rs3KdKT3OTB4BDg/RVxMlnfojZqdvsPJSby8+q3ESpKk6SBJo8Y5JOlwBCdXcPBEkoQVfs1/4gmHDn9XBalUmpNGd+z/ABcl7mITr1clo0qMsVAVBo8OlaMZse2/MJLNxHOe1hZzDqpJQXqKc8ky0GTpUkoEnTJIEkknpAgUkqSQMkknAVDpJJIGSTpioEklzSQOjOH/ABuCDRfD/wB670RGkE0v7s+ik1RmH2Z9EGM74z6pDmnf8RTNCKsC3+Aj/CPP8X6rAC6Xg7Oz4dHY3cXE/UqUFBZXF3fbtHgFrAbrF4k8Pyj5KQAy3TqNGll2bBu3FwC1Hm9lkxl3vDx90Hb1QF5UjWQzY1HVJpJ8v+WhJ4y+BpuizYUmkeTM4/EW0msOe1jnVsTSyKsguPZODdwOivhLw4h/JzbCkNMbGhvUGyVVA5xDiXWWgrUA7xrkLgNmqRJ0i1Fu7CNW5NlTI2HktRmm3WpweEvyRIANLB3rWY0WaW/whgbw+STq91D5K0iGbs8+ZtCw/EiMp2rdUxDmstpkbqcP7wKJU8f94UBMnNDuHNXv5od+6IOZ+6Z6BXtBO/kqY/3bP8oVxbqbQNIMKYETP2+8VWSALOwTTRaZpGl52cULlfZxcybKsE5nwvFF1HoQgpHsDq+LfmqrtMSqi7U1zmhlk3y810PBsZ5yDPP3ixtDrz2/qg+C4L3sdIxupzhQsXXmutwsD3aCnDc7uKmjm/aKAsmi1fCYwP5rnniibNUuo9qMiCV0UETtbmm3K32ZfjuccaeFhkPeDiNz/wApXWsrlGsc8nS0nfoiGYGW/wCHHkPo1eltgh59iwV/CFMRsHJjR8lNR5wzgnEXbtw5B6hWD2f4mf8A7Yr0Wq5JJqOAZ7L8SfzjY31cr2+yfEK5xD/Wf0XcbqoTNMha3euZTRxjfZDPJ7z4wP8AN/ZWf9HZJO8jB812gIIsJ1NVxjfYya+9OB6bqY9jJL/7n8guwSRHHn2Nf/8Akn6BC53sxJh47pnTAtb0PVdyeSy+KYwzpG475NEZGoV947q61GH7K6TnS3zEZr6hdDlQGWNzfK/Rctm4UnC8psmI41XXmFe3j3EWx6nmEUL7zqJ/JZ8o3fzt9jcnh7XYbw+MX91w5g+fkue5bHmum4fnzZ+LI6aMMe122nfav7rn8uNkcpDSb2Vlc7MUpwmCdUPSdNaVoJJJkkCSTpIGuipWOaYAF7bFi91sMwsawNHxeaDIOyjak9uh5aRRCigSbqnTIHTJ0uqBUehrz8FsYz3SY5LnamjukdVkitJHhutjguMfdhI/m48vmiD82QxcOLgN3dwX5gqnC4Yx+Jrd8RtT40THw9hGwEgs+VFLC4tBFjMZIH6qJsDzWK78dXnj0lwZ3Yzz4x6U5v8AVbAXOx5AHFY5gCwPptOFEgkLomEm7VjP6+ut/wCq8mN8sL2Mfoc4c/kufZBmMyZImztprbsgG/qumQTsEHJdLq2IrktOTFdjZssD6ytTeThoaNvoh4OG5RkdDDlBrQLHK9910X7OYGUHuAu/VWDDjDy/qQosc83hkr8aR0+S89neto6hXM4axxgYJZaeCdieWy3WYrGsc0Cw74r6qTceNpaWt+EUN0GLjcMg7an63B17az0+a2saJsEQjY3S0cglHjRtNhu/qrANIRElicUdrzom/h8fOls2DzWNnYc0+e51NdCR3bcRuAljp+dm+x+QxvuhaaB0/wBEDwZ4kw3M/wDW87fNC/sfMeTqkaB0HaHktLhnDjgQFrnl5cd7Uwt9YyOOsOOGSt+Ek35LFdmit12PFMdk+BOx4toY5w9QLXmocA433gPNVza5zgq3ZwWSXAnlXzTagtDTdl31Vc02ppJPPYICzauGzedoo2DJjZE2PfUPJEwzNlvT0QceM4sbI3e1dFHJA0ljGmzvuoCu3OP9qDRbuFjZORJlTPmlNuebKKzp9TWsHdI5hD48bXP1yuAYCg6D2e4eYsf3h4qSUFrb6DxWLlQ+75U0X4XmvRb8HHMJrGtc54LW6eSy+NTQZOW2SBwdbBZCDPSSsJfIqh7ReCzuud1PNBtcHEBps+HVH40E0brkZ2bCOb9lBe5RUyPB7XehtRKBKnKF47vl/NWnbrSqnewxOGoWqAopzBluMezfBJCSOuRxCSDbKZOUlAkySdAkxTpIGpPaSRQK0kySB0kwKdUPaSZK1AikkDukeSBWkmHJOgdFYBqY+iFCIwf+5+SI1Wppv3bk7Upf3bkGM/4ynCUgqQpwEU43NDquuiZ2ePG3yXMYkfaZMLPF4C6p3h4bKUNfeXP5TtWQ8+a3nGmvJ8Fzrz33HzUVU8atvxLHlPY5YB5HotuNuuUHw3WdxWAx5tFvxU4KoDNNL3EbagCnyBT9bOlBPI37F7uhcE7/AIXA/wAKgsDTJoAG1G0OAGRyFjTZsImBwFg3yPJDFrgNIJ33ooB4wQRfOld0Ci+LZzhzVmlwYNtq3WozSjFldFoGNjRwjqNR9TzWVwuAT5kbXbADUflutTKfqlcenIKVYDlNtSjGyZ6sApqjSB5lWwfG70VZ5q2E01x6oLnbod3NXncKl3NVB0JuNvorwapC4/wt9EWzmFBgZW2TL/mKEyYzJHTRZR2YP8VJ/mKprwVgxnxuZs5pCgKLwDsCVtuYHfELVZhYR8DbVGrhufHhyuxe47Q3SedC0JIJ5cZrnzyuc418VArW4Mxr+48AtLaolFu9msQutr3tHQWdlm66cdcz65mJuPjZwdkOLmsJBB6LosbIx87LazDY3ubukaKIUj7L4bnlzy95POytHAwIMGLRjsrxKSVrvuX4LBpVyZMUX7x4b6qzkkWtd8TWn1CriDk4thxnvShVnjmCDXaX6K7OgjOM8iNuoDbZZUMLRhxOkAvWQ415KxkUfaLC6dofRqGdxjGDy6KGcB3Om/3SLD2ze41zzdjT0pVQiXSwPYKY7VVeSijI+NN0ARY0xHQlqtdxaWz2eK8gc7TyMkeI3MaGWPBUhr3BzQ1zXk2TXRFXN4hmSj7PEH+okK+J+a5w7SONg8nWp47SwVd+KvQ04sjfmg+J4XveOQx2iVu7XDojQVF7g1pc4gAdSg5EcA4k+Rz5XRvLvF5RDOC8RDQwdi1obpJu7/JdJFNHM3VG9rxysFWLNjf+Tr4yMDhrsHEc2R4dI42fBc5xaPRxB4A2LbXaTb0FyntBQzmAfh3+pWoxbrKATpJ1Qkkk6BJJJIHSSSQNzr1W3jSdpA15Pj/NYqP4fOyOJ0crw0XYtBTxBmjMdts4WEKSjuIPjlDHMcHEbFAkdECSKSSCDpGjm4Ju2j/EpGj4FNQHQIHaQ51tduRS63hTmyYUT2igb/muS1d4Ld9m5j7l2R5xuP5klQb8kEeRGY5W6mOFEIZvBMFvKIi/4ii43bKwOQgL9jYmpr9B1N+E6jsjBqaKI8lLUmJCgRcACSaA5lBTcThj2Zbz5DZZXFuKNdkuhbKGxxjcA/EVg5HF62gFLciOkm4/KyXQyBp25koZ/Gs4hwb2Tb5HVyXNv4hLIL31eipM87uZPyVxPbpDxTMd8eU0DwABVbuIZG5OY8/6QFzhkl81ONmtrjJKWmtgno+tmTOkcO9kv2HihW5rpRbpng/5is/SCfjKYtaOTlGvFo+8D/3v/wB5S7YyaWNleST91xtZult7u2TGmutrwPA2ms2VqOkMTix8kjXciC4i1F0xYe7PI0+bysxxLjbpLJ8Uzrs6n6jtSo1252XGCI5XPjIpzTvYQeZjwSRCbGaWus64+g+aE1VvrcCrop3kGM1TiLKhoCt0lZPGYpnNKqRo4UtRUUr3UG1iX7u3dEMjc93cPLc30Q2HfuzbVzsiaBpMIBJFOHkgx8t95ElG9yAVXG4ucGdDsLVmRTSRtfkrIMY02R5ocwFYluOlwOB8Phxu0yZO1l0k7cgVgZ5j1BtnUPKtldLlvrQHEMHghZXMmIc87jp1WvFNDj5rouDcEZNA2bNBGrdrCaseKzOGx9pktjhZ2khsjV0paObxCaBhhkcGvq3kdfIBYqjc3Mx8Muh4fjxjSN3Oba5maaWeR0sj3v1bgWpCR+UWxsaQT4Em1pQcAlLmPle9sZvUWC9NBFZ2JqYDITTBtRPMo3VK4ahGDfKyijwB81GF8hYN29q3Tasy4You40v7QbPBFD5KDGyWZABc493yQZ8+fqtojYjmEJPhscLYNLlpGURRSVz43MdpeN0kVsEpgnSUCpKkrSJQJJIJ0DJJ6SpA3NNyUkqQRTgpEJAIESmT0kgbkkkUggScJJIJIjCP+I+SGCvwv+4HoiNZqaT4HeicbJn/AAH0QZUv74/JO1NMKmPyTtRWjwiPXnN/haXfyW84rL4DH+8lPQUFpkrIozJOzxXnx2WC61r8Vfpxg0dSFjvKBmSiKNziacSAFnZ+Q7KmbLOdIGwry2ROf3I4waq7KGlYAzQ5weHHl4A+CCsCPsK3oG1J0QklIBIGkHl4KkNJjIOwuhupmxON3BmmiUDMkDXN26lXMGqQ6eZQ+QWamaNm8havxn0CW9NrWaqt7CDY6bfMqpkGqdrHX4HdaDcR+XK1jJAwDvEuNK8cFyNZcHNJJvmtc1LFnCIewgmmdzLtI9AmlddlGzM93xmQgAVuUC/qi4okutkQynReaqb3jSta3SggQpQ7sNfiKk5oIsJsagK62UFoPdVLjzVztgqXbqoMxx3W+iLZzCGhFMb6K9nMKKxc0/4uT/MqbVuZ/wB1J6qlWIXXdN1TlQkNNJ8lRvcIcA5hHJdIfJcfwSf7Ji6mWSoy5ztLRzIRD5eVFhQOnmOmNtWfXZCcO4pFntJZ3UJDKM4ObODJGfha7lXmhIYW4vGOzh2jN00Jha6P3iOr1Wo+9MHKyqAB0GycN8lfFNWPn1gtLAWkKljWsjDGsGkG9zanpvoUtKYiN72AAfGlU93+MZy+HlXqiNKDlxcx+fHMyRrYgK0nmee6KJDnEbGq8k+p/ipFoPl80g3w3QMHydHfkl2kv4vyUtKWlAwklH3vyWdxfIlc1mO1xJed6HqtLSsriWNkHNjliaSA0Cx0NlME8bGlwch0wmL7Gnsq2+q1sfIbO3UNiObeqokYTzHkdliT5p4fxOGQH7IinN8BupVdLLVLkvaE/wD1ID/9P+q6d8gdGC02DyXI8dl18bIv4WAFFBp7UbvknVD2kmToHStMkoHTpkkCSSSKB0kw5J0DJk6ZAyScBKkFM7tAYfFwC1/Z2Ue+zw+IDv5fqsbOFY9jof6K/g+QI+MNcDs5oH5hB3jLI6KwILLnZjxnIc/THVlZB9qsVoBayQg8rbzWR02yHzp24uHLNfwAketLA/6qYRbcVx+qEn4vLxrRCIxFG14Jo8x1QwHxDTFita/eR1vcfM7j8isUE1zR3EZtchaDfT6IFbZOA4nmtLC4fFmO0DMax/gSEByUmuLSCDRHIhFdA32XZ/5Mx4PkArGey+Nf2mXIR5NCz4+O5TGBpDX194pHjOdz5D0UTRsvsxFq+xyn15tCg32Zb1ySPMAFCO4vnH71fIKH7Vzukn8kNrdi4Bw+NgD2mV34jYUjwjhzWOccYUwEk6j0WAOI57jtKflSg/JzZg7VJIWgUaCmJoOfQ6Z5jaGs1HSL6KohXiCbn2bu95ImLhGZM1zmsADRZtaXWcQnYaciMvDkxdAl098WKKGRREjO3LQ80RtaXuDb+M/RKLvafPZHxEFnSxspVBDAj6kqYwYh0JRZ2FnYeJVYyoiaDx6oJtFNAaKA6J9NggpwRzBBB5J0AMsBgOsBpa7mSpfvGGjfgpZpDGNeRZBqrQjZezk/hPTwWuaz18NIHx/EPmh3P1GzzWw+MPA1CwVm5eMYnWB3Ct9JDYj3NlDwSK514KOXOZ53OJOkHayrGtYMEv11JdBoQi5tCI8kskY9uxaQu+4c15xi6iWPAkbY8V5yFs4/tDnw4zMeOQBjRpFgcvoiu0ILLI1Vz0gc1j8XZqfBOyPSJGAWenNY+LPmPjdkNldqYeV3+SJkmy5g33qbW1pvTpAo/JZECKUSFYo0qKXxMf8AE20lbSSCCYp0xQME6SSBJ0wToEkkkgdJJMgdNySSQMU1pymQOkmCfmqEUkkuqBxuFbiGshqpCuxf37fVQbASf8JSHNJ47pQZc4uZ3yTAKU37wp4mFz2sHMkBQdHwtnZcPjsd4kk/VXkbqTWhkbWjoAonmorL4s63saPu81nWaLtqG5tE5cna5D3dOSy5pA5gBPVA2XOchrYSBpcfiTODNLW6eWwKaN42HRKSQdmwDcBx/msaBb0xhp56kwn0yjcFp5hKd+l3eHMgclDS172tLPhs6uS1EGiCKdh1/C02FZDEI49JHMmvRQioECullXxDtnNZvrfsFmq0uFwR+7ukc3USaCPBrpsljwCCJjLvSN/VSkIaxxK1BmZkmuQm+WyBediiJTd+ZQ7/AAVDwBWuCjCKCsIRVZNAhVxbEeqsk7rCSmZE9kTJJG6Q/wCHzRFvMKl3NW9FU7mPVVGjGO60fwhWs+IKEf3fRWsG6KwcrfJl/wAxVKuyf+5l/wAxVSsQxVbxbSPJTKZBfwN4LSL3aeS1ON5pGHFjMdT5CC705/0WDwp/Z8Qc07aiUTmOOZmaQTudArwG6DoeHR/ZhwFAhEx8PYMz3mzqI2ahX8RxcFjYpZ42PaOV7/RCy+0eH/7nuPSmqo3tIAJJDfUptUbecjPquWf7SRWQI3keZpCye0ch+DHaB42VDHYmaEfev0VM/EcTHH2ryD0AG65KPjeZNK2OMMaXeKvM3EHneWIerQa/JFdKeIwAA6ZDfLuqH7VjJGmGV2/4VzoOaeeYPk1qGych0XcdnPL/AAa0Ke2peXV/tJ9d3EeRXgU8fEZHSmN2FM0/i0mvquQhlZIQP2hK0+B2RQgBG+TM++RBr+qe0tn8dWMt1bxJ/ej/AOpcm6FrGW7Ilobmysb32cjuyv5/iKrL0b3kEbsH1UhOCPgP1Xmxy5zzlf8A7iroZsqVjnR5Dxo33cUV6Ls4GgQuV48z/HODwdBaKPmsaPima11syXi9wFvzNfxPgMOXzlbz8+f6oDPZ3LE/DxA8/aQkgjxHP+q5iec5HEppDvq5fQK7Ey5MOb3iPdso0H15/wBFn4tmVpO5KA3boE6cMefun6JqrnzVCTpvqlfkgdJIJIHSTWnUDpqThJAg3zSKSSBJimJTF7fxBBJJVmRg+8FS7MaL0glBLN/7U+qBxJeymjk5BpFnytTnyXSxltABDx0DbhYHMKjunzYHE+HiDInEbeYJNeKDZwLh0rrjzy7oAALXPTuaX2wnTsoxukLx2Lnaydg08z0UwldHk8IwMWBzsjMka0eLRbvRC8PbDjxZE0YPZaSxpcKJJH9lk5OXPNkEZYcS0ABvhsiveNPDJIqNl7SDfkf1SQtrNyDqmPraYDdIbvHqnaQHG1plKlMNaR8QTgt8QlbOqgcBoF6ht0PVaseZw7s2g4Rc+t+8QFkCSNv/AMJ/eYxtv9EVrniPD2jfAF/5yot4vjN+Hh8fzeVjGdp+7asaWy0A0NrmURsDjzW/BhwsQ2dxObNaGOYyKMbjQBuhooCa5H0WjDwrIkZqbA5w9EGUSQNmu+ZOysjnkbbo3PGoEVfNFSYc7HUceS/ClUceetseQf6UAk8skzgZXaiBSHI3RzsXI/8ARJ/tVRwp/wD0yf7UFULqJB9UZA8doQOotUNw8gGzGQr4seWMh7mmhsmLobM7UyHWHBm3oVXCRG/UAAa5nkipYXPkadRIc42K5BXiFtAEAgctlBXjF5DnOrSTsibUaoV0ToqvJjEkLmn1WU8aW7ncrXlOmJzj0CxZiSQa5hARBmvawsdbttlUHOkNPJJ8CqmbHwKuFtF9VdTBksmKOG9i1h951bmtlmaUTi5IgyBI+MSCydJU8zJ98l1ua2IdGtFLIE6Jwx7vhBVrm9NqReKBp01uqJYOTNCdL9g4Va0AfxGyd0E4UCKRsA7XEEg5t5qhEJUntNaimpJIpIKkxSSKBkkk4QIJwmToEkknVDFMnKQUDJwkkgYpJJFAk6ZOgZOkkgSsx9p2eqgpwbTs9UGyOaThsnCTuSDNnH2qL4XCZc1vg3vfRCzD7Qra4JCBA+QjclQaLlTO/s4Xv8ArTuVn8Sk0wBl0XFRWS46r+qzcxwiLjY9FpEG9lTxiGmwtbHWppJJHOqRGUZPs2yA7UQryWuAHLYH5qDmRnuj4QNvVQZqc4DwWVSLnP01RJKhMOgPevaknMJNA8iOStx2aXved62Fq6Lm0Ixq+KlocJbryS+hUbSfn0QVk3Y6UtfhELo8dz3DvPP5KT2LMfMmknDJAAN1dlyAR11KdsMbXh4ZuL3tBZUhc81VLQGkKqG7k7zulGLcirxsEgnpKkFGUSI9uqdr3PZGxztQaLCjkdApxDYeiIkVW7mPVWlVAFzgAOqo1Iunor2jn6KhivBprj/CVBzs+88n+YqoqZNuc41ub3VEubDDbWNMr/MUG/qtRFgBd8O/ok5jmi3NIHmgX5sz99YFcgGhTx3ySS052pvmgocXDKfoNODjS3eC45kyy8uFM7u3iOax2N/xkjul/mup4NEIMR8hHe0Ek+aDl+LzdvxKd/g4gHyVOLLHE8vkZrNbKl7zI8u/FunBpVDOcXPc88z08ErSJspkVZA90czXtFlvQlG/tCboxo+az2mjakXlEHftCYNqmhAPcXyFxO5TFxKigcjfcWiosmYRhusgDkhKU7NbILZ55CNPakg9KQ/QKR35qJCBKcZonci/AqCcIH5HZdb7KS9rw+bHJvS4uryoLkgN+drf9kpxHxN0RNCRhH5j9EC4thNxi5rP3ZFgeayYhpe3SaNrseMYnvEY1Dc7bLk24eQ17i6IihveyCiTKyGPLe029FOPPkH71okHpSfRjzvDpZXNB/CLREuNgtiqDtpH/AInNoD80UmSxzN1RtLL5t6BS26KEMfZxgGtVb0p+CB0kk6gZOmToEE6ZJA45pEJhzUjugiQo6W9ApUlSCBa38IWbMxzHG9gtRU5EXasoc1dGYRsR4pmmtyFe/Gkb92/RVOik/A76Iho5nRkEdPEWjHcVyCW02MEGwQ0ILsZf/W76InFxwXB0xLdLhQI5orRjjYx1uOqaSi6xyb1TPxQ9pYzYI2QxDCxg1uqU6tT/ACvb8lU4PiaxzHDv2SD0V/jOWqGcFNjv30RTPZ++brWpwz/ER6n1YNj5Lbjjb4Jp8cuz2caeYP1VzfZuP8B+q6gMA6KTi1jS47AblQc4z2ahB3j/ADVzPZ2Fv/ib8yiZuPYrCRG4OrmSaCEd7SNcabJjj/8AcUF7eBRA/Cz/AGhQhwI35DoxCA1uxJaqT7Qtd8M7fPTRURxzUTpnkB8oxumq1mcMa3lp/wBgRLYntbpDwB6LFZxR7qJkyTfhCEe3MvGsOlLr6s3+iAl+I1/N35Kv9mxHmgX8UyItxjzlo/FHS1cXIGRC14BF8wUFP7Oh80x4bEOiNtNYI2KGMXMgixYHSOBO/Kli625IeYwbbuR5Lqc7HZPjOYeY3C5mCDssxzXbWw/yVnTU42azXjs5dgNJF80uivyGcwfuGkNEbafVGElIJkgiozi8eQeSxidTQD0W1Juxw8isZ7adsoHiifNKGxsL3eDQiZMPLZpMuNKwO2aXNpUQTvxnOfEacRRVzOJ5bG0JiQRXeANfVAI9pa4jwKkbcweSWu5CXGy42rIWB7XEOAI6IpMieYjJzA5+Suxn6ZFdwx7Q6aMi43MrfpW6FYaeHLKDnmyjOCO7SWfHPIt2Czy69yqWvMc3aMeGOH8VLStjIifBIWVuPFZs2bPE8tc0BbkssWfisyYRvVOHmgJ8VuQ0gjfoUGac6Y9R9ElXPjvx3U4beKSqNJJMnBUUgkkkgSSVJUUDhJJJUJJJJAkkklAkkxTDmgek9JrSQJOmCkgZWRD7Vnqq6U4jUrPVBtN5J+iZnJOeSgAnBdLQBJJoLpseIQwNYNtt1iYcXbcSY2vh71+hC0Y8l4zZ2TSt7JgHPbopQW7fYLH4u9pnDeekLSmy4IHsbLIA8i6v6LmsvJ15V6vG1NUThuZJksL3AAb2T1CG4jI/LkikdIKjeRQO1X/ZUse4zklwa0NNKvVbGCwRrvb1U1FDS4yFpbs2UfS0z2Pic4kbOdsrZJNie606ufilO8F8bXeNoKHfvNttt0Vjs7QHUDshWAGVzj4rVx/dGhrpHOujs3klU+OztS2HTvqBvy6rfGllMBGw5ILGZjxVNC0kuFblEl90RV9dkkDzP7OO/E0sZri5r7G7XEI/JkcaDvhBQLWkNk/icStil3JWQjZVzAChavi+FQTSSJUXO0tJRQkmovcfAikU0UNkKxxdLR5WjKDRzQqt6aDeYJSEVzUsQXMPRVGi3mrJDpx5D5KqM97dNnyBmDJ47D81BgDluhJMa5w4khh56RZCIcXAU0C/MqP2t/d+qqLpMHhLMfV75K13nH/dCj3eHT7vMZbO9ilVluBFOeLG+wR/AsON7HZUxBG4aK2v/hVChwniVrzpLZDYF7j1XSOY6HhUuhmp9VTd7VODhan9q7w2s7LajjDWgBor1QeZHGnjaNcUjdurVXY8V6o6GF3xRMPq0Kt/D8R/xY0X+wJo8useKRI8V6VJwbh8nPGZ8tkmcF4e0f8AbM/mmjzXY/eCfauYXpf7JwByx4/opjh2EOWPH9AmjzJrC74d/RWMhcTvG5y9NGJit5QRf7An7DHH/hjH+gJo81GM8nu40pPkFMYGS7ZuHMf9JXpIjhHwxs/2hSAZ+Bv0TR5uOEZ3/wCDN/tKvZwTKcBeHMPVpXoNt8B9ErHUJo8/f7O5zpA2LHcB4usBGQ+yGW4jtpGRjyNrtNXgn1eVqaOeg9kMNgBme6U/T+RWlj8IwsR3aQwhrhyNo8mvJUyZELWnVKwerk0xGeESNojksfIx9Ly4tA/qtGXiuBGCH5UXL8SzsvjeC8BsT9cn3TWyavjWJnYEUMvaxEDUaLByH/KQ/JdZPwyFz3S5B1tI3aDW65zOjijy5GQhwjHIFVAydMCkgdOmToGTpJIEnOySRQPEwySNYDRJAR44Y4E2/p0CBicGSsceQcCugBohQc5RBop1ZOzRO9vgVWqGpMQpEpkEaT1fNOnQRquqqlFvY0Cydh6q9UzOMcsco5sIP0KoMyiztixhtrQPqRuicoiV0UQABY3fzulnwO7Tc8ySSi5Q9uTZ2sAfkFOvjf5Temvw8xxtLNVvBFehWtE8Eea5eGcw5AJO1VdLdY/fnzAKc/D9ZnQ8PSfUjC3oeaFEhtTbLTgVXIDkYOPDG3RA2yd7U58fHilZ/ho9JA+6EfNGJ2gsIICToi7TqY3u8rKis/GZF3x2ccYvYmMbqUTv8RpfHGAKA7g3tGiBpsFjaPPdSZEBz0gjl19EFUzGiRg7rRvyaOaojFhx1jWbPLlXJHaWVTntO98kqjskOaCoKw2sbvG3Eb2o4TdEJB2sq1zo+ZdaqEgGw5Ki/QzrZ+aRIjadPoh+080xk3b9UAPE8osloE8t6WNkZFyMdW+oX9VoZ2LPLkvc1hcCdqQ7OG5EkrXSM7trOe3p/PuTmhs1oExI5FZ0OznNvqtjiUYa4mh9Vhxu+1cSRS6V5hCcKozR/jH1VRzGtNAWooqwdj1WXMzvGuhpE+/NH3Ch5J2vkLi2g5SoodQ3IUDuVOVzTs3cKMIaXgPNBIIWpNdR22PkjY8bGeQGyuB82qb8CJoc4SixuihGPcxx07WE97hXHGlGKzILbjcavzVF95ZQVqukfwzgn7V1yF5Y1hqw0G1lhy7L2bi7LhocQQZHF31VVBnC48GEthLnA8yUBJbZHVsuo0hwoix1WXncMsmSE+oUGPI0St0vAISUnxvYae0tISWtASSdJAk4SSQJOmSQIpJJWqElSdJAySSSgYpBLqkgSQCScIEAnSSQOnZ8TfVMCnae8PVBtM5D0Tnkos+EeikeSgJ4Q0drM/qCBfkgM0tizMsOfTi0BrT1OnZH8IrtJt+oXPZ73SZzzI7drxvVKUQkzZZ5GvyBThQ2VUzXvyQ1hvUPoq9ALWnV8RJ36UUTGDqY8AbGnOv6LIQaA57eoaT9EOwgRsLti40CiA9gyCTVu7u58VQ5pdEyrI1kAeFFQQfu26tod4qN6nh3MBT0XGdDSadZs9EO098aQS1xWgQG6g3SBpLt0QIi3UeQB280PC25TGedggXzRZj30uJtxoA+KzRp8LIkY8OJvakeGgWeXzVWHijEipu7i0E30KWXL2cQvZzuSsWBZn9oHEeKqtOCbcPu7KrId2ULnda29VuIqedUhRLPhQmNrcwGQbkWi+QUqw6rnP2fmrAqJ61NF+aKjC2yS3n5qcjp72awCvxJ8cbEjkSpPRA7jL1DfqiMIHU4nnSpeicIfEVUGxiyqeL7YPq4fzRESF4yax4m+LygxTzSpSKalQNox3ZsbZrAPxLdzcaPhsLXYxDoCdQF9ViTQNkN7td4rQnH+BDSSaYOZUWDsP2kiLRriIr8AtHD2iwgAXdq0f5FyfD8sYzRs1x8CERl8QM8XZmJrQd9gudtlern8ebNdMPabAI3dID/AJVJvtHw485XD1auZHB8wxtkEbdLhY3QDwGEg6dQNELUtc7xz/13A4/w0j/uAPVHwzRzxtkjNtcLafELz/DxzPM3VC58Y3dpbZXWM4q+NgZFgyBrdgNJVcupJ8a/NILHk4zktaSMB48zY/oqRxzMeDowCfQn9Fplv+CweJ5krOJaKf2enmPmoHinFnXowHN8Nj+iqfl8XfbnYQJ6ksv+ig1eCvnkxXmeyQ8gX4UFornWScd07Ma3yAH6JyeOu21NafCh+iI6GklgR4/GnkasgAHwAREfDc17bdnOH+kIoji82XBiiTCZqcHd4eS5Z/G8+Vn/AHXM3YaOS6T9iyOb382Wzzof3Wbk+yR1fYTmudVSlb56k/jDdm5MnxZMpHhdKqTtNAc6SaiepNLUHAuKYcge2NkzR93bf8kRlxZ2VhDHdwwRO1Xqbv09FMdZ+vM/gbt+Hs5RavHUUC8DIzGsiAaX7gBHfsHOkO0TWjzNJ4vZjiDZhJrYwt3BDrUnNdOv15z418pz5MEts23vA3zH/CsDMkbNlSPbyP6LqHxiqO45Fck4EPLXCiDRXR477RCdJPSBk4T0kgSdMnQJJJJAy6Kw4A9CudI5rRj4iGxNaWWQgp4kKzHGhuB/JCgd1XZU/vEoeG0qUCpNyTpkDJwkkECVGUO4PVXk0qcn4AT0KREsIjck18lrljJ6JeQR5LHxZAwt1ciuhxI2StHQLRLZQ7MaP70jnfJHMmALRRPQbK9mIzoaVoxGAizahbb9Q11zKftGnqFP3OJx3efqpDDxxzcURSJmtNCQD/UpCcdZG/7lb7vis5vHzS04Y5yNUVX27f8A2D/ckJWnk8H5q4e59HsKfViDq1BR2gPW0g8HkD9ES1+OeTb9FLtYR8LHE+QQDta48mO+iRDxtp+qNjl1cmOHqKUnGt9NoM+nn7oUJYpXuFDakY6csP7sV4k0oHMIvuxj1ehgUY838ShJiyuG+v6lXu4lzp8P/wDIg8jjL2lrAY3ajVNdZVRk8RYI7B3J6ErIbG10jgRstXPd2mUdXgVmROHauHVNU3u0O/dP1VL8Pe2P+SLThACcOStiPqq3Yk1cgfmtJOFKrHGNLfwH6J/dpWi9DvoteqT7oMTTIOjgkHkG7JPmtrS3q0H5KQjZ+Bv0RGTHmSxwuia62O+6d1SHb7rcOPC7nE0n6WkMWBpvsxfhagD4XhHPyQzU1rG/E4ml2gwHQYvZRZDqaKbbK2TcOhx34rZI4WNPIkLQ3JsbA9FKrmpJ5mucDK8OGysxuJTRd132gHiruL42mUSt2DuazXAit1RstzMWbaQAE9HN/qksqJzX91/PoUlnBnpBIJUth01FPSSBJJEpIEkUk6Bkk6YoGTJJIHSSSQIpBKk6BJwEySB1Ic1FSAJIobeKDYjPcb6KZ5KERtg3vZTPJQW8MdU0t9NyuayMpk+RkPb8Osfkugwye0nAFkxmlzL2t75aK3N+qlFjHDu2AbBTxO0a7sirAPiqQA18YPxFhJTh1tcsquiotcHi3hwcCpOptCM89/RUWWjfm6gCpscHkNHPkgaN7RbI2uNHvHfdSZF9q1rRpDQSfmrImtaHEUTyNJ2t0Ac9V7lS0SZGDOXg0KReBw+Wadsz3ARtNt3vqoYbBkyiJvPm4+S6BuiNgaxoA5JAi087WRxKbU6+jCtOeXs4zfNYuSSWO5WfFaVNrxLGCw1aGypA/Iig1A0C53y5LOky3QnQzf5q7h0RlLppNy7YG1ploM5CuR5K5VwBh1Bp+DopnYpVh0JkG3bc0USALQY70gPiT+SiiohpYBfRMTd2nBVZB8aREX3RRuGNMANUTus/syepsmlrRx6GsZ4BEERN25rN42/7SNn4d1qxgUsXirw/OIH3WgFUA2Cl9U/RLoqGrdaXu/bRCO9OoVazVtRDVDGfIFAK32UlbsMlpHoFcPZSU7SZNVyIaCt+GVj2A36ohrgRzUa8qwT7PZMjWMk4jKY2DSA1tUPqjMX2dwcaiY+0f1c4k2tKNwBIKnYRlCOCKMUyNjR4Bqnob+Fv0SsJah4oA+KN/wAG4NAskdPNDxN/+nbU1wI/ojM1j58dzIiA/paDZj5rYRGezBrfe7V1MO+R7eIXRO21E/yUmu1iZj2SXerextsqv2fnuAvOqTyibsPVWQYORHs/MdIb5lgtRRMLDDjtadRLRvW5KFmZLLE58QeHGTuE9BSnPw6Sery3sLfAc/zVQ4N+LMmPzI/qgMjlHaPaWuAJsWFdAbbt4qh2IXscx0zi1w36H6q3HiGNC2NhJDep3KAhMmLk2rxNIHJTEWQFHUdhYUQdUhPQckFhKi91NPimKi4bFDQ7mh0brXHTP7SVz+jt12MndY6+VLjCR3aVDJWmToFadNSdAk6SSBJk6SBipNKipBAxKZOkgSSSSBkkkyCQBf3WgElVZkT2wvLhsOqe3A200q8h8nubmWS27QQhIfF5jvLUhy9GNESSIw7vEDzWLhvrbyoo6F5aK+74KoP/AGtE2++4j1IT/teLxJ/1lCWz8DfonBZ+Bn+0IDP23CP/ABuP+spHjTT8MLv9xQokaPuN/wBqXa/wt+iAscarnjk/MpftnJcdsUaend/shO28h9EhOeigM/bGX0xQP9H9kx4zmkWIWjet2j9EL2zj1VrHxOaO01ne9h1QWftPiDqAawVz5D+iTc3iN/c+o/RVSSW49mDXmFEGQ/dP0QHQcRz2OBdoP+u0RPxLJlZQe1p8isun1el30ThklfCipuOQ/nkuH+pVuhe4b5bh8lCR4i/eOY09Be5+SkyN8gJaWk9QDuPVBE45I/7l3yanibFB37Mj+VnorPdpOp0lVyRiPdz0FEz7c4k35oKP/uAehtTysmNg0NOo9FVGTqivnvaAspJJIHCSb0TgIHTpAWnqkDUpDYJJIJhOKrlZTBSHPkoNfgk1OfCeTtwtnmFzGHN2GQx/hsumYbAPQi1KqjNi7XGe2rNbLntFkg8wupqzRXP5sPZZT75ONhIgYM0m9kk5aSLrkkqM5PaSSodNaa0kCCdMkCgdJMUkDpkikgSSZOECKQ3TEJwgWye0kkCSSpJA6shLg6h18VWFNo3Qa8XL5KytiqoTUTVbfNQBZEr4HF8bwxxIbz5rC7zYTtRJcXHx3WrxYWxpHMPBWU+bVE08xqorKoh9Shx3ph/omca28RakR/iDXLQq3F1hw5aSrgJey2soG2izaWM65NRbuQdgoEktLd7oD6oiBj2R3W9ELNEoWNBcW3Z3IVoeHv5chuq4jUVffVsEDsiVscfUjV5C91kafB8bSx010XbLRGrUQaronjZHEwMZyCZzmsjc4nlyWooDOk1P0Dp1QMvXa1ZI/U8lVPNlahWXJgvezXDudRuz0WhDUOPZFBjd/VVR5BieWkW2yqOIZwdGIo+bzutMreGueTJM7k88vmtEHVuhYIxFCxg8LVzTSzVhTuptKmGiRt8KUztRFc+atgAI/wA26QTqgolTcVWVUPE3XK0DxWm3dyAwx9vq8AtGJtlBc3YLnMl+vJld4uP810MzhHA9x6Bczeq3eKBdExTpiqFdfILZwXa8WLyACxSbFVXna1uEvDodLd9LiEGzC0aRsiWhVRNJrZXtbXMqBct1MFLu1u4KBkawaXOvzCYLUqVXvDDuA/5hOJ2eDvomGrPkkq+2b0tP2w8Ew0mB4e63bHlskWPMbgH048nJCYH8P1S7Trqbtz35BELQ/swNfeHM0k+N7j3X7JdoOj27i7JVBz8dpoZkN+GsIoyk1IE8SxBd8Qh26BwUf2xgDY5sZ+YQHOjDxvfyKXYD+L6rOdxzhrf/ALtp9FSeP8Nved59AoNd4a3nsRySYym7dVin2i4Yw7GVx/ykpn+1eIB3I5T/AKVVxu0oEFc/J7XRj4MZx9SR/RT4f7Sty8kQSxiEuHdOrmVDGllOrHkPTSuOfpAZp8F1nEi/3LIsAbLkNqBB2ApaQ/VIJcklQ6dMnQOkkkoEkkmKBJwmThArTWnITIHCSYbpiaQPaYqJkZda236pnSN0khwJQS8FCf8A7dwrognZch2BAVb5pHii40eaqGLjC4EdUbDmQ13yRXkg5KeweIVBCK3GZuGWga6PmFczJwusjfqudr/lJUfFEdJ73gD/AMjfql7/AIDR8QXN/L80rA6BB0X7SwfH8lD9pYPif9qwOfROGk/dP0RW+OKYQ5av9qd3FsUDu6j/AKVgCN/Rh+il2cv4D9ERsu4xCPhjJUf2426bCP8Acsjs5Sfgd9E/u053ETz8kw1sftmSu7C3/co/tecO/dt381k6Jx/43j5JETDmx/0UVoMkJyHSz0HSCmEm2g+aeTNliLama6UWHOZWkjosw9qR3g6vPknZHLM6mNJQXTZ2S528x+SHdNI896V5+atlw5oWB8jCAeoFqlosoLIm76juURGTrb6qm6Uoz32+qDS6pJJIHCe0yfmgkEk1hPaBwnTWmtBYFIKq1IO8VBcBta6TAkMmHGTuRsuYD9qWtwXJJe6EnYCwlVtLP4tCTE2UDcGijS6uSryGGWFzR1UGEwOvfkkmJduBsUlUZXVOkCntaDAJ0ydQMnpMnQJMkkgXRNadMgVpia5qQCg5mpwP3RzQST2mZtt1U7QMknSQJJIpBA45q5o3A6lQYwvPdFlaHDcYyzt1fdNlBaxpbQPQKzxU8mven1yFKBKgzuIt1BvhrCxZInRRkEdSd1uZnMV4oKQdq2R7g3YbBRQVjWHVXdURyryJTNcXRgnzCiTRHogubbgAD1BWhVNPWxss2IW9ooo4fZtBPIb7rPQi5mgaie91W3wrEMLDM4aS8EeoWZHG7Kkaxo7riN10tBrGtFU0UsxUOaBz5aIYOnNHPeGMJJ5LGleXOc7nZWxWSoOckSoHfZVAOQ7Q5wPqELDE+acOaOXNamTie8R7GiAmwsf3eMh27ndVRZBJ3tLjt0KvdsEO6IahXIK2Rx7MEfNEQaCXEgIoNoA/RDwA8uiKPJRVblAqZVZ3VQViN7jneOy0IgENjs0wtb80XENk0C8XkLMQtB+IrDGy0+NSBz44xzG5QuDD204FXSBfs/IOMZtLQ3bmUfBwNkkbZHTnS4WKba1nY491kYRdtN+HJNwm3cMxyejAPyVSg2cCxm/EXO+oRcGBj499kzTfPdG0nDD4Kop0eBP1T6fMq4MPgnDCgo0BBcPlyppZhkwuY0OJjJFWOi1NBG+yhG9kwPZua4A0SDdHwQQ0iyE+mldo+qfQU0UUlpV+hLQppijQPAfRBZ7nPmixIXU+Q24jo3/5C1NBKG9z/wDqPvN2RGGgfNNVGSEaaaNug8Fy/HIGRyscyJzCRs4E0TvsuwcNP0WNxPHa6Qsl/dTCmu/C/n/IIOT7M2aHql2XkFsYEHDo8fTmgCdhpwdIQjY4uEuFsjYb/wD1Siua7MDchv0SIZ+JoXRPk4NE8sfGy/DtFB2ZwZo2iZ8jaDnnaeWoEKtzxWxXQv4pwprabEw+rUNnSYGXBUZiY6rFUEXcYZkKbtHBwLXEEciOYVZNGnfEEgRfNMNGHNypqa+eRzfDUVdCSWG/FCNIPLmiMUksd/mRF6dMntAk6ZJA6SVp0CCVJgkCgdJJJAkydMgcjwUTunTIIljTzaPooSNAadLRyVqibo0gyTzNpuStkhkBJI+aqI8VpEg7ZamLwvU3tcqCYR+IYa9SVTwtsEZdkZI1aRUbALt3S/LZdTw+Z8uMw2C3exXPf+SisCbg0MhBxpCxvUHcfJL9hRCg7IJ/0/3RXGo5OHTgwmoX7t60a3H1WxiYGNkY7Jw8yNk5+S1MYuufbwfEZs9+r/nqrGYGEw8gfmulZw3HaP3QN8rcVc3Dgbyhb9LV2J7cyIMYfDEz6KYxb+DH+jF03u8Q5Rxj/QFIRsHIMH5J5Qyudh4dJLKGGEsvqWUlk8ImhlLWs1jxAXSNoSBxI281J5BPNTyXHJ/s7J6QuH+lN+z83oyT/wDjXV7eKah4ppjk3cNyz/45f/41U7huX1imd/8AtldjQ/F+aVDofzUVxnuE7WkOxZSP8hUsdjJdMWOLlJ01ppddNqEEmjvO0HSL5mlgezuFPFl5EuTC6Mj4dQ8btAW7g0Bgc2bU51EuOo0NvBcdn4gx5j2B1MvbbkvRJ7MUlfgd/JcnnYOuATM32p3qs30sc7qUo3/aN9QjG4kZbu3cc91a3EiaQQKIRVgJ3T2Uq3T0gScFKtkhYQJPaa06BxyTJWkgcFStQ6J0EhzROHL2WUx11uhQLU29CpR15o7jl0SG5oFC8Of2uDE67I2RXUrKsXPiMOU6tmncJI3i0d44f+EpKjlU9pJALaHBStJMoHSuk1pIH5p03okqEmpOkgfpaGxZO0e8X3Swgj5hXucWtFDc7IPCcHSOZyv+azRfGHGYu3qleq45Q5obYBB29FZ1SBJ0w50kdlQrT3SZSAtBdC6hY5nkuj4dB2OM10m0r7vZYvDYnS5DWBoLRuV0Mhuhyrks6M7I/wC4f8v5KtWZA+3d8v5KooBMsHYjmDay+0GiMgW0lwI+a084/ZuI5gFZkIDxGDsW2VKqGXG2KJj28idwOiqkjaHih920SXtlL43NLW3tt1UJWiiT4Joqw2udMNRpGZTSI3tcdQ6UqsBnePLcdVoFokLItB7wqwFm+6orgmPWOJpPRgWoSmhjEUTIxyaEnECyrgEzpKOgLNeiJ39o4u80M8rQrJTsFlVuO6uhCIta2govbR2ViY7oqkiwocwW2rXbAlCBxdNpCJRkAoWrnclCBmhgBUnFEVuKhGwve1o8VJ5RGAy3OcRyVBbB0RDNvkFSwbp8iQQwPeTQApQYeZJ2uVIfA0tbg2NojEjgNbht6LGxojPkNHMk2V0c+Qzh+FJkPHcYAGjzWoDJsnHxmEZM0cZI+FzkL+2+F4zGs94YKH3aXCZOVNlTOkme5xO9E2AqSSN6RHcSe1eA29Ae/wD00hn+2LB+7xdXq4j+i5C9uSVq4Opd7YykdzFa0/5/7Ko+1eceUTB/q/sucaVOz1KYN0+0nEncnRtB6bH+ipZxzPhtscrWB38IWUConcoNd3H+JgV7wD6MCrdx3idf9yR/pCzbPimJNc0waTeO55bZzH34aQqv23xGz/iX/RAA7KJF9SmDRHHOIA3709Tdx7iLtN5LhXgFlhOTyTB1/AePuyZ/ds19vdux9c/+brZzcb3nHdE/uk7g+BXnTJHRva+M6XNNgr0XByhnYMeQKtw3roUwcfkM94jeJBpmBt1eCxS+Rm3aOaRzpxXTcahdjcQLwO68avXyWBxGMNyLA2pRQpe4my4k+ZTWfEpKKBzZ6q1jrCptIOpBY/naa6UdZKQBdsEBEGzbPVE4jvjCHG1DwV2I0iR5I2P9kBlpBMnCB06ZOgSSSSBJJJIHSq73qgkiMJrXZbARfkUA9HxuvJKtl0LY4yTcbKP8IXPcifVAqTUpJkDEbJgE5StBEtB5qEjGNYXFo5eCttM2M5EoYAS1u7iOg6poGdCY8ITP2L3fZgbbbgrq+CxaMCMnmdq+a5+VnvmVj47HW0WDXQWN11lNx8djQQ0VzREM/h8HEYGRSn4HXsiMXGbh4zIYQRGy9z62uc4h7TNieY8QNfX3iVlv9pcxxO5A8LVMd2TQGo18krHRw+ZXnx49nm/tiAq/2tnONHIcL8EHoMmRBELlniZ/meAotycdwtszHD+EgrgHmaUa5JZH31JKuizJ4maBJ3fRZvl/G+Zz/Xd9rFXxH5BR96h8X/7VxBzsg/8Amk+qY5mQR+9l+pWf9m8/N3By8drS5znAD+FBv49w1u3bm/8AL/dciZ5jdySEHnuVTJG0AGtSs1i+P8dzHxfAezUMho9dkjxfA/8AyWfULz94dfca4KsiTqHLbD0McYwb2yWfUK+HOxpz9nMw/Nead7panHLNG4Fkj2kHoSg9PrUHNPUGxfRcvZwOIyYk5vHlJq/u2m4d7SzDsY52AkuDTJq3rl4LR9ocD3rF7aEd+OnWOrVL7MxgZMfu2S5gOocwRyI6JA2LUmk5eKK+OMWD5BVjcXyvoipJKmaZsA7130CpGe3qwoDbrnSSoiyGTGmg35q6iDugdJJPaBkkk6BcwlSVp0DhOmThBscDm2fDfLvBbC5rhcpjzWHxsH6LpeqzVRyI+2hcwVuNklY0pIOHThJJaZJJMntFNSdJOqIp7STIHG6SQKXVBCR+h0ZIsF4CpaxrZn6RWk6h67K6U01pPRypjcRlb7tcKWaJRBmtz3bAtv5oix0NoNgJY3XvTqKLA2G1JAnbC0uVhyhLYYbVryHPscqQNYVjUmC9zy8EXgYpyslsY5fE70QbPB8fscXtHDvPP0RT+88H5KdBo0t2A22UJCGxm+fRZqs/K/7h3yVSlL+/dvewUVYgHPaXQvA2JBFrJiLWMNu73K1tZVULOyx+w0SPYCC1+4BUqrX/AGsLHUAQdz4ppWd11bghSiBAc13hsEQ1jezLefVYtULhXpdyNLe4XH3O3kAJPdGyyseFrpGRgjvHkPVdKyNscYY3kArBFxQebNoaGN5lGuIa0noFjZD9chcfktIhe1Khx3Vl0qnqis7uRMQ2VAF7oiPkirCmSTFBVMaFKjFZcocT4qUziX0VfixNa3UdyeSIsvbY2okm1Y6gapQcVRU6zstPHj7KFo6ncrNMjIj2kpprdyVCX2gPOPFGnoS/n+SI3GhA8Yk+xZFe5O6y/wDqPIvbHbX+f+yi7OPEH9o9oaRQoFMGjwmI9qXeWyb2uydGPBiMdv8AE+vyR/CWWweRtcx7Q5HvHF5nA2G9wfJUZzRZrxV0oDYhXNQjobkKTnXsOSqK6Tp0qVDUpAXySpTa4jYUghZStOU1IHtI0lSakC07KNKYO1JUggkpEKKBbgrrfY/KuKXDceRL22emy5LetRC1PZycwcYhcSAH20i/K1KOl9oMftcEubu+Mg+o5f1XNZ2KHYUE1/vBV/xbru54w4aX1pIokjZcVm4+ZHj+4di9wil1Bwb0qlFc9vfgkSfJE5MBilqRpjcfukfmq4nui3a1p9RaotnxjBocQDG7ewhXgNeQOSPnzXT4oidEGhu9rPcbKBlbHXNVJwVBeXI3GJMI9Vl2tLDs44J8UBI5J1EFOEDpwmToFacJk4QJJJIIEicA/wCNYhUVw5t5jfIX/JBtN+Jc8eZ9V0DTvfkuesFQJRfI1g1FSAtAZBJlkvkKqvRaRYc1l7ApmZoe+ntA8CgS4G6ISaac0+BSjYdty3PQIpkUmJjTS3QfGY/r/wDCzp5B2fdO61IpHcS4Pj4bI9J7S3Pu9rP6qKt9nsJ7HOyJm0XDQ2/DqfyQ3tFmvfnGOORzY4213eRJAXQM0Y0Lj8IiZY9Vxea8ucb5k39Ub452W0EGWee5uwl2Y8U6dVhHs29SU4awUauvFJJEGe8sLdNUFDtWDwQ3JLmqCe2akZx0QyZAV2ybtb6IceqeigkZnXzS7QnmoUUqQT5qBJtLklaC7Gd9qL+q7jhWT71w/STb2DQ4Hw5Lg2c/RdDwLOZj5Ic91RvGlx6DwWL9ejmeXH/xPiGL7nmCSNpEMm2w2BWUJQ2WVh5ajS7h0bJm8myRncGrC53ivA2uldLBbSdy0brTzsLiF2zlt4IELRkxXYkoMuqQH6Kgwtc8kuDATtsgqiLg9tGtwtaiPvWg48ePULfq8kWPJFOnSSUCTpJIEkkkgknBUQnCCxjtL2uHMFdVC8SQseOoXJDmuh4PP2mJ2Z+Jp29Fmq0Akkkg4lJOeSZaQqKalJJBFPabdPSBJJkkCKcBKkkC06y1h6lZ0Qf241Ha1oud2Y1gbhCWHMvk7ValF8TAYn/wvBVpcAAbVEbjrkb0NH8lYS0yRsJHxAUoHyGiSEkHdQg2ZbnfVWkgxuVMY7SGudoC42b1fXmt3gYZC1zHfvnAm/AA/wDwuYbIRl7Vp03V81q4WcPeotLwH3pN9QTyU0dEXgyuY0guHMeCHy3uEJc0WR0QOM/XkZJZKSXEW6vJU8SyJIGsa55AcfipRUo5TNbi3SbVhQmAS6CyTermiSd9lYijLBIHgsguBdexcLAWxlE6Afkso4czpGGNj3b70y0qplrgxpdt/NSjLjuXbeSu9zypGUYCD4u2UouGzN0h4AaSLp1rFitHhmKCfeOzHKmkrTKpi7OJgZHIAGje05naWl2sGlqAfPmDGhgO6zHKcr+2ypBV7Aqp+wWkQcd1We8nKdrbKBNZsrAaCk1tBM4bFFIG0nnS21EbKuZ9mggqfu4HxRjO60IeKy7kieiIQdt5qLnJO5KG5IA6lUV8QjceGueBuXD6Wsd4LjsDtyXXiNvZiMtttb2FWeFYb93RV4aXEIjjxfgieHMe+QhoJbe5rktXiOBiQvbHCwhx594ovh+HDiw9pIQyIbucfFUa/DouyxXu6hh/kvP5iZJZHHmXElekYE+PlQ/YSskHIgUhMj2YwMh7nhnZuJvuk1/NNMrhANgB4JFpXYP9jsc/BkOb/ov+qof7HPb+7yyfVg/VNRy4YU5aV0Z9kMrpk/8A9AH9VU/2SzG/C9rvUgf1V0YI25kJWz8bfqtz/pXPA2aw/wCtJnsvnONGKMeeoJoxRo/E36py1vQj6rpsf2PJFzzBvkGA/wBUcz2TwB8TXO89RH9VNVxgjvkpth1ea6XL9lxCwuxJCa+5X903D/Z/3iPVO58JBrTXMfVNRzbow0Kvu+IXcs9msIG3hzx4WR/VEx8D4fHyxmn1FpqvPhE+TaONzv8AKLV0XCc6c9zElr+JhC9EZh40daMeJvowK4NDeQA9E0cHB7LcQlHfaIh5utbfC/ZiPCnbPNMZXt5DTX9V0RQPE85uBjGQi3E01o6qaSb6ieVkwQMvJmZH5ONWg5GxZkBkie2RjurTa5jKkmyZHPyHucSeV7D0RPBM4YmWMeSQ9lINmk8j4/kkrt3+PXHO0uNYHvEHaNb9sw1Y6t/4VzoxX8tfS13c7o2SlxA2FgVzXLzQljydtLt2+irizPc3HnIVIYTerijtASDUAjcOMc91MY0X4UTpCVIKBjRX8KtY0BoAFBSAUkEaTp09IGAT0knQMQlSdJA1JJ0kDHdW48zoJtbQDtW6qS5oDDxGblpaL8ChK87S0+aVIFdFVSRguJaQDXKuatTEWUA/ZWe9Gw/ko+6dpTCA3vdEVSnHK2INds7U7Tz5AqoWLwTtJW6pHBg+K9uq6OHDhxmANaGRt+87ZAvzocZ7i0Fw2DN+ZpZOTn5WZIWvkIA+6HUpa6cfne/jW4pxGExdhjua8E99wNivBcrM8uLnHfdbUfDWuaA6WiTdAXaEn4Y575GwOa/Q0uLb325rl5bXrv5eHDK60nFJOBBO1EcyVG12eGrKal3Qq7V+PizZDXOiYHBgtxvoqiu2prHgmdzJ5+ivZiSSQGUaA0dC7dBQXV0S7Ujm0Ul90UjcvCixWRubM2XWLIBHd29VAJ2sZ+4pNIeaYwn0CN4XFjT5TWZDmxsPXZazsnh/CskiBkeSCDu4UB6HdFc4T/A4fJR1Nvr9EcZoMrIkdK4QtNkaWhZ8jgHkMdbehqk1Du57ck1eKrtx8VID1+aC2JjnvDWAuPQAXa0sXCyg0kx0292uNFX4XB8jHxI88hwcT8Gn4W/iWjG4dhIfeDq3dei9ly73+PX+HXM+gW52dgu0te4N56Xd4D6rXwONw5RbFkNbHI7kTuCf6LPYyHMe1j5zqLeYYgMzHdiT6STYcNDqpObWv054vuN3Px45H6ZGAG96CwJsZrXva4AgGgV0jAyaOCR7rbpGsg9UDxWLE0Okx3HtNXw+ItdHirDOMObDpTVOzkbRPVJAN7y9o77D8grG5MZAs7qxzQRuLVbsdjvJBc1wPw7p0J7u5m7JD6Ji/Ij5iwgMSKFZlt++CFa2eJ+wcLRVoKcmlEEdCFJA45rW4JJpyHM8QsrVfRGcOeI8yMk0Cd1KrpAOfqkkfJJRXFpJFJaZJJJMUDpinSQMkkkgdJIJdUDPoMJPKkPpBewNHdI5oiQ91wJA2tD9qewikHK6UohCae/yKsoHJY5w+LcKOKdWVpr4lIG54NQ2bd/VZEsiURNO13snxiBDGLpx5KvJb9mXcxqCTAQIA00T4+qoJjY0uiPJ2oAnyVEDjDluJFb6gVa62N0tdZ6lDjU54jkHQ7+SgOxszSSYS7fmjXcS7SJzZsZktcnXy/JZWOQG92hTSAAOZtFRxObF3TRu/JRRWER2dgaQTyRIHesFDRWD3gAD08FcCNYA2pJQp/uDb4gj+6xtmh0FbIDI3DSPxBFTN7Rg6+i0ibpfsrDiSOhVcklsa5psWN6VePG5srnAHTpIoqU8YaBQIrmOiik57QqXyW0hp26p+yL26gaUGRFrXa+Z5K4IxsGsyHmRSqmaQL5InkKQuRJqOkclUUXavjGyoARMY7qipHkoFSKakVA7C0KXbklEyuptIMbuRB2M2234q16UYpo9EzuaqIFWYzA+TUeQVbrCKx2aIxfMoCIwS7nsr+62yeQFqqJV8Rm7DF2Pek2CDMD/AHnOkkd8I5JuL5jXaMSE91ot3mVDGbXLndoZsLMjIkeXU4uJpK3zm7VuPNJhFr4HlruoB2Piux4XxCPPxhICA8bOF8lxAY50MzB8YPd+u6O4FxI4uW1srgIninevT81l3/TmdTY7dRKqqVxBY8aa8t0g2W93j6KvKvs+CXNMNkrQSpJRtJUUZUj2hojq3Hq6kPDM7ti0MdrHO3GgjHtDq1AGjsqW40YndN3tRG/eNH5ILseQyMJcRYNbFWUFBgAaAAAPAKSCaY0mtJAi4NFkqp2VE0Xqv0VhAPMAqGhg2DBugZk7ZD3b+i5PjvEXvznsj78cfd8d/wDnVdRlzMxMWSU00NC4KQySOcb1Ocfqs12/LnboohwhiDWhznCz1KHyI3QtbKCNd/NGzCSOag4muYa2vlaGkwpGHW9ryCfvElJDvq2/W/lkuOodRtYWRkxF0etu/Z7EeS1YbmwWPBvSKO/W/wC6y5HlhLm2RXeHSltxBbJJuQ8N0juUDpJJIEnTJIHSSSpArTpqToEkkkgSSSSBJk6YoHT3SiE6BA2m3tS6KPJA/wDyvFaTRw98MrWNcZGgGM3zNfqs278kTit7r3gD8LfmgGzxpjg1EggF1+dq2COCLFMs5adYIb3qNrRx8Zs+QO1jDg1h+L5LVGFAauGMgcgWghSunP6Xn45SHJt7XO+6K+PzROBFJnZTY2CgDcj2n7t7g+trphh44/8At4f9gVkMEcVmONkera2tAvyUnMh1+vXXquf9peCiRgysKIAtH2jWDmAOf5LkacOd/RepWwXZbR+hWHxD2Xx8wmXFkELj90CwfzWtc3E6lKOeSMOEb3NDhRp1Wuhf7IZjf3b2P8bIFfmo/wDSOf17P/cE0c+3U7ZotOXyBukkgA8l0DfZHPB2cxvnqCsb7H5TvinaPkD/AFTUcyCeilqeeZJ9V0w9jZyd8ofJg/VWt9jH9cz/APtj9U1XKh7wdjSRLiTvsfNdfH7Ft+/lk/8A7f8AdWN9jYAe9kkj/J/dEcZpPqE1eS7xnsngj4tbvqP6q+P2Y4aw32RPkXH9UV54G2a8enVdBwL2flyZmz5kTmQt3aHCrK6yHg2DEbbissci4WinNcGEMFUNqP8ARBXoYWGPSNBGkitqWSOBxangSva0kjSB0+q1QybS26s81dotQYjfZ/Ga62ySAjrZ/VWS8FxZWjtdcmkbW4haxaoEIbWXjY7YoHY7fhBPxb7LH4gzsjKwtALSB8lvltSP9Vm8dxy7H7YHcEByow0yRSQPzSSS3QIbpUnTIGdEx4otCpfhxk2y2lEWkgD93mYLY+/JITzxfGwkI1MQD8QB9UFEebGT3+6UZDNGXAtcLsdUO7GhkHwAFUuwCBcbyD6oO7jJLWkbgt8ElzmE7i7Mdro3F7LqklkAHdJJJaCTdU5TIEnSSQMknSVCTgWm6pBQUzSN7YAtNjZUQnXw9zarS691dPXvF8twUOwFjJmnwUFmO4dvG8GreAncSyRoO5tVYxBiF/jV81huscw8N+otQVzvLoDp5WrI2k6HE3W6pkd/hy3zVmO/tGgDkAgsbbnOHiiezjD6dyI5+az7cJ3OB2Gw80VOAHU1+/MLKowssgg1zbS04ywN0tPIdVnYVkEjob+SKM7dgdjfOljoEsJcLF3ajrAbzN72VFsvfoEDZSbp0uAG5N2VNVY3IoBtAtJ5kXujsSaSaQtGmmjvd0fJZpY40GgXe2/NbWJCMaANrvHd2y3KYmdtlXK4NbZV2zt1n5k9TNjb1C0hmEEOUHndVte7vWKAUvO9vFaRRlzNx4HPdyrYeJQcUzJ2hzD6jqhOITuzZCI92MIbt4o7HgjhYAOjbJ81Q4bZ8lezYUotHVSWWiKSa1CR+kbIKZ3b0E+PGC/cWFCi4o7HZpAsb+qRFgGkUoOU3HwVTiqhmU+Si4fVGtc00A4fVDwRAN1aASfNFxxNHJo+iCbHAEU0+ax+I5HvE9AnSzb5rYnk7DHkftdUPmue8/FATiuADifwn+SyHF1g2fkaW3iRao9xqDkfH7NwTMa5sjmkjlX90WVzcL6k+MtvbfdKTHfG97N7G4rqOhXRu9lB92Yn1b/dWu4FMWsrS5zBp1eI6KO/Pc+UdwTKGVw+L8bBpd6haCx+F4GTw/Mc5wHYvG9HkVseCOPUm+itK0klWTprSSQL0CFk4hixz9i+Zok8PBErleIYU0nG3tYRT3aht/VB1QPh809pjzKdA9pWmT0gZJPSR5KDF9onyPx2Y8Mcj9brdpaTt/wIHhnCpLMk0Tmlu7Q5q6VjQ4uc5oJvb0Vo25I3O7JkYp4TrfrEfe8dW30Vw4SXi8iTUPw1X9VqUmPJGGf7vHC3smMDW9AsR+OO3yY3DbR/ULopx16rGlIObkAcwz+oViOcG42PROFFvwhSWlOkmToEnCiU+6gdJNunCBwmTpIEEktkkDpuqSSB1HqpKHVA4T2kkgfzSG6XTcJAoEQtnGxmHHa07LGJoLdxD2kER5jf+aInij/FOH8NLUYNgs6JobMXBaUZsILA1IgDZ2wPgpNUyLFEKAebHadw0k8hur2M0tAoBQJladmh49UhJMecI/3ILg1PpCp1z/8AqH+5P2k3/qH+5BbSelTqmP3QPml9ueoCKvoBMqg2Wt3j6JaZP/YPoiLUlXok/wDZ+SbspDzl/JBcmpViIg7vJTmO+TnD5oqxMSBzpViGvvO+qfsm9SfqgXaNJppv0TgUk1jWchScoIOUHbKblU8ogYjvE+aE4uL4dJ6j+aOIQHGDXDpP8w/mqOYThNSSKekuXNNRSooJWEqSa2+ac0OqBJBLqnIQR5lJKqTWgdvNXMFFVNVjTRQb/BHXilu+zj/RJUcDk3kjvzASWVYKcID3uT8KcZj/AAWmRpSBpDx5TXbO2KuDg7kUEwkmSRTpikmk3BPRBJpb1FqWgkahuE2O1uganfEPonArUA+ioBMhhLg7yUMcjTMDudJKN0NDwCbFc0JjFoG46GwpRFsYDAb2O6uljcYHiwTrBH0VTWu7ENIqmn+aa3FsneIbVoKpdWkRlvetWYR+yfWxCsxx2nZnmT4quCOg+trQWCzybyOx8k+sGYON1SWK8hm4JAu9uaaYOB0hpaHbqC7Fa4Mc4WCAQFe6yQCNqu00byBZG+1eScubvR5rn19U8fdb0KvBsEgUOiHjLtIbQNeXJEwMlyCGxAnyASRWhw3GLx20jdPQAhaDlGJzuzGuMRkbaVGWQsaTa3IGlk7NthYudLp0Os2CiJJiZHtvlzQeX3oifArURc2VkjO8UJxPNEEGiJ3fdtd7gLPlzHttsZ+aqgjky5wCSQN3dVpBXD9Lcfe9b3ir9VouGpwYPUptDI2atLQG+SG4fldtlSsd974UGgG7Uou22UxQ2TO3WWlSplNlWyHSEPeooLYG25HA0ELjtrdEkqoi4qsAlwA8U7nBTx26pNXQIgoDSA0IiIbKqMaiiAdLS48ggy+LzWWwtPLdyzQpzyGSd77+IqsKwafDz3WjzXTYw7g9FyvD3ixY6rp8V7TGK8EBaSgHBPqCyh3CxSiPAqdhM4NPNFNSain0jxP1S0i+Z+qBUlSWkeP5pw0eaCNKBij7QPcAXUrSB4WmoE7hUNt+IJbeKc0ATVKJmibzkjHqQglbR0KV+RVLszGbznhvzeE37QxOmTCR5PBQX2fBMdTvJRZkRybxkkeIGytu1AwFBOkmQPaYkJKJQUy7mgsF7/8A6vmDoIf/APoLel5Wuckv3rPl6DuD8iqMQcgnTAd0J1oOnTJIEpBQPNO1QTSUSkAgkkEyVoHSTWnQLdJKkkCJoJh5p1JvZ1vuUEd+nJJOa6JggW6QtJOgi4WFv8NIOBH4gn+ZWCeq2uGFrcYMLgDfiiDmNt1oqAqhhAFXuVJ+RHjQmWQ6W8t+p8EUeFIva34iG+pXNZHGWmU1LpGwAB3+ipObIRT3ud5ly1OdZtdM7Mx2fFNHfk4Ko8WxW/fLvQLmXZIPNQM5G614M+TpXcbgA7rHn/SVSeOi+7jk+rq/oufOT/EfqonJr7x+qf408633cck+7jtvzk/sqjxzKJ2iaB/mH6LDOS09U3vI8Sr4Q8q2Xcby72DR9D/RQPGc3o4f7Qsj3sJve/Mp4Q8q1DxniB/8lf6Aoni/Euko/wBgWZ7z4Wl7zXj6p4Q8q1G8Z4g0G5Rf+QKI41xIGzKK/wAgWd7yT02Te8jz+ieEPKtT9vZw5yD/AGhSHtDmDnoPzA/osgztPPdN2kR5hS8RfKtuP2lnH7zHDh/n/sicb2jEzjcFBvOnXt9FzmqOtifqn/cjWxxb0NHmCs3lZXYYvEsbMJbBJqI5g7H5K+wVwL5JsDJbLE4tI3bXgine1edfws/L9Flp2TiOSCz2iTDlaegtc9H7Wzf+TGa4+Ouv6Kz/AKlZPE+N2Npc8ED7S/6IAByHokkAQAD02TopWklSSB7STJ0DpydlFP0QMSmCcpIHap9EwCkEGhwZ4bnNvk4Ukq+HO05sRr/lJKDJLIz0aPmhpIYxyeB81Z7q485Sfkm9z/8A1D9FUCOAB2IKcSPbyKIOF4Sfko+5O/GPotB4so8nols7D1QMmO9nmqtx5KDXBBGyjJXZOCAill1ADdFskdITEGd/kpRdDTQATtSt2e4HTte/mqgajZfM7X81Jkp0EdWOWNUzQNIG+xQ7GaXFh2NdUW0NJoHmqQ12pxO9Oq0FccTjDqe7e6CGxhI+R8buRaTuiyGshALty6wqJG6Gua397zH+XwTRbjkCdjdPI0EK90rHvaAK580VjnVMHN+EEFRkYQZARv2Z+qorge5tA8nA9US+MyytJJprd1HGxzJG0no5EvicC0cuvqs9XKquQlxcORaBsPBJrXEbVdXQWtiY+EIx3S8dXu8fBFMjxo9xC3YVdWs/VYsJc06dLtTthY5rfwcYYeMG3ch3J5KtzgS0iFtN5bVSmJyObPzWpATqLue6Cnl1OroFJ+VTaDdNoZzq252qKQ0vnmd0OmvoqMgfZPvwRdd1UTta2JzTuSFqMsWbCk0NfE0vBRuBC2OKtNPPNWQZDW91400KCefJigiLqGqtlQFxTK01DGf8xBTcJjJk7XkG/ms6RxkeXdStvAjMcTWHmRYCA3VfNMVHkkTQWWlU52pVxtsFNIS5yshG+/TkiCYW0PkpuUdZAUHPKoRFmgjoWhjAOtIbGjL3lzvhRjd3IixlcwFRxPIMOOWg053TqjGVXLZc/nSumynnV3WmggoS6JUkqDOG7yOB8LXT41BgAC5PCcW5I357Lqcc90JQYE4UAU6yJ2ntQtK1RIguFA6fNCTw59HsMlvoYwigVO9kHNzScXblCAzt3bdgAJ4WcUnsuywA3nTha05sZ7svWGbH71/0Vox3Ga9msr7reaqMMwcTOOZjkyAXQ73Pz5pm4uY+Jzvf5HOEhYNLyQfzW3FgvjY9hlMgdsARsEw4e0QiNzrIcXW3ub/JRWXk8MnigMj+ITuAqwCfH1VbeGOe/R71K4do5tknkBfit0YzfdxC46gANyouw7cHC2kEmwfFBiN4Y2SW9btLYw47E2b9VrY2BiOY2QY7ATvVWPorPcmgNrVsNN6jyRMTNDA3ahy9ECYGsFNAaPAClK6TFJQPaa0kyB7TE7JkxKCud1MN8lzUsrTwaWa+9JJ9dgtrimQMfDkkJAoLkH5LRwvGg1W7XqI+RVEE/VJxs7Jid1oOnCZJAubj6JwojclSHJAk4NpinCB0jaQTKBWlukn3KBUfFJJJA4CWnSwcufir8KIT5Aa7doFkX5rTOFjkiotr8VBin1SVmQGCd4YKA5Kva1QiUrSKSBinHEzhvA7IE1sb/sm6oPOH2rT5IC5PaDMcO7oaendB/or8fInzI3SZ8pMEO5FUC7oPpaxALPKzzA8VtTN04seHFZJdrlI/IfQogNkZld2rhsCndlgOP6ps+cQ6Yo+gWZqcSuk9M40nZRPJwCj7yDzcfks/vJ6d5p5GDTOwdSfVMcgeA+ZQel3W07Yi5wDdyTQAFqedXIL94b+EfVP2/ht8lazgfESLGLJ82lXM9nuKOO2NXq6lPKteMC+8f80pHI/iA/0o8ezXENQ1CNv/AO4FMey+ZW8kQ/1D9VPKrkZonb1ef9iMxX4bmye85D20220zmUQfZicEB2TEPG3D9Uv+m32R75CPVw/VPKpkZUmSwfA8uF7W2lWcoH735LdHsszQP/qEWrwof/7KmT2bZG0uPEYKH+X/AP2TamRinJ/i/JN7yfL6LTdwWMDu58HzLR/VCZHD3RfC+OXzY4H+Su1MgX3l3ijYcpskTmScq5+CCMdGnNpJp7J4PMdU2mRoxyHIh7GTd7N2O8Qs+ZpDiaV4PZyWD5g+StyI2yNEjaDXj6FZqs8K/EIbkNLh5KjkpxO+1Z6orVPNIFI8ykgclJMnQOkmT2gdPajadAqSSSQSBUgVAV1UgUF+M4iVrweRCSrZs4eoSUAyScplQkiNkikECrYcvooPgY4WRureilocaAHNNxAcWNoyY3A7B24VrXBvES69tQIIHklODHIC071RSkexmQ1lczYWbdXF+zHAObYa2/z5oaGQ7l3Mu5K7JmDclzTyqlP3UQ5Ra7dobfzWKqLqZKWADx58lUC4QuPLvKZLWyySFhIIoG1APaYzq2BdzG9JKGazWGff3u/AKrVqymuJ+IafRFR6DhyCJxc4AgHkgrBkYbIAGx81UWwu7OVzADQSc49o7UfunolE6zZqyE0rh2pcQdlQbhRuEDTewO6LL2OonmFRC3sxuQQR0Kk1wOy5dKsaQwFovQelrQxHyTvtzRpHWkHFEZZWsYNQPMrZYyOJumNXlSLW+Gyg/Q1tkKZQORN2h0jkF0EZxbNTRsqmA1ZVzXDsy1VrTJias+CDe4ybm9/FU8WzOzaIYiNZ3cfBRxZ3zRgvbR5fRAM943PgUBLIZZNzY8EbnRmMEtG1oWHHdO46eQF2qK4RqkYPMLffelr2bFqycHHc7L0vHwgkrY+5SglqD26h05hVSyC6BTNeY32BY6hVykGSwKB6JikOfIE+FohnwgjcqiMW74fmimAV8NKBU4+SVdFPop47NclkbNVBUTQyIDqroxSqoudaIYDY8FEVZ04xsMk/E7YLn/M8yjeK5HbT6Ru1myCJtUJLqmCVqiLpeymjcTQ1LrcR+qNpvmLXE5xIhBH4lvcCzxNAGPd3m7IOlBUhaBE4rZ35ofJ4tBi2HvNjooNgAp9J8Fzg9pcL8bwfmn/6pwwfjf8A7Sg6MNPgpALm/wDqzDH3nn5FI+12HWwkJ9D+iDpa9Uq/5S5Y+2MA5RP/ANx/RQPtjF/6HH/WR/RQdakuOf7Yj7mKT6y/2VTvbKY/DiAest/0VHa23xCVjxC4Y+1+SeWOz/cP0VT/AGszT8LWt+h/og77U3xCYOb03+S89PtRxInaRoH+Ufoqne0fE3H/ALmvRoQejF7fB30TOkaBvt6rzV/G+IvNnLk+RpVHiec7nly/7z+qYPSn5UTB3ntb6mlQ7iWKOeTD/wDyBecOzMl/7zIlePOQqoyODr1EeptMHp0eSyUXG9r/APKbTulA67+a89h4xk47QInkfNJ/Gc55P2xs+aDc9oM8SSCBj9TRRcAeu65+S7aTy6JNc91ue4uc7mSU08h7Bnk5UGNNgFOoRfAFNA6SSQQKqThOAkgYpwkQlyCBJJJIHTpgnQJMnTEoD+EtuWR1baa/ktPZoLgSKFoThTC3ELj951hX5LtGPIfIqDCc4udbjZJTDcBKtt042CoSSSomymxODasoi5BcRNBp+SY50huthSHnlfMQHEfRUEYMZc9riL35+AWjBIW475H3qc7nfMCwqcSNwidoG5aQB5dSnzXhkYZ0YK26k7oVm5DzLO5x5kpxHqcGtO3ioN3eSrWuLW7dVUPMxsZDRueqrCTjbtr+aZFPzTxu7ORrgSKcCCNlBOBZA8UHQs4vK5gvNlHoD+qYcReHf91kPvwcR/VYwNbJw6txf1UStl88jmU6aWz1Lio9vIBRySfWQrKMrz993zcm1E8yiNfti92p8oO1bz0oSytiN6rv8MlrLLj4D6ptXyQaXvuk6g0nbmXLNmnfJI46nAE8rSe8hhr8yh/NFTLieZKlG8tdzVYs9EiqoqQh9NABcRzQTxXPpsrg49Sq3jzUEmHVHXMt/kiYbfAdRphNjyKBidofv12KKhIY90b/AITu3+iAedpa82lGAGtcergrpgJI9z3v6qBprA3oorS875lJZji9jd3OBPLdJuRKKGu68kGne6ekPBPrADviKJQNSVJWnQIJ0ye0CKVJFJA4CkAmCkEDg1uknakoB0kkq3WgycJEb7JVYUCvoFfe7COgVbaZK0O3Dxt/z5KRcGAg8wuXV/goygS0vYLI57dE8jWyaHgW4BWSuLNYGk2PVVR0GtbzHO+SzLgjntcXOIBAJG46bIiXILjYF22iT0Ty9/Gs83SV+SFkJbO4dCf6K/TTzAiHVvSbFaHMGwq91N9SRtaSaB3VMGpsMe336VkWDxHE4ODdhewbt0QkmHI9hcxoAB5Ui4SO9yCvZIBHW/mpq4CGMI44+jjdqqRo7VrDQaeZWhNLG5peeYOyHEbTDrcbdfJXTFzjdU0eDuieN0boifOghJX94FxIA86taPD8Yzw62tAZfUrOI0uHwdlEHCi48vJECN12SAPRNjtEbAL2VkkjWMLieQW5AFnZAhYGjm40gxf1UMyTtA57r2N7FQx8kSNWsQSNuVIfNymYsDpHEaqIaCeqnTG6nGShVk3yXP5uS7MyW3YZdAD+aokzHlycgGUEfeJPgtemRN7oAAFKLSySUFnItF7VyCd2mXawQ3wKqouYHt79b+KjFCyK9Aq1bp1HdIilkQawMcXNHeKv0gC/JUg7quewzUHkD1VFxa3ST1pCOaXDbmrHZMTY2gSBzj0BtNC1z3b7b2iLI4LaLJHoig0NAANp2MUiFFVuuqRcLezi2HeKqij7R/oieZCB4g7m4UFLLnGPjF52cdgpsbZA/qsriuR2s+hptsf80iM2SWnGw42bNC1Azj8D/wDaVNOStCozO+7E4+qqnyjGK0gOKllT9kNIPeKznOLjbiXEoLDI6QnWbHglHPJiyaonkWoNOyct1BAQOK5Y5Su+qomy5ZvjKpc0tPJMgkHUUxdZTJIHtLUopIJaktSikglaVqKSB7StMkqH1JWmSQPacFRSQSLrCZRToHVzGAUSqFc13dUF177eKuayOXGDSDYf/RB6kXjOBaR5oCGgAUOilSYbBPaBBOkE6BJJJIEnS5JIFSQCScIGpPSSSBDY3V0mqgeiV7pXt5+CDfx2iKBrL5Ibij6xw2+ZH9UL+0ZerRyVM+TJPQfVBQUOa8/C6vkodnIecwH+lWA+ahNZhfWx0nkqB3nSSO0c53kqTG6Rxc47+aItoaHCzfUqpzi41v4KsqXsDRZPMGlGMXJR2re0TlxNZKyIWKHXpabsRDKdMgeALKK1IpGxREt3LhoB8jzKzM2Qk0SjXnR3CA0tYRp9d7WVO7U8oGaKFqxpUNiAE4BVQjuUlINKRafBFQTjmpBh8EtDvAoHtMXJGN/gU4jefulAg4prKm6MsFkUE4iLhYcyvNwRFWo3uphycxeL4x/rCYx0P3kf+8IpnbqTWilENA++z/cFK/Ag/NEPSi5u6lZ8vqlzQVqLlY4N6qp3kiqnDdEh2uNj+oNfohyrcYtJMbvvcvVBYQQL37223QpSRgQB7X27qyldigSF8Lmm6vx3UXQmXWG90gWNqUEX40kmG2cAEf5kIAfGrWhC1pia3vaSOWo0piGMEjQNlFC4sbnSh9EMatEjZQBoUAAFK7QJK0kqQOkkkglaQSNUo9UEk4KZSAtBMEJJgkoKEkkvkqEnreuo3THu3fRLmeWyiIShzsammnxupv8Al/8AlSLtOQ6KXo3UUp49Vta7c81VlTN95cKvWyr+f9liwSMrbDvBVxPtzQeiaNgcC13KtgmYT8QHopgMl1XDFH8JdqP5hDzODpLa6wd6VuPKAWlw2A5oQtayMvI3bdUkgJjkABJ5JOtkDABffUBG8RsaDbSbOyskeXRQ18Bdv4nmq1E46I73IokADcOoeCqgFxjTXOt1cKc/S+tTd/ALNaQpryWvNDmNlB7nfdo1yNKQaRbquzXoosBkeA29zQCiHbj9qd2l58OdLocCMtxAyRob/DVUliY8ePAKaC7rYtXEk81uIX2cYP8AVZuZOJDTOQV2bP3Qxh36oBxvdUQkILSK6LMkm7AkhaN778llZMD5ZHlosDwWoVTNmyStIGzevmiuGY23ayN3+7YQmLjGaUdo0hjedjmtymxs1cmt3+SqKcqVuNAXUA52wA/mgeHZD2yOY63B+/oh8vJdkTF193oEbw6Hs4tcg7zvHopSNCwRYUSVXeg390qw8lFQJrdCyPs6SLaTuLV0z6bshHOAIJ8VSrWQxF+mOEN8yd0cIyzZm/qhcYl0tkbo9gvdQOwODe8nLjvSRkA2Np4afJ5BARHtEPE81NgvfwUbs7K0A8mhVEZ5exx3PJokUFz7nanEnmVocUyNcgiHJvPzWcUDFJIprVAOa0iQOPIoVakkbZW040g34kgPdIcqgfknDlJ0Mo5sKhof+B30RUi4FVO5qzsZHcmO+iXu8v4FBUkrfd5fwpxjSHoqKUlf7pJ5JDDf4hQUJIn3J/inGE78QQCpIr3E/j/JOML+P8kAiSM9zb+JSGGzqbVAFJLQ90jHT81L3WP8P5oM5JaQxmfgCf3Zv4B9FBmUT0T0fArUEDQPgb9E/Yj8Dfogy9Dj90/ROGP/AAu+i1OxHgPopCIeCDK7OQ/cd9EXiRuYTqBCL7MeCekEaT0paUqQIBOkkgSSSSBJwknCBqtJOkgb50m5qSSBk1J0w5oHCRU9vBRNeCBgEiE6XNBUYhuB8QFhAulkjd3mhrr2sLSIJq1F8LHjvgH5KozXSS5Mwc827lstPBxmyZDWv0mIU599QDuFCDEYH3GCX8g1S70cgjc0xuG7rFbeCBs5/wBu+Vw0k7UspxtxKLzJHyvJIKFLHdQQmxqc0gVY11Kuqu+ikEPGrRJ5JaioBSBRmpB7vFLtHeKQKcVaocPen1P8048lNvmgqOt4pzbHqojHHRjv96LaG+I25q+AMkIogm6AG9oABjE8oj8zam3EceUQ+i1Q2FrtLyGkdDzRuP7kP3jwB5oMSPBkOzYB/tCTsGYEjQB6NXZ4h4dX2bo/mUPmzYDXVoZfiFByDsWUc6/2qDoXDnf0W7lZGJVMLb8FnOka80xoKEltZz4yFS4Utd+DIQC9wbfTmhpMNrTu6/ks+cd5+Hdm4ziEwa4EEA2tCGAaS5ze7dK/s2vZTWAVyWb27cf+W9BoQHkku7N/4grnRyRPs7hoBLvEFVOYYjvQ3TanlklucW31J2Wp1K4/p+N4omRoa/ugAO3CZCGWaWRrWtLQzk4+CLaDVHn1VcTpJwnpA1JBOmKB04CgG+ZUxsgekx2Uh6pj6II6gOZTiZnilpH3g2k4EX8H5IHa8OOyScaa2pJBUnSSQMNyAfvbJ20dN3pSSWKhSPaZHaRQ6IYV7w1xG1UkkoLbLT3WgkDqhwXFrA4UaSSQWg93T0VObtHQNXskkgPjiuMd4gkeHRPHCwxNDzT2u2SSRuLIBoZTtzak57XbMabPNwSSWaqIf3t+Q6eK0+DYWiL3jIYRI6w1pHwi/wCySSco06HRUZMwjYa5pJLojLc4my7cqtzkkkFRNmlWxzI5Te1pJICHCIgXXyWbxXKoCGN25+Kj0SSVQJgw+8TNH3W7uWwQATWySSok0B3dKie5sUklFCTOLnGuSgWg6W+YKSSI0IWhrbA3V7SkkgZzqIqkTG3s2VtZSSQWxhTmlGPA6Qmug9UkkGA9xc4uJJJNm1ApJKhimpJJA4A6pEVyCSSCJFub6p6SSQNXmUtKSSBtCWjxSSQPoCfswkkgWgKQiB57BJJBTl5AiYGsaK8VYGgi6SSQLQPBLQEkkC0jwT6R4JJIFQrknSSQK0kkkDJ0kkDJJJIFaSSSBJJJIEkkkgcJ0kkCSSSQOmSSQMUhzSSQSKZJJA6SSSB6UXksYXNFkdEkkE+D5jZOKwscyiSBfnYUeKS6+IZD36a2qvQJJJWuJtBxN1PvVqPmpSbO77Rt4JJLjb7fVnE8TNijDna6NiwApxYwd8TRSSSnlU44lpSYrHA6diEG9rmOopJLpxdef/0cSfDak2o2kkurwJB5Cl2p8aSSQFcPiblTua51BjC6ia1noPmtbtohAxjIo2iVw5MALK5m+vNJJBjZUrxkva6Quo7O6nwVXbu8TaSSgm3MlaKD3AeRUX5cj+bifMlJJRVRlcepRGMXje9rSSU7d/wkvTQZK53PcDzVUhJaT1SSXnn19Xq3xUQvc6Its7E0EQ3tGsP2Tq8SEklux5531PitrWOeHSAlo3pRmgyJIXTxRFsH3t9kklefrzfv3aljaXYjjW4Ir6qSSS6vIVp7SSQJJJJAqTpJIHG6RSSQMWg80uyjHJqSSB9WkW1g+qSSSD//2Q=="/>
          <p:cNvSpPr>
            <a:spLocks noChangeAspect="1" noChangeArrowheads="1"/>
          </p:cNvSpPr>
          <p:nvPr/>
        </p:nvSpPr>
        <p:spPr bwMode="auto">
          <a:xfrm>
            <a:off x="207433" y="-144463"/>
            <a:ext cx="4064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dirty="0"/>
          </a:p>
        </p:txBody>
      </p:sp>
      <p:pic>
        <p:nvPicPr>
          <p:cNvPr id="6" name="Picture 2" descr="C:\Users\teres\Downloads\logo avacoi_medi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3095" y="5498326"/>
            <a:ext cx="1200032" cy="120003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RÃ©sultat de recherche d'images pour &quot;fundaciÃ³n fuego&quot;">
            <a:extLst>
              <a:ext uri="{FF2B5EF4-FFF2-40B4-BE49-F238E27FC236}">
                <a16:creationId xmlns="" xmlns:a16="http://schemas.microsoft.com/office/drawing/2014/main" id="{18C748A8-50DF-B5B4-24A4-AF0C794AD4CF}"/>
              </a:ext>
            </a:extLst>
          </p:cNvPr>
          <p:cNvPicPr>
            <a:picLocks noChangeAspect="1" noChangeArrowheads="1"/>
          </p:cNvPicPr>
          <p:nvPr/>
        </p:nvPicPr>
        <p:blipFill>
          <a:blip r:embed="rId4">
            <a:clrChange>
              <a:clrFrom>
                <a:srgbClr val="FEFEFE"/>
              </a:clrFrom>
              <a:clrTo>
                <a:srgbClr val="FEFEFE">
                  <a:alpha val="0"/>
                </a:srgbClr>
              </a:clrTo>
            </a:clrChange>
          </a:blip>
          <a:srcRect/>
          <a:stretch>
            <a:fillRect/>
          </a:stretch>
        </p:blipFill>
        <p:spPr bwMode="auto">
          <a:xfrm>
            <a:off x="410633" y="5811821"/>
            <a:ext cx="1147407" cy="57304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58551624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txBox="1">
            <a:spLocks/>
          </p:cNvSpPr>
          <p:nvPr/>
        </p:nvSpPr>
        <p:spPr>
          <a:xfrm>
            <a:off x="977462" y="812886"/>
            <a:ext cx="10531366" cy="782850"/>
          </a:xfrm>
          <a:prstGeom prst="rect">
            <a:avLst/>
          </a:prstGeom>
        </p:spPr>
        <p:txBody>
          <a:bodyPr>
            <a:noAutofit/>
          </a:bodyPr>
          <a:lstStyle>
            <a:lvl1pPr marL="342900" indent="-342900" algn="l" defTabSz="914400" rtl="0"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2pPr>
            <a:lvl3pPr marL="4023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3pPr>
            <a:lvl4pPr marL="6309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4pPr>
            <a:lvl5pPr marL="8595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a:lstStyle>
          <a:p>
            <a:pPr algn="ctr"/>
            <a:r>
              <a:rPr lang="es-ES" sz="4800" dirty="0">
                <a:solidFill>
                  <a:srgbClr val="C00000"/>
                </a:solidFill>
                <a:latin typeface="Segoe UI Black" pitchFamily="34" charset="0"/>
                <a:ea typeface="Segoe UI Black" pitchFamily="34" charset="0"/>
                <a:cs typeface="Calibri Light" pitchFamily="34" charset="0"/>
              </a:rPr>
              <a:t>CONOCIMIENTO DE LA SOCIEDAD</a:t>
            </a:r>
          </a:p>
        </p:txBody>
      </p:sp>
      <p:sp>
        <p:nvSpPr>
          <p:cNvPr id="4" name="1 Título"/>
          <p:cNvSpPr txBox="1">
            <a:spLocks/>
          </p:cNvSpPr>
          <p:nvPr/>
        </p:nvSpPr>
        <p:spPr>
          <a:xfrm>
            <a:off x="977462" y="2175507"/>
            <a:ext cx="4603531" cy="4938494"/>
          </a:xfrm>
          <a:prstGeom prst="rect">
            <a:avLst/>
          </a:prstGeom>
        </p:spPr>
        <p:txBody>
          <a:bodyPr>
            <a:noAutofit/>
          </a:bodyPr>
          <a:lstStyle>
            <a:lvl1pPr algn="l" defTabSz="914400" rtl="0" eaLnBrk="1" latinLnBrk="0" hangingPunct="1">
              <a:spcBef>
                <a:spcPct val="0"/>
              </a:spcBef>
              <a:buNone/>
              <a:defRPr sz="2800" kern="1200" cap="all" baseline="0">
                <a:solidFill>
                  <a:schemeClr val="tx1"/>
                </a:solidFill>
                <a:latin typeface="+mj-lt"/>
                <a:ea typeface="+mj-ea"/>
                <a:cs typeface="+mj-cs"/>
              </a:defRPr>
            </a:lvl1pPr>
          </a:lstStyle>
          <a:p>
            <a:r>
              <a:rPr lang="es-ES" sz="3600" cap="none" dirty="0">
                <a:latin typeface="Calibri Light" pitchFamily="34" charset="0"/>
                <a:cs typeface="Calibri Light" pitchFamily="34" charset="0"/>
              </a:rPr>
              <a:t>En el caso de estar en un atasco o retención, ¿sabría decirnos hacia dónde obliga la norma de tráfico a apartarse ante un vehículo de emergencia?</a:t>
            </a:r>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85909" y="2089473"/>
            <a:ext cx="5433910" cy="39280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77972" y="6017474"/>
            <a:ext cx="2253521" cy="643863"/>
          </a:xfrm>
          <a:prstGeom prst="rect">
            <a:avLst/>
          </a:prstGeom>
        </p:spPr>
      </p:pic>
    </p:spTree>
    <p:extLst>
      <p:ext uri="{BB962C8B-B14F-4D97-AF65-F5344CB8AC3E}">
        <p14:creationId xmlns:p14="http://schemas.microsoft.com/office/powerpoint/2010/main" val="91557482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10 Rectángulo"/>
          <p:cNvSpPr/>
          <p:nvPr/>
        </p:nvSpPr>
        <p:spPr>
          <a:xfrm>
            <a:off x="0" y="0"/>
            <a:ext cx="12192000" cy="6858000"/>
          </a:xfrm>
          <a:prstGeom prst="rect">
            <a:avLst/>
          </a:prstGeom>
          <a:solidFill>
            <a:srgbClr val="F4F3C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2" name="Título 1"/>
          <p:cNvSpPr>
            <a:spLocks noGrp="1"/>
          </p:cNvSpPr>
          <p:nvPr>
            <p:ph type="title"/>
          </p:nvPr>
        </p:nvSpPr>
        <p:spPr>
          <a:xfrm>
            <a:off x="838200" y="365126"/>
            <a:ext cx="10515600" cy="815282"/>
          </a:xfrm>
          <a:noFill/>
        </p:spPr>
        <p:txBody>
          <a:bodyPr>
            <a:noAutofit/>
          </a:bodyPr>
          <a:lstStyle/>
          <a:p>
            <a:pPr algn="ctr"/>
            <a:r>
              <a:rPr lang="es-ES" sz="5400" b="1" dirty="0">
                <a:solidFill>
                  <a:srgbClr val="C00000"/>
                </a:solidFill>
                <a:latin typeface="Segoe UI Black" pitchFamily="34" charset="0"/>
                <a:ea typeface="Segoe UI Black" pitchFamily="34" charset="0"/>
                <a:cs typeface="Times New Roman" panose="02020603050405020304" pitchFamily="18" charset="0"/>
              </a:rPr>
              <a:t>LEGISLACIÓN</a:t>
            </a:r>
          </a:p>
        </p:txBody>
      </p:sp>
      <p:sp>
        <p:nvSpPr>
          <p:cNvPr id="4" name="Rectángulo 3"/>
          <p:cNvSpPr/>
          <p:nvPr/>
        </p:nvSpPr>
        <p:spPr>
          <a:xfrm>
            <a:off x="3048000" y="197346"/>
            <a:ext cx="6096000" cy="369332"/>
          </a:xfrm>
          <a:prstGeom prst="rect">
            <a:avLst/>
          </a:prstGeom>
        </p:spPr>
        <p:txBody>
          <a:bodyPr>
            <a:spAutoFit/>
          </a:bodyPr>
          <a:lstStyle/>
          <a:p>
            <a:pPr algn="just"/>
            <a:endParaRPr lang="es-ES" dirty="0"/>
          </a:p>
        </p:txBody>
      </p:sp>
      <p:sp>
        <p:nvSpPr>
          <p:cNvPr id="6" name="Rectángulo 5"/>
          <p:cNvSpPr/>
          <p:nvPr/>
        </p:nvSpPr>
        <p:spPr>
          <a:xfrm>
            <a:off x="838199" y="1348188"/>
            <a:ext cx="10993578" cy="4401205"/>
          </a:xfrm>
          <a:prstGeom prst="rect">
            <a:avLst/>
          </a:prstGeom>
        </p:spPr>
        <p:txBody>
          <a:bodyPr wrap="square">
            <a:spAutoFit/>
          </a:bodyPr>
          <a:lstStyle/>
          <a:p>
            <a:pPr algn="just"/>
            <a:r>
              <a:rPr lang="es-ES" sz="2000" dirty="0">
                <a:latin typeface="Times New Roman" panose="02020603050405020304" pitchFamily="18" charset="0"/>
                <a:cs typeface="Times New Roman" panose="02020603050405020304" pitchFamily="18" charset="0"/>
              </a:rPr>
              <a:t>El actual </a:t>
            </a:r>
            <a:r>
              <a:rPr lang="es-ES" sz="2000" b="1" dirty="0">
                <a:latin typeface="Times New Roman" panose="02020603050405020304" pitchFamily="18" charset="0"/>
                <a:cs typeface="Times New Roman" panose="02020603050405020304" pitchFamily="18" charset="0"/>
              </a:rPr>
              <a:t>Reglamento General de Circulación</a:t>
            </a:r>
            <a:r>
              <a:rPr lang="es-ES" sz="2000" dirty="0">
                <a:latin typeface="Times New Roman" panose="02020603050405020304" pitchFamily="18" charset="0"/>
                <a:cs typeface="Times New Roman" panose="02020603050405020304" pitchFamily="18" charset="0"/>
              </a:rPr>
              <a:t>, en sus </a:t>
            </a:r>
            <a:r>
              <a:rPr lang="es-ES" sz="2000" b="1" dirty="0">
                <a:latin typeface="Times New Roman" panose="02020603050405020304" pitchFamily="18" charset="0"/>
                <a:cs typeface="Times New Roman" panose="02020603050405020304" pitchFamily="18" charset="0"/>
              </a:rPr>
              <a:t>artículos 67 y 68</a:t>
            </a:r>
            <a:r>
              <a:rPr lang="es-ES" sz="2000" dirty="0">
                <a:latin typeface="Times New Roman" panose="02020603050405020304" pitchFamily="18" charset="0"/>
                <a:cs typeface="Times New Roman" panose="02020603050405020304" pitchFamily="18" charset="0"/>
              </a:rPr>
              <a:t>, reconoce la prioridad de paso de los vehículos de emergencia, que están exentos de cumplir determinadas normas de circulación durante el desempeño de su labor, siempre y cuando no pongan en peligro a ningún usuario de la vía.</a:t>
            </a:r>
          </a:p>
          <a:p>
            <a:pPr algn="just"/>
            <a:endParaRPr lang="es-ES" sz="2000" dirty="0">
              <a:latin typeface="Times New Roman" panose="02020603050405020304" pitchFamily="18" charset="0"/>
              <a:cs typeface="Times New Roman" panose="02020603050405020304" pitchFamily="18" charset="0"/>
            </a:endParaRPr>
          </a:p>
          <a:p>
            <a:pPr algn="just"/>
            <a:r>
              <a:rPr lang="es-ES" sz="2000" dirty="0">
                <a:latin typeface="Times New Roman" panose="02020603050405020304" pitchFamily="18" charset="0"/>
                <a:cs typeface="Times New Roman" panose="02020603050405020304" pitchFamily="18" charset="0"/>
              </a:rPr>
              <a:t>El </a:t>
            </a:r>
            <a:r>
              <a:rPr lang="es-ES" sz="2000" b="1" dirty="0">
                <a:latin typeface="Times New Roman" panose="02020603050405020304" pitchFamily="18" charset="0"/>
                <a:cs typeface="Times New Roman" panose="02020603050405020304" pitchFamily="18" charset="0"/>
              </a:rPr>
              <a:t>artículo 69 </a:t>
            </a:r>
            <a:r>
              <a:rPr lang="es-ES" sz="2000" dirty="0">
                <a:latin typeface="Times New Roman" panose="02020603050405020304" pitchFamily="18" charset="0"/>
                <a:cs typeface="Times New Roman" panose="02020603050405020304" pitchFamily="18" charset="0"/>
              </a:rPr>
              <a:t>de este Reglamento recoge la obligación de los conductores de facilitarles el paso “apartándose normalmente a la derecha o deteniéndose si fuera necesario”.</a:t>
            </a:r>
          </a:p>
          <a:p>
            <a:pPr algn="just"/>
            <a:endParaRPr lang="es-ES" sz="2000" dirty="0">
              <a:latin typeface="Times New Roman" panose="02020603050405020304" pitchFamily="18" charset="0"/>
              <a:cs typeface="Times New Roman" panose="02020603050405020304" pitchFamily="18" charset="0"/>
            </a:endParaRPr>
          </a:p>
          <a:p>
            <a:pPr algn="just"/>
            <a:r>
              <a:rPr lang="es-ES" sz="2000" b="1" dirty="0">
                <a:latin typeface="Times New Roman" panose="02020603050405020304" pitchFamily="18" charset="0"/>
                <a:cs typeface="Times New Roman" panose="02020603050405020304" pitchFamily="18" charset="0"/>
              </a:rPr>
              <a:t>La próxima reforma del Reglamento General de Circulación (RGC), prevista para 2026</a:t>
            </a:r>
            <a:r>
              <a:rPr lang="es-ES" sz="2000" dirty="0">
                <a:latin typeface="Times New Roman" panose="02020603050405020304" pitchFamily="18" charset="0"/>
                <a:cs typeface="Times New Roman" panose="02020603050405020304" pitchFamily="18" charset="0"/>
              </a:rPr>
              <a:t>, detallará cómo se debe actuar en este tipo de emergencias. Concretamente, el </a:t>
            </a:r>
            <a:r>
              <a:rPr lang="es-ES" sz="2000" b="1" dirty="0">
                <a:latin typeface="Times New Roman" panose="02020603050405020304" pitchFamily="18" charset="0"/>
                <a:cs typeface="Times New Roman" panose="02020603050405020304" pitchFamily="18" charset="0"/>
              </a:rPr>
              <a:t>artículo 32 </a:t>
            </a:r>
            <a:r>
              <a:rPr lang="es-ES" sz="2000" dirty="0">
                <a:latin typeface="Times New Roman" panose="02020603050405020304" pitchFamily="18" charset="0"/>
                <a:cs typeface="Times New Roman" panose="02020603050405020304" pitchFamily="18" charset="0"/>
              </a:rPr>
              <a:t>establecerá la “obligación de abrirse hacia los lados” en autopistas y autovías para todos los vehículos que circulen muy despacio (al paso de peatones) o se encuentren detenidos a causa de una retención. Esta regulación de los llamados “Carriles de Emergencia” para ambulancias, policía y bomberos en servicio de urgencia es una medida que ya se aplica en una docena de países europeos, entre ellos Austria, Polonia y Alemania, este último pionero en los años 70.</a:t>
            </a:r>
          </a:p>
        </p:txBody>
      </p:sp>
      <p:grpSp>
        <p:nvGrpSpPr>
          <p:cNvPr id="3" name="2 Grupo"/>
          <p:cNvGrpSpPr/>
          <p:nvPr/>
        </p:nvGrpSpPr>
        <p:grpSpPr>
          <a:xfrm>
            <a:off x="7674964" y="5749393"/>
            <a:ext cx="3930024" cy="833186"/>
            <a:chOff x="5289350" y="5402239"/>
            <a:chExt cx="6295333" cy="1388225"/>
          </a:xfrm>
        </p:grpSpPr>
        <p:pic>
          <p:nvPicPr>
            <p:cNvPr id="13" name="Picture 2" descr="DGT - Conoce las normas de Tráfic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89350" y="5402239"/>
              <a:ext cx="6295333" cy="138237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ASUNTO: Modificación del Reglamen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20051" y="5402239"/>
              <a:ext cx="1687482" cy="1388225"/>
            </a:xfrm>
            <a:prstGeom prst="rect">
              <a:avLst/>
            </a:prstGeom>
            <a:noFill/>
            <a:extLst>
              <a:ext uri="{909E8E84-426E-40DD-AFC4-6F175D3DCCD1}">
                <a14:hiddenFill xmlns:a14="http://schemas.microsoft.com/office/drawing/2010/main">
                  <a:solidFill>
                    <a:srgbClr val="FFFFFF"/>
                  </a:solidFill>
                </a14:hiddenFill>
              </a:ext>
            </a:extLst>
          </p:spPr>
        </p:pic>
      </p:grpSp>
      <p:sp>
        <p:nvSpPr>
          <p:cNvPr id="8" name="Rectángulo 7"/>
          <p:cNvSpPr/>
          <p:nvPr/>
        </p:nvSpPr>
        <p:spPr>
          <a:xfrm>
            <a:off x="838200" y="6073479"/>
            <a:ext cx="6096000" cy="246221"/>
          </a:xfrm>
          <a:prstGeom prst="rect">
            <a:avLst/>
          </a:prstGeom>
        </p:spPr>
        <p:txBody>
          <a:bodyPr>
            <a:spAutoFit/>
          </a:bodyPr>
          <a:lstStyle/>
          <a:p>
            <a:r>
              <a:rPr lang="es-ES" sz="1000" dirty="0">
                <a:solidFill>
                  <a:schemeClr val="accent1">
                    <a:lumMod val="75000"/>
                  </a:schemeClr>
                </a:solidFill>
              </a:rPr>
              <a:t>https://www.dgt.es/comunicacion/noticias/20250711-carril-para-emergencias/</a:t>
            </a:r>
          </a:p>
        </p:txBody>
      </p:sp>
      <p:pic>
        <p:nvPicPr>
          <p:cNvPr id="9" name="Picture 2" descr="C:\Users\teres\Downloads\logo avacoi_medio.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615409" y="197346"/>
            <a:ext cx="1150842" cy="1150842"/>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RÃ©sultat de recherche d'images pour &quot;fundaciÃ³n fuego&quot;">
            <a:extLst>
              <a:ext uri="{FF2B5EF4-FFF2-40B4-BE49-F238E27FC236}">
                <a16:creationId xmlns="" xmlns:a16="http://schemas.microsoft.com/office/drawing/2014/main" id="{18C748A8-50DF-B5B4-24A4-AF0C794AD4CF}"/>
              </a:ext>
            </a:extLst>
          </p:cNvPr>
          <p:cNvPicPr>
            <a:picLocks noChangeAspect="1" noChangeArrowheads="1"/>
          </p:cNvPicPr>
          <p:nvPr/>
        </p:nvPicPr>
        <p:blipFill>
          <a:blip r:embed="rId5">
            <a:clrChange>
              <a:clrFrom>
                <a:srgbClr val="FEFEFE"/>
              </a:clrFrom>
              <a:clrTo>
                <a:srgbClr val="FEFEFE">
                  <a:alpha val="0"/>
                </a:srgbClr>
              </a:clrTo>
            </a:clrChange>
          </a:blip>
          <a:srcRect/>
          <a:stretch>
            <a:fillRect/>
          </a:stretch>
        </p:blipFill>
        <p:spPr bwMode="auto">
          <a:xfrm>
            <a:off x="503719" y="411281"/>
            <a:ext cx="1147407" cy="57304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69458262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0" y="-47296"/>
            <a:ext cx="12192000" cy="6905296"/>
          </a:xfrm>
          <a:prstGeom prst="rect">
            <a:avLst/>
          </a:prstGeom>
          <a:solidFill>
            <a:srgbClr val="FEFEF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2" name="Título 1">
            <a:extLst>
              <a:ext uri="{FF2B5EF4-FFF2-40B4-BE49-F238E27FC236}">
                <a16:creationId xmlns="" xmlns:a16="http://schemas.microsoft.com/office/drawing/2014/main" id="{F0977D4F-D3DD-3A6A-ADE5-F170A4D8199B}"/>
              </a:ext>
            </a:extLst>
          </p:cNvPr>
          <p:cNvSpPr>
            <a:spLocks noGrp="1"/>
          </p:cNvSpPr>
          <p:nvPr>
            <p:ph type="title"/>
          </p:nvPr>
        </p:nvSpPr>
        <p:spPr>
          <a:xfrm>
            <a:off x="383366" y="1344192"/>
            <a:ext cx="11425268" cy="4901496"/>
          </a:xfrm>
        </p:spPr>
        <p:txBody>
          <a:bodyPr>
            <a:noAutofit/>
          </a:bodyPr>
          <a:lstStyle/>
          <a:p>
            <a:pPr algn="ctr">
              <a:lnSpc>
                <a:spcPct val="150000"/>
              </a:lnSpc>
            </a:pPr>
            <a:r>
              <a:rPr lang="es-ES" sz="3200" cap="none" dirty="0">
                <a:latin typeface="Calibri Light" pitchFamily="34" charset="0"/>
                <a:cs typeface="Calibri Light" pitchFamily="34" charset="0"/>
              </a:rPr>
              <a:t>Tan pronto se perciban las </a:t>
            </a:r>
            <a:r>
              <a:rPr lang="es-ES" sz="3200" b="1" cap="none" dirty="0">
                <a:solidFill>
                  <a:srgbClr val="C00000"/>
                </a:solidFill>
                <a:latin typeface="Calibri Light" pitchFamily="34" charset="0"/>
                <a:cs typeface="Calibri Light" pitchFamily="34" charset="0"/>
              </a:rPr>
              <a:t>señales especiales </a:t>
            </a:r>
            <a:r>
              <a:rPr lang="es-ES" sz="3200" cap="none" dirty="0">
                <a:latin typeface="Calibri Light" pitchFamily="34" charset="0"/>
                <a:cs typeface="Calibri Light" pitchFamily="34" charset="0"/>
              </a:rPr>
              <a:t>que anuncien la proximidad de un </a:t>
            </a:r>
            <a:r>
              <a:rPr lang="es-ES" sz="3200" b="1" cap="none" dirty="0">
                <a:solidFill>
                  <a:srgbClr val="C00000"/>
                </a:solidFill>
                <a:latin typeface="Calibri Light" pitchFamily="34" charset="0"/>
                <a:cs typeface="Calibri Light" pitchFamily="34" charset="0"/>
              </a:rPr>
              <a:t>vehículo prioritario</a:t>
            </a:r>
            <a:r>
              <a:rPr lang="es-ES" sz="3200" cap="none" dirty="0">
                <a:latin typeface="Calibri Light" pitchFamily="34" charset="0"/>
                <a:cs typeface="Calibri Light" pitchFamily="34" charset="0"/>
              </a:rPr>
              <a:t>, los demás conductores adoptarán las medidas adecuadas, según las circunstancias del momento y el lugar, para </a:t>
            </a:r>
            <a:r>
              <a:rPr lang="es-ES" sz="3200" b="1" cap="none" dirty="0">
                <a:solidFill>
                  <a:srgbClr val="C00000"/>
                </a:solidFill>
                <a:latin typeface="Calibri Light" pitchFamily="34" charset="0"/>
                <a:cs typeface="Calibri Light" pitchFamily="34" charset="0"/>
              </a:rPr>
              <a:t>facilitarles el paso </a:t>
            </a:r>
            <a:r>
              <a:rPr lang="es-ES" sz="3200" cap="none" dirty="0">
                <a:latin typeface="Calibri Light" pitchFamily="34" charset="0"/>
                <a:cs typeface="Calibri Light" pitchFamily="34" charset="0"/>
              </a:rPr>
              <a:t>apartándose normalmente a su derecha o deteniéndose si fuera preciso.</a:t>
            </a:r>
          </a:p>
        </p:txBody>
      </p:sp>
      <p:sp>
        <p:nvSpPr>
          <p:cNvPr id="4" name="3 CuadroTexto"/>
          <p:cNvSpPr txBox="1"/>
          <p:nvPr/>
        </p:nvSpPr>
        <p:spPr>
          <a:xfrm>
            <a:off x="599090" y="599090"/>
            <a:ext cx="11288110" cy="1077218"/>
          </a:xfrm>
          <a:prstGeom prst="rect">
            <a:avLst/>
          </a:prstGeom>
          <a:noFill/>
        </p:spPr>
        <p:txBody>
          <a:bodyPr wrap="square" rtlCol="0">
            <a:spAutoFit/>
          </a:bodyPr>
          <a:lstStyle/>
          <a:p>
            <a:pPr algn="ctr"/>
            <a:r>
              <a:rPr lang="es-ES" sz="3200" b="1" dirty="0">
                <a:solidFill>
                  <a:srgbClr val="C00000"/>
                </a:solidFill>
                <a:latin typeface="Segoe UI Black" pitchFamily="34" charset="0"/>
                <a:ea typeface="Segoe UI Black" pitchFamily="34" charset="0"/>
                <a:cs typeface="Calibri" pitchFamily="34" charset="0"/>
              </a:rPr>
              <a:t>ART. 69 DEL </a:t>
            </a:r>
            <a:endParaRPr lang="es-ES" sz="3200" b="1" dirty="0" smtClean="0">
              <a:solidFill>
                <a:srgbClr val="C00000"/>
              </a:solidFill>
              <a:latin typeface="Segoe UI Black" pitchFamily="34" charset="0"/>
              <a:ea typeface="Segoe UI Black" pitchFamily="34" charset="0"/>
              <a:cs typeface="Calibri" pitchFamily="34" charset="0"/>
            </a:endParaRPr>
          </a:p>
          <a:p>
            <a:pPr algn="ctr"/>
            <a:r>
              <a:rPr lang="es-ES" sz="3200" b="1" dirty="0" smtClean="0">
                <a:solidFill>
                  <a:srgbClr val="C00000"/>
                </a:solidFill>
                <a:latin typeface="Segoe UI Black" pitchFamily="34" charset="0"/>
                <a:ea typeface="Segoe UI Black" pitchFamily="34" charset="0"/>
                <a:cs typeface="Calibri" pitchFamily="34" charset="0"/>
              </a:rPr>
              <a:t>REGLAMENTO </a:t>
            </a:r>
            <a:r>
              <a:rPr lang="es-ES" sz="3200" b="1" dirty="0">
                <a:solidFill>
                  <a:srgbClr val="C00000"/>
                </a:solidFill>
                <a:latin typeface="Segoe UI Black" pitchFamily="34" charset="0"/>
                <a:ea typeface="Segoe UI Black" pitchFamily="34" charset="0"/>
                <a:cs typeface="Calibri" pitchFamily="34" charset="0"/>
              </a:rPr>
              <a:t>GENERAL DE CIRCULACIÓN</a:t>
            </a:r>
            <a:r>
              <a:rPr lang="es-ES" sz="2800" b="1" dirty="0">
                <a:solidFill>
                  <a:srgbClr val="C00000"/>
                </a:solidFill>
                <a:latin typeface="Segoe UI Black" pitchFamily="34" charset="0"/>
                <a:ea typeface="Segoe UI Black" pitchFamily="34" charset="0"/>
                <a:cs typeface="Calibri" pitchFamily="34" charset="0"/>
              </a:rPr>
              <a:t>: </a:t>
            </a:r>
            <a:endParaRPr lang="es-ES" sz="3200" dirty="0">
              <a:solidFill>
                <a:srgbClr val="C00000"/>
              </a:solidFill>
              <a:latin typeface="Segoe UI Black" pitchFamily="34" charset="0"/>
              <a:ea typeface="Segoe UI Black" pitchFamily="34" charset="0"/>
            </a:endParaRPr>
          </a:p>
        </p:txBody>
      </p:sp>
      <p:pic>
        <p:nvPicPr>
          <p:cNvPr id="5" name="4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812093" y="5959958"/>
            <a:ext cx="954157" cy="634948"/>
          </a:xfrm>
          <a:prstGeom prst="rect">
            <a:avLst/>
          </a:prstGeom>
        </p:spPr>
      </p:pic>
      <p:pic>
        <p:nvPicPr>
          <p:cNvPr id="6" name="Gráfico 2">
            <a:extLst>
              <a:ext uri="{FF2B5EF4-FFF2-40B4-BE49-F238E27FC236}">
                <a16:creationId xmlns="" xmlns:a16="http://schemas.microsoft.com/office/drawing/2014/main" id="{28D74DED-0AA9-E733-C406-28440DFFD545}"/>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a:off x="9054136" y="6044941"/>
            <a:ext cx="1158815" cy="549965"/>
          </a:xfrm>
          <a:prstGeom prst="rect">
            <a:avLst/>
          </a:prstGeom>
        </p:spPr>
      </p:pic>
      <p:pic>
        <p:nvPicPr>
          <p:cNvPr id="7" name="Picture 2" descr="C:\Users\teres\Downloads\logo avacoi_medio.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613037" y="197346"/>
            <a:ext cx="1153214" cy="115321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RÃ©sultat de recherche d'images pour &quot;fundaciÃ³n fuego&quot;">
            <a:extLst>
              <a:ext uri="{FF2B5EF4-FFF2-40B4-BE49-F238E27FC236}">
                <a16:creationId xmlns="" xmlns:a16="http://schemas.microsoft.com/office/drawing/2014/main" id="{18C748A8-50DF-B5B4-24A4-AF0C794AD4CF}"/>
              </a:ext>
            </a:extLst>
          </p:cNvPr>
          <p:cNvPicPr>
            <a:picLocks noChangeAspect="1" noChangeArrowheads="1"/>
          </p:cNvPicPr>
          <p:nvPr/>
        </p:nvPicPr>
        <p:blipFill>
          <a:blip r:embed="rId6">
            <a:clrChange>
              <a:clrFrom>
                <a:srgbClr val="FEFEFE"/>
              </a:clrFrom>
              <a:clrTo>
                <a:srgbClr val="FEFEFE">
                  <a:alpha val="0"/>
                </a:srgbClr>
              </a:clrTo>
            </a:clrChange>
          </a:blip>
          <a:srcRect/>
          <a:stretch>
            <a:fillRect/>
          </a:stretch>
        </p:blipFill>
        <p:spPr bwMode="auto">
          <a:xfrm>
            <a:off x="522270" y="312569"/>
            <a:ext cx="1147407" cy="57304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178722739"/>
      </p:ext>
    </p:extLst>
  </p:cSld>
  <p:clrMapOvr>
    <a:masterClrMapping/>
  </p:clrMapOvr>
  <p:transition spd="slow">
    <p:pull/>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Rectángulo"/>
          <p:cNvSpPr/>
          <p:nvPr/>
        </p:nvSpPr>
        <p:spPr>
          <a:xfrm>
            <a:off x="0" y="0"/>
            <a:ext cx="12192000" cy="6858000"/>
          </a:xfrm>
          <a:prstGeom prst="rect">
            <a:avLst/>
          </a:prstGeom>
          <a:solidFill>
            <a:srgbClr val="F7F8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5" name="CuadroTexto 4">
            <a:extLst>
              <a:ext uri="{FF2B5EF4-FFF2-40B4-BE49-F238E27FC236}">
                <a16:creationId xmlns="" xmlns:a16="http://schemas.microsoft.com/office/drawing/2014/main" id="{7595AAAB-8876-0E81-6D4B-32B9D20AE75D}"/>
              </a:ext>
            </a:extLst>
          </p:cNvPr>
          <p:cNvSpPr txBox="1"/>
          <p:nvPr/>
        </p:nvSpPr>
        <p:spPr>
          <a:xfrm>
            <a:off x="599090" y="1539962"/>
            <a:ext cx="10691004" cy="4524315"/>
          </a:xfrm>
          <a:prstGeom prst="rect">
            <a:avLst/>
          </a:prstGeom>
          <a:noFill/>
        </p:spPr>
        <p:txBody>
          <a:bodyPr wrap="square">
            <a:spAutoFit/>
          </a:bodyPr>
          <a:lstStyle/>
          <a:p>
            <a:pPr>
              <a:lnSpc>
                <a:spcPct val="150000"/>
              </a:lnSpc>
            </a:pPr>
            <a:r>
              <a:rPr lang="es-ES" sz="3200" b="1" i="0" dirty="0" smtClean="0">
                <a:solidFill>
                  <a:srgbClr val="C00000"/>
                </a:solidFill>
                <a:effectLst/>
                <a:latin typeface="+mj-lt"/>
              </a:rPr>
              <a:t>El </a:t>
            </a:r>
            <a:r>
              <a:rPr lang="es-ES" sz="3200" b="1" i="0" dirty="0">
                <a:solidFill>
                  <a:srgbClr val="C00000"/>
                </a:solidFill>
                <a:effectLst/>
                <a:latin typeface="+mj-lt"/>
              </a:rPr>
              <a:t>artículo 32 especificará que, en caso de retención o circulación muy lenta, los vehículos deberán formar un “carril de emergencia” abriéndose hacia ambos lados.</a:t>
            </a:r>
            <a:r>
              <a:rPr lang="es-ES" sz="3200" b="0" i="0" dirty="0">
                <a:solidFill>
                  <a:srgbClr val="606060"/>
                </a:solidFill>
                <a:effectLst/>
                <a:latin typeface="+mj-lt"/>
              </a:rPr>
              <a:t> </a:t>
            </a:r>
            <a:endParaRPr lang="es-ES" sz="3200" b="0" i="0" dirty="0" smtClean="0">
              <a:solidFill>
                <a:srgbClr val="606060"/>
              </a:solidFill>
              <a:effectLst/>
              <a:latin typeface="+mj-lt"/>
            </a:endParaRPr>
          </a:p>
          <a:p>
            <a:pPr>
              <a:lnSpc>
                <a:spcPct val="150000"/>
              </a:lnSpc>
            </a:pPr>
            <a:r>
              <a:rPr lang="es-ES" sz="3200" b="0" i="0" dirty="0" smtClean="0">
                <a:solidFill>
                  <a:srgbClr val="606060"/>
                </a:solidFill>
                <a:effectLst/>
                <a:latin typeface="+mj-lt"/>
              </a:rPr>
              <a:t>Esta </a:t>
            </a:r>
            <a:r>
              <a:rPr lang="es-ES" sz="3200" b="0" i="0" dirty="0">
                <a:solidFill>
                  <a:srgbClr val="606060"/>
                </a:solidFill>
                <a:effectLst/>
                <a:latin typeface="+mj-lt"/>
              </a:rPr>
              <a:t>vía improvisada permitirá el </a:t>
            </a:r>
            <a:endParaRPr lang="es-ES" sz="3200" b="0" i="0" dirty="0" smtClean="0">
              <a:solidFill>
                <a:srgbClr val="606060"/>
              </a:solidFill>
              <a:effectLst/>
              <a:latin typeface="+mj-lt"/>
            </a:endParaRPr>
          </a:p>
          <a:p>
            <a:pPr>
              <a:lnSpc>
                <a:spcPct val="150000"/>
              </a:lnSpc>
            </a:pPr>
            <a:r>
              <a:rPr lang="es-ES" sz="3200" b="0" i="0" dirty="0" smtClean="0">
                <a:solidFill>
                  <a:srgbClr val="606060"/>
                </a:solidFill>
                <a:effectLst/>
                <a:latin typeface="+mj-lt"/>
              </a:rPr>
              <a:t>paso </a:t>
            </a:r>
            <a:r>
              <a:rPr lang="es-ES" sz="3200" b="0" i="0" dirty="0">
                <a:solidFill>
                  <a:srgbClr val="606060"/>
                </a:solidFill>
                <a:effectLst/>
                <a:latin typeface="+mj-lt"/>
              </a:rPr>
              <a:t>de ambulancias, </a:t>
            </a:r>
            <a:r>
              <a:rPr lang="es-ES" sz="3200" b="0" i="0" dirty="0" smtClean="0">
                <a:solidFill>
                  <a:srgbClr val="606060"/>
                </a:solidFill>
                <a:effectLst/>
                <a:latin typeface="+mj-lt"/>
              </a:rPr>
              <a:t>bomberos </a:t>
            </a:r>
          </a:p>
          <a:p>
            <a:pPr>
              <a:lnSpc>
                <a:spcPct val="150000"/>
              </a:lnSpc>
            </a:pPr>
            <a:r>
              <a:rPr lang="es-ES" sz="3200" b="0" i="0" dirty="0" smtClean="0">
                <a:solidFill>
                  <a:srgbClr val="606060"/>
                </a:solidFill>
                <a:effectLst/>
                <a:latin typeface="+mj-lt"/>
              </a:rPr>
              <a:t>o </a:t>
            </a:r>
            <a:r>
              <a:rPr lang="es-ES" sz="3200" b="0" i="0" dirty="0">
                <a:solidFill>
                  <a:srgbClr val="606060"/>
                </a:solidFill>
                <a:effectLst/>
                <a:latin typeface="+mj-lt"/>
              </a:rPr>
              <a:t>policía que acudan </a:t>
            </a:r>
            <a:r>
              <a:rPr lang="es-ES" sz="3200" b="0" i="0" dirty="0" smtClean="0">
                <a:solidFill>
                  <a:srgbClr val="606060"/>
                </a:solidFill>
                <a:effectLst/>
                <a:latin typeface="+mj-lt"/>
              </a:rPr>
              <a:t>a </a:t>
            </a:r>
            <a:r>
              <a:rPr lang="es-ES" sz="3200" b="0" i="0" dirty="0">
                <a:solidFill>
                  <a:srgbClr val="606060"/>
                </a:solidFill>
                <a:effectLst/>
                <a:latin typeface="+mj-lt"/>
              </a:rPr>
              <a:t>una urgencia.</a:t>
            </a:r>
            <a:endParaRPr lang="es-ES" sz="3200" dirty="0">
              <a:latin typeface="+mj-lt"/>
            </a:endParaRPr>
          </a:p>
        </p:txBody>
      </p:sp>
      <p:pic>
        <p:nvPicPr>
          <p:cNvPr id="3" name="Picture 2" descr="https://revista.dgt.es/images/PASILLO-PARA-EMERGENCIAS-grand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40001" y="3675689"/>
            <a:ext cx="5452131" cy="2223696"/>
          </a:xfrm>
          <a:prstGeom prst="rect">
            <a:avLst/>
          </a:prstGeom>
          <a:noFill/>
          <a:extLst>
            <a:ext uri="{909E8E84-426E-40DD-AFC4-6F175D3DCCD1}">
              <a14:hiddenFill xmlns:a14="http://schemas.microsoft.com/office/drawing/2010/main">
                <a:solidFill>
                  <a:srgbClr val="FFFFFF"/>
                </a:solidFill>
              </a14:hiddenFill>
            </a:ext>
          </a:extLst>
        </p:spPr>
      </p:pic>
      <p:sp>
        <p:nvSpPr>
          <p:cNvPr id="8" name="7 CuadroTexto"/>
          <p:cNvSpPr txBox="1"/>
          <p:nvPr/>
        </p:nvSpPr>
        <p:spPr>
          <a:xfrm>
            <a:off x="599090" y="599090"/>
            <a:ext cx="11288110" cy="584775"/>
          </a:xfrm>
          <a:prstGeom prst="rect">
            <a:avLst/>
          </a:prstGeom>
          <a:noFill/>
        </p:spPr>
        <p:txBody>
          <a:bodyPr wrap="square" rtlCol="0">
            <a:spAutoFit/>
          </a:bodyPr>
          <a:lstStyle/>
          <a:p>
            <a:r>
              <a:rPr lang="es-ES" sz="3200" b="1" dirty="0">
                <a:solidFill>
                  <a:srgbClr val="C00000"/>
                </a:solidFill>
                <a:latin typeface="Segoe UI Black" pitchFamily="34" charset="0"/>
                <a:ea typeface="Segoe UI Black" pitchFamily="34" charset="0"/>
                <a:cs typeface="Calibri" pitchFamily="34" charset="0"/>
              </a:rPr>
              <a:t>ART. </a:t>
            </a:r>
            <a:r>
              <a:rPr lang="es-ES" sz="3200" b="1" dirty="0" smtClean="0">
                <a:solidFill>
                  <a:srgbClr val="C00000"/>
                </a:solidFill>
                <a:latin typeface="Segoe UI Black" pitchFamily="34" charset="0"/>
                <a:ea typeface="Segoe UI Black" pitchFamily="34" charset="0"/>
                <a:cs typeface="Calibri" pitchFamily="34" charset="0"/>
              </a:rPr>
              <a:t>32 </a:t>
            </a:r>
            <a:r>
              <a:rPr lang="es-ES" sz="3200" b="1" dirty="0">
                <a:solidFill>
                  <a:srgbClr val="C00000"/>
                </a:solidFill>
                <a:latin typeface="Segoe UI Black" pitchFamily="34" charset="0"/>
                <a:ea typeface="Segoe UI Black" pitchFamily="34" charset="0"/>
                <a:cs typeface="Calibri" pitchFamily="34" charset="0"/>
              </a:rPr>
              <a:t>DEL REGLAMENTO GENERAL DE CIRCULACIÓN</a:t>
            </a:r>
            <a:r>
              <a:rPr lang="es-ES" sz="2800" b="1" dirty="0">
                <a:solidFill>
                  <a:srgbClr val="C00000"/>
                </a:solidFill>
                <a:latin typeface="Segoe UI Black" pitchFamily="34" charset="0"/>
                <a:ea typeface="Segoe UI Black" pitchFamily="34" charset="0"/>
                <a:cs typeface="Calibri" pitchFamily="34" charset="0"/>
              </a:rPr>
              <a:t>: </a:t>
            </a:r>
            <a:endParaRPr lang="es-ES" sz="3200" dirty="0">
              <a:solidFill>
                <a:srgbClr val="C00000"/>
              </a:solidFill>
              <a:latin typeface="Segoe UI Black" pitchFamily="34" charset="0"/>
              <a:ea typeface="Segoe UI Black" pitchFamily="34" charset="0"/>
            </a:endParaRPr>
          </a:p>
        </p:txBody>
      </p:sp>
    </p:spTree>
    <p:extLst>
      <p:ext uri="{BB962C8B-B14F-4D97-AF65-F5344CB8AC3E}">
        <p14:creationId xmlns:p14="http://schemas.microsoft.com/office/powerpoint/2010/main" val="1889770083"/>
      </p:ext>
    </p:extLst>
  </p:cSld>
  <p:clrMapOvr>
    <a:masterClrMapping/>
  </p:clrMapOvr>
  <p:transition spd="slow">
    <p:pull/>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10 Rectángulo"/>
          <p:cNvSpPr/>
          <p:nvPr/>
        </p:nvSpPr>
        <p:spPr>
          <a:xfrm>
            <a:off x="0" y="0"/>
            <a:ext cx="12192000" cy="6858000"/>
          </a:xfrm>
          <a:prstGeom prst="rect">
            <a:avLst/>
          </a:prstGeom>
          <a:solidFill>
            <a:srgbClr val="FEFEF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2" name="Título 1"/>
          <p:cNvSpPr>
            <a:spLocks noGrp="1"/>
          </p:cNvSpPr>
          <p:nvPr>
            <p:ph type="title"/>
          </p:nvPr>
        </p:nvSpPr>
        <p:spPr>
          <a:xfrm>
            <a:off x="838200" y="294199"/>
            <a:ext cx="10515600" cy="815282"/>
          </a:xfrm>
          <a:noFill/>
        </p:spPr>
        <p:txBody>
          <a:bodyPr>
            <a:normAutofit/>
          </a:bodyPr>
          <a:lstStyle/>
          <a:p>
            <a:pPr algn="ctr"/>
            <a:r>
              <a:rPr lang="es-ES" sz="4000" b="1" dirty="0" smtClean="0">
                <a:solidFill>
                  <a:srgbClr val="C00000"/>
                </a:solidFill>
                <a:latin typeface="Segoe UI Black" pitchFamily="34" charset="0"/>
                <a:ea typeface="Segoe UI Black" pitchFamily="34" charset="0"/>
                <a:cs typeface="Times New Roman" panose="02020603050405020304" pitchFamily="18" charset="0"/>
              </a:rPr>
              <a:t>NOVEDADES</a:t>
            </a:r>
            <a:endParaRPr lang="es-ES" sz="3600" b="1" dirty="0">
              <a:solidFill>
                <a:srgbClr val="C00000"/>
              </a:solidFill>
              <a:latin typeface="Segoe UI Black" pitchFamily="34" charset="0"/>
              <a:ea typeface="Segoe UI Black" pitchFamily="34" charset="0"/>
              <a:cs typeface="Times New Roman" panose="02020603050405020304" pitchFamily="18" charset="0"/>
            </a:endParaRPr>
          </a:p>
        </p:txBody>
      </p:sp>
      <p:sp>
        <p:nvSpPr>
          <p:cNvPr id="4" name="Rectángulo 3"/>
          <p:cNvSpPr/>
          <p:nvPr/>
        </p:nvSpPr>
        <p:spPr>
          <a:xfrm>
            <a:off x="3048000" y="197346"/>
            <a:ext cx="6096000" cy="369332"/>
          </a:xfrm>
          <a:prstGeom prst="rect">
            <a:avLst/>
          </a:prstGeom>
        </p:spPr>
        <p:txBody>
          <a:bodyPr>
            <a:spAutoFit/>
          </a:bodyPr>
          <a:lstStyle/>
          <a:p>
            <a:pPr algn="just"/>
            <a:endParaRPr lang="es-ES" dirty="0"/>
          </a:p>
        </p:txBody>
      </p:sp>
      <p:sp>
        <p:nvSpPr>
          <p:cNvPr id="8" name="Rectángulo 7"/>
          <p:cNvSpPr/>
          <p:nvPr/>
        </p:nvSpPr>
        <p:spPr>
          <a:xfrm>
            <a:off x="838200" y="6073479"/>
            <a:ext cx="6096000" cy="246221"/>
          </a:xfrm>
          <a:prstGeom prst="rect">
            <a:avLst/>
          </a:prstGeom>
        </p:spPr>
        <p:txBody>
          <a:bodyPr>
            <a:spAutoFit/>
          </a:bodyPr>
          <a:lstStyle/>
          <a:p>
            <a:endParaRPr lang="es-ES" sz="1000" dirty="0">
              <a:solidFill>
                <a:schemeClr val="accent1">
                  <a:lumMod val="75000"/>
                </a:schemeClr>
              </a:solidFill>
            </a:endParaRPr>
          </a:p>
        </p:txBody>
      </p:sp>
      <p:sp>
        <p:nvSpPr>
          <p:cNvPr id="6" name="Rectángulo 5"/>
          <p:cNvSpPr/>
          <p:nvPr/>
        </p:nvSpPr>
        <p:spPr>
          <a:xfrm>
            <a:off x="398271" y="1484235"/>
            <a:ext cx="11209111" cy="2369880"/>
          </a:xfrm>
          <a:prstGeom prst="rect">
            <a:avLst/>
          </a:prstGeom>
        </p:spPr>
        <p:txBody>
          <a:bodyPr wrap="square">
            <a:spAutoFit/>
          </a:bodyPr>
          <a:lstStyle/>
          <a:p>
            <a:r>
              <a:rPr lang="es-ES"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a:t>
            </a:r>
            <a:r>
              <a:rPr lang="es-ES" sz="3600"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Qué va a cambiar en 2026?</a:t>
            </a:r>
          </a:p>
          <a:p>
            <a:endParaRPr lang="es-ES" sz="2800" b="1" dirty="0">
              <a:latin typeface="Times New Roman" panose="02020603050405020304" pitchFamily="18" charset="0"/>
              <a:cs typeface="Times New Roman" panose="02020603050405020304" pitchFamily="18" charset="0"/>
            </a:endParaRPr>
          </a:p>
          <a:p>
            <a:r>
              <a:rPr lang="es-ES" sz="2800" dirty="0">
                <a:latin typeface="Times New Roman" panose="02020603050405020304" pitchFamily="18" charset="0"/>
                <a:cs typeface="Times New Roman" panose="02020603050405020304" pitchFamily="18" charset="0"/>
              </a:rPr>
              <a:t>A partir de 2026, la DGT alertará sobre las emergencias a los conductores, que podrán prepararse con antelación para facilitar el paso a los vehículos prioritarios, incluso antes de que lleguen sus señales acústicas y luminosas. </a:t>
            </a:r>
            <a:endParaRPr lang="es-ES" sz="2800" dirty="0" smtClean="0">
              <a:latin typeface="Times New Roman" panose="02020603050405020304" pitchFamily="18" charset="0"/>
              <a:cs typeface="Times New Roman" panose="02020603050405020304" pitchFamily="18" charset="0"/>
            </a:endParaRPr>
          </a:p>
        </p:txBody>
      </p:sp>
      <p:pic>
        <p:nvPicPr>
          <p:cNvPr id="12" name="Imagen 11"/>
          <p:cNvPicPr>
            <a:picLocks noChangeAspect="1"/>
          </p:cNvPicPr>
          <p:nvPr/>
        </p:nvPicPr>
        <p:blipFill>
          <a:blip r:embed="rId2"/>
          <a:stretch>
            <a:fillRect/>
          </a:stretch>
        </p:blipFill>
        <p:spPr>
          <a:xfrm>
            <a:off x="7712612" y="4390402"/>
            <a:ext cx="4479388" cy="2129452"/>
          </a:xfrm>
          <a:prstGeom prst="rect">
            <a:avLst/>
          </a:prstGeom>
        </p:spPr>
      </p:pic>
      <p:sp>
        <p:nvSpPr>
          <p:cNvPr id="3" name="2 CuadroTexto"/>
          <p:cNvSpPr txBox="1"/>
          <p:nvPr/>
        </p:nvSpPr>
        <p:spPr>
          <a:xfrm>
            <a:off x="423255" y="4282929"/>
            <a:ext cx="6787014" cy="2092881"/>
          </a:xfrm>
          <a:prstGeom prst="rect">
            <a:avLst/>
          </a:prstGeom>
          <a:noFill/>
        </p:spPr>
        <p:txBody>
          <a:bodyPr wrap="square" rtlCol="0">
            <a:spAutoFit/>
          </a:bodyPr>
          <a:lstStyle/>
          <a:p>
            <a:r>
              <a:rPr lang="es-ES" sz="2800" dirty="0">
                <a:latin typeface="Times New Roman" panose="02020603050405020304" pitchFamily="18" charset="0"/>
                <a:cs typeface="Times New Roman" panose="02020603050405020304" pitchFamily="18" charset="0"/>
              </a:rPr>
              <a:t>Esto será posible porque ambulancias, coches de bomberos y policía circulan </a:t>
            </a:r>
            <a:r>
              <a:rPr lang="es-ES" sz="2800" dirty="0" err="1">
                <a:latin typeface="Times New Roman" panose="02020603050405020304" pitchFamily="18" charset="0"/>
                <a:cs typeface="Times New Roman" panose="02020603050405020304" pitchFamily="18" charset="0"/>
              </a:rPr>
              <a:t>geolocalizados</a:t>
            </a:r>
            <a:r>
              <a:rPr lang="es-ES" sz="2800" dirty="0">
                <a:latin typeface="Times New Roman" panose="02020603050405020304" pitchFamily="18" charset="0"/>
                <a:cs typeface="Times New Roman" panose="02020603050405020304" pitchFamily="18" charset="0"/>
              </a:rPr>
              <a:t> y transmiten su situación a los centros de gestión correspondientes</a:t>
            </a:r>
            <a:r>
              <a:rPr lang="es-ES" dirty="0">
                <a:latin typeface="Times New Roman" panose="02020603050405020304" pitchFamily="18" charset="0"/>
                <a:cs typeface="Times New Roman" panose="02020603050405020304" pitchFamily="18" charset="0"/>
              </a:rPr>
              <a:t>. </a:t>
            </a:r>
          </a:p>
          <a:p>
            <a:endParaRPr lang="es-ES" dirty="0"/>
          </a:p>
        </p:txBody>
      </p:sp>
      <p:pic>
        <p:nvPicPr>
          <p:cNvPr id="9" name="Picture 2" descr="C:\Users\teres\Downloads\logo avacoi_medi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463134" y="197345"/>
            <a:ext cx="1303117" cy="130311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RÃ©sultat de recherche d'images pour &quot;fundaciÃ³n fuego&quot;">
            <a:extLst>
              <a:ext uri="{FF2B5EF4-FFF2-40B4-BE49-F238E27FC236}">
                <a16:creationId xmlns="" xmlns:a16="http://schemas.microsoft.com/office/drawing/2014/main" id="{18C748A8-50DF-B5B4-24A4-AF0C794AD4CF}"/>
              </a:ext>
            </a:extLst>
          </p:cNvPr>
          <p:cNvPicPr>
            <a:picLocks noChangeAspect="1" noChangeArrowheads="1"/>
          </p:cNvPicPr>
          <p:nvPr/>
        </p:nvPicPr>
        <p:blipFill>
          <a:blip r:embed="rId4">
            <a:clrChange>
              <a:clrFrom>
                <a:srgbClr val="FEFEFE"/>
              </a:clrFrom>
              <a:clrTo>
                <a:srgbClr val="FEFEFE">
                  <a:alpha val="0"/>
                </a:srgbClr>
              </a:clrTo>
            </a:clrChange>
          </a:blip>
          <a:srcRect/>
          <a:stretch>
            <a:fillRect/>
          </a:stretch>
        </p:blipFill>
        <p:spPr bwMode="auto">
          <a:xfrm>
            <a:off x="653622" y="382012"/>
            <a:ext cx="1147407" cy="57304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26704063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10 Rectángulo"/>
          <p:cNvSpPr/>
          <p:nvPr/>
        </p:nvSpPr>
        <p:spPr>
          <a:xfrm>
            <a:off x="0" y="0"/>
            <a:ext cx="12192000" cy="6858000"/>
          </a:xfrm>
          <a:prstGeom prst="rect">
            <a:avLst/>
          </a:prstGeom>
          <a:solidFill>
            <a:srgbClr val="F7F8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2" name="Título 1"/>
          <p:cNvSpPr>
            <a:spLocks noGrp="1"/>
          </p:cNvSpPr>
          <p:nvPr>
            <p:ph type="title"/>
          </p:nvPr>
        </p:nvSpPr>
        <p:spPr>
          <a:xfrm>
            <a:off x="838200" y="686486"/>
            <a:ext cx="10515600" cy="815282"/>
          </a:xfrm>
          <a:noFill/>
        </p:spPr>
        <p:txBody>
          <a:bodyPr>
            <a:noAutofit/>
          </a:bodyPr>
          <a:lstStyle/>
          <a:p>
            <a:pPr algn="ctr"/>
            <a:r>
              <a:rPr lang="es-ES" sz="5400" b="1" dirty="0" smtClean="0">
                <a:solidFill>
                  <a:srgbClr val="C00000"/>
                </a:solidFill>
                <a:latin typeface="Segoe UI Black" pitchFamily="34" charset="0"/>
                <a:ea typeface="Segoe UI Black" pitchFamily="34" charset="0"/>
                <a:cs typeface="Times New Roman" panose="02020603050405020304" pitchFamily="18" charset="0"/>
              </a:rPr>
              <a:t>NOVEDADES</a:t>
            </a:r>
            <a:endParaRPr lang="es-ES" sz="4800" b="1" dirty="0">
              <a:solidFill>
                <a:srgbClr val="C00000"/>
              </a:solidFill>
              <a:latin typeface="Segoe UI Black" pitchFamily="34" charset="0"/>
              <a:ea typeface="Segoe UI Black" pitchFamily="34" charset="0"/>
              <a:cs typeface="Times New Roman" panose="02020603050405020304" pitchFamily="18" charset="0"/>
            </a:endParaRPr>
          </a:p>
        </p:txBody>
      </p:sp>
      <p:sp>
        <p:nvSpPr>
          <p:cNvPr id="8" name="Rectángulo 7"/>
          <p:cNvSpPr/>
          <p:nvPr/>
        </p:nvSpPr>
        <p:spPr>
          <a:xfrm>
            <a:off x="838200" y="6073479"/>
            <a:ext cx="6096000" cy="246221"/>
          </a:xfrm>
          <a:prstGeom prst="rect">
            <a:avLst/>
          </a:prstGeom>
        </p:spPr>
        <p:txBody>
          <a:bodyPr>
            <a:spAutoFit/>
          </a:bodyPr>
          <a:lstStyle/>
          <a:p>
            <a:endParaRPr lang="es-ES" sz="1000" dirty="0">
              <a:solidFill>
                <a:schemeClr val="accent1">
                  <a:lumMod val="75000"/>
                </a:schemeClr>
              </a:solidFill>
            </a:endParaRPr>
          </a:p>
        </p:txBody>
      </p:sp>
      <p:sp>
        <p:nvSpPr>
          <p:cNvPr id="6" name="Rectángulo 5"/>
          <p:cNvSpPr/>
          <p:nvPr/>
        </p:nvSpPr>
        <p:spPr>
          <a:xfrm>
            <a:off x="532686" y="1356525"/>
            <a:ext cx="5613281" cy="5139869"/>
          </a:xfrm>
          <a:prstGeom prst="rect">
            <a:avLst/>
          </a:prstGeom>
        </p:spPr>
        <p:txBody>
          <a:bodyPr wrap="square">
            <a:spAutoFit/>
          </a:bodyPr>
          <a:lstStyle/>
          <a:p>
            <a:endParaRPr lang="es-ES" sz="2000" b="1" dirty="0">
              <a:latin typeface="Times New Roman" panose="02020603050405020304" pitchFamily="18" charset="0"/>
              <a:cs typeface="Times New Roman" panose="02020603050405020304" pitchFamily="18" charset="0"/>
            </a:endParaRPr>
          </a:p>
          <a:p>
            <a:r>
              <a:rPr lang="es-ES" sz="3200" dirty="0" smtClean="0">
                <a:latin typeface="Times New Roman" panose="02020603050405020304" pitchFamily="18" charset="0"/>
                <a:cs typeface="Times New Roman" panose="02020603050405020304" pitchFamily="18" charset="0"/>
              </a:rPr>
              <a:t>Dichos centros </a:t>
            </a:r>
            <a:r>
              <a:rPr lang="es-ES" sz="3200" dirty="0">
                <a:latin typeface="Times New Roman" panose="02020603050405020304" pitchFamily="18" charset="0"/>
                <a:cs typeface="Times New Roman" panose="02020603050405020304" pitchFamily="18" charset="0"/>
              </a:rPr>
              <a:t>podrán compartir esta información en tiempo real con la </a:t>
            </a:r>
            <a:r>
              <a:rPr lang="es-ES" sz="3200" b="1" dirty="0">
                <a:solidFill>
                  <a:srgbClr val="C00000"/>
                </a:solidFill>
                <a:latin typeface="Times New Roman" panose="02020603050405020304" pitchFamily="18" charset="0"/>
                <a:cs typeface="Times New Roman" panose="02020603050405020304" pitchFamily="18" charset="0"/>
              </a:rPr>
              <a:t>plataforma DGT 3.0, que hará llegar la alerta a los vehículos que circulen cerca del punto conflictivo de la vía donde hay un accidente o cualquier otro tipo de incidencia</a:t>
            </a:r>
            <a:r>
              <a:rPr lang="es-ES" sz="3200" dirty="0">
                <a:solidFill>
                  <a:srgbClr val="C00000"/>
                </a:solidFill>
                <a:latin typeface="Times New Roman" panose="02020603050405020304" pitchFamily="18" charset="0"/>
                <a:cs typeface="Times New Roman" panose="02020603050405020304" pitchFamily="18" charset="0"/>
              </a:rPr>
              <a:t>. </a:t>
            </a:r>
            <a:endParaRPr lang="es-ES" sz="3200" dirty="0" smtClean="0">
              <a:solidFill>
                <a:srgbClr val="C00000"/>
              </a:solidFill>
              <a:latin typeface="Times New Roman" panose="02020603050405020304" pitchFamily="18" charset="0"/>
              <a:cs typeface="Times New Roman" panose="02020603050405020304" pitchFamily="18" charset="0"/>
            </a:endParaRPr>
          </a:p>
          <a:p>
            <a:endParaRPr lang="es-ES" sz="2000" dirty="0">
              <a:solidFill>
                <a:srgbClr val="C00000"/>
              </a:solidFill>
              <a:latin typeface="Times New Roman" panose="02020603050405020304" pitchFamily="18" charset="0"/>
              <a:cs typeface="Times New Roman" panose="02020603050405020304" pitchFamily="18" charset="0"/>
            </a:endParaRPr>
          </a:p>
        </p:txBody>
      </p:sp>
      <p:pic>
        <p:nvPicPr>
          <p:cNvPr id="13" name="Imagen 12"/>
          <p:cNvPicPr>
            <a:picLocks noChangeAspect="1"/>
          </p:cNvPicPr>
          <p:nvPr/>
        </p:nvPicPr>
        <p:blipFill>
          <a:blip r:embed="rId2"/>
          <a:stretch>
            <a:fillRect/>
          </a:stretch>
        </p:blipFill>
        <p:spPr>
          <a:xfrm>
            <a:off x="6100796" y="1918741"/>
            <a:ext cx="5252793" cy="4047344"/>
          </a:xfrm>
          <a:prstGeom prst="rect">
            <a:avLst/>
          </a:prstGeom>
        </p:spPr>
      </p:pic>
      <p:pic>
        <p:nvPicPr>
          <p:cNvPr id="9" name="Picture 2" descr="C:\Users\teres\Downloads\logo avacoi_medi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38282" y="197345"/>
            <a:ext cx="1527969" cy="152796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RÃ©sultat de recherche d'images pour &quot;fundaciÃ³n fuego&quot;">
            <a:extLst>
              <a:ext uri="{FF2B5EF4-FFF2-40B4-BE49-F238E27FC236}">
                <a16:creationId xmlns="" xmlns:a16="http://schemas.microsoft.com/office/drawing/2014/main" id="{18C748A8-50DF-B5B4-24A4-AF0C794AD4CF}"/>
              </a:ext>
            </a:extLst>
          </p:cNvPr>
          <p:cNvPicPr>
            <a:picLocks noChangeAspect="1" noChangeArrowheads="1"/>
          </p:cNvPicPr>
          <p:nvPr/>
        </p:nvPicPr>
        <p:blipFill>
          <a:blip r:embed="rId4">
            <a:clrChange>
              <a:clrFrom>
                <a:srgbClr val="FEFEFE"/>
              </a:clrFrom>
              <a:clrTo>
                <a:srgbClr val="FEFEFE">
                  <a:alpha val="0"/>
                </a:srgbClr>
              </a:clrTo>
            </a:clrChange>
          </a:blip>
          <a:srcRect/>
          <a:stretch>
            <a:fillRect/>
          </a:stretch>
        </p:blipFill>
        <p:spPr bwMode="auto">
          <a:xfrm>
            <a:off x="607122" y="674808"/>
            <a:ext cx="1147407" cy="57304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8135035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p:cNvSpPr>
            <a:spLocks noGrp="1"/>
          </p:cNvSpPr>
          <p:nvPr>
            <p:ph type="title"/>
          </p:nvPr>
        </p:nvSpPr>
        <p:spPr>
          <a:xfrm>
            <a:off x="838200" y="365126"/>
            <a:ext cx="10515600" cy="815282"/>
          </a:xfrm>
          <a:noFill/>
        </p:spPr>
        <p:txBody>
          <a:bodyPr>
            <a:normAutofit/>
          </a:bodyPr>
          <a:lstStyle/>
          <a:p>
            <a:pPr algn="ctr"/>
            <a:r>
              <a:rPr lang="es-ES" sz="4000" b="1" dirty="0">
                <a:solidFill>
                  <a:srgbClr val="C00000"/>
                </a:solidFill>
                <a:latin typeface="Segoe UI Black" pitchFamily="34" charset="0"/>
                <a:ea typeface="Segoe UI Black" pitchFamily="34" charset="0"/>
                <a:cs typeface="Times New Roman" panose="02020603050405020304" pitchFamily="18" charset="0"/>
              </a:rPr>
              <a:t>NOVEDADES</a:t>
            </a:r>
            <a:endParaRPr lang="es-ES" sz="3600" b="1" dirty="0">
              <a:solidFill>
                <a:srgbClr val="C00000"/>
              </a:solidFill>
              <a:latin typeface="Segoe UI Black" pitchFamily="34" charset="0"/>
              <a:ea typeface="Segoe UI Black" pitchFamily="34" charset="0"/>
              <a:cs typeface="Times New Roman" panose="02020603050405020304" pitchFamily="18" charset="0"/>
            </a:endParaRPr>
          </a:p>
        </p:txBody>
      </p:sp>
      <p:sp>
        <p:nvSpPr>
          <p:cNvPr id="6" name="Rectángulo 8"/>
          <p:cNvSpPr/>
          <p:nvPr/>
        </p:nvSpPr>
        <p:spPr>
          <a:xfrm>
            <a:off x="3942413" y="1607574"/>
            <a:ext cx="8049718" cy="2769989"/>
          </a:xfrm>
          <a:prstGeom prst="rect">
            <a:avLst/>
          </a:prstGeom>
        </p:spPr>
        <p:txBody>
          <a:bodyPr wrap="square">
            <a:spAutoFit/>
          </a:bodyPr>
          <a:lstStyle/>
          <a:p>
            <a:r>
              <a:rPr lang="es-ES" b="1" dirty="0">
                <a:solidFill>
                  <a:srgbClr val="C00000"/>
                </a:solidFill>
              </a:rPr>
              <a:t>¿</a:t>
            </a:r>
            <a:r>
              <a:rPr lang="es-ES" sz="2800" b="1" dirty="0">
                <a:solidFill>
                  <a:srgbClr val="C00000"/>
                </a:solidFill>
              </a:rPr>
              <a:t>QUÉ </a:t>
            </a:r>
            <a:r>
              <a:rPr lang="es-ES" sz="2400" b="1" dirty="0" smtClean="0">
                <a:solidFill>
                  <a:srgbClr val="C00000"/>
                </a:solidFill>
              </a:rPr>
              <a:t>RECIBIRÁN LOS CONDUCTORES?</a:t>
            </a:r>
            <a:endParaRPr lang="es-ES" sz="2400" b="1" dirty="0">
              <a:solidFill>
                <a:srgbClr val="C00000"/>
              </a:solidFill>
            </a:endParaRPr>
          </a:p>
          <a:p>
            <a:pPr algn="just"/>
            <a:endParaRPr lang="es-ES" b="1" dirty="0"/>
          </a:p>
          <a:p>
            <a:pPr marL="285750" indent="-285750" algn="just">
              <a:spcAft>
                <a:spcPts val="600"/>
              </a:spcAft>
              <a:buFont typeface="Arial" pitchFamily="34" charset="0"/>
              <a:buChar char="•"/>
            </a:pPr>
            <a:r>
              <a:rPr lang="es-ES" dirty="0">
                <a:latin typeface="Times New Roman" panose="02020603050405020304" pitchFamily="18" charset="0"/>
                <a:cs typeface="Times New Roman" panose="02020603050405020304" pitchFamily="18" charset="0"/>
              </a:rPr>
              <a:t>Una </a:t>
            </a:r>
            <a:r>
              <a:rPr lang="es-ES" b="1" dirty="0">
                <a:solidFill>
                  <a:srgbClr val="C00000"/>
                </a:solidFill>
                <a:latin typeface="Times New Roman" panose="02020603050405020304" pitchFamily="18" charset="0"/>
                <a:cs typeface="Times New Roman" panose="02020603050405020304" pitchFamily="18" charset="0"/>
              </a:rPr>
              <a:t>alerta </a:t>
            </a:r>
            <a:r>
              <a:rPr lang="es-ES" b="1" dirty="0" smtClean="0">
                <a:solidFill>
                  <a:srgbClr val="C00000"/>
                </a:solidFill>
                <a:latin typeface="Times New Roman" panose="02020603050405020304" pitchFamily="18" charset="0"/>
                <a:cs typeface="Times New Roman" panose="02020603050405020304" pitchFamily="18" charset="0"/>
              </a:rPr>
              <a:t>temprana: 	</a:t>
            </a:r>
          </a:p>
          <a:p>
            <a:pPr marL="742950" lvl="1" indent="-285750">
              <a:spcAft>
                <a:spcPts val="600"/>
              </a:spcAft>
              <a:buFont typeface="Arial" pitchFamily="34" charset="0"/>
              <a:buChar char="•"/>
            </a:pPr>
            <a:r>
              <a:rPr lang="es-ES" dirty="0" smtClean="0">
                <a:latin typeface="Times New Roman" panose="02020603050405020304" pitchFamily="18" charset="0"/>
                <a:cs typeface="Times New Roman" panose="02020603050405020304" pitchFamily="18" charset="0"/>
              </a:rPr>
              <a:t>A través </a:t>
            </a:r>
            <a:r>
              <a:rPr lang="es-ES" dirty="0">
                <a:latin typeface="Times New Roman" panose="02020603050405020304" pitchFamily="18" charset="0"/>
                <a:cs typeface="Times New Roman" panose="02020603050405020304" pitchFamily="18" charset="0"/>
              </a:rPr>
              <a:t>de aplicaciones de movilidad, navegadores y ordenadores de a bordo </a:t>
            </a:r>
            <a:endParaRPr lang="es-ES" dirty="0" smtClean="0">
              <a:latin typeface="Times New Roman" panose="02020603050405020304" pitchFamily="18" charset="0"/>
              <a:cs typeface="Times New Roman" panose="02020603050405020304" pitchFamily="18" charset="0"/>
            </a:endParaRPr>
          </a:p>
          <a:p>
            <a:pPr marL="742950" lvl="1" indent="-285750" algn="just">
              <a:spcAft>
                <a:spcPts val="600"/>
              </a:spcAft>
              <a:buFont typeface="Arial" pitchFamily="34" charset="0"/>
              <a:buChar char="•"/>
            </a:pPr>
            <a:r>
              <a:rPr lang="es-ES" dirty="0">
                <a:latin typeface="Times New Roman" panose="02020603050405020304" pitchFamily="18" charset="0"/>
                <a:cs typeface="Times New Roman" panose="02020603050405020304" pitchFamily="18" charset="0"/>
              </a:rPr>
              <a:t>P</a:t>
            </a:r>
            <a:r>
              <a:rPr lang="es-ES" dirty="0" smtClean="0">
                <a:latin typeface="Times New Roman" panose="02020603050405020304" pitchFamily="18" charset="0"/>
                <a:cs typeface="Times New Roman" panose="02020603050405020304" pitchFamily="18" charset="0"/>
              </a:rPr>
              <a:t>aneles de mensaje variable</a:t>
            </a:r>
          </a:p>
          <a:p>
            <a:pPr marL="285750" indent="-285750" algn="just">
              <a:spcAft>
                <a:spcPts val="600"/>
              </a:spcAft>
              <a:buFont typeface="Arial" pitchFamily="34" charset="0"/>
              <a:buChar char="•"/>
            </a:pPr>
            <a:r>
              <a:rPr lang="es-ES" dirty="0" smtClean="0">
                <a:latin typeface="Times New Roman" panose="02020603050405020304" pitchFamily="18" charset="0"/>
                <a:cs typeface="Times New Roman" panose="02020603050405020304" pitchFamily="18" charset="0"/>
              </a:rPr>
              <a:t>El </a:t>
            </a:r>
            <a:r>
              <a:rPr lang="es-ES" dirty="0">
                <a:latin typeface="Times New Roman" panose="02020603050405020304" pitchFamily="18" charset="0"/>
                <a:cs typeface="Times New Roman" panose="02020603050405020304" pitchFamily="18" charset="0"/>
              </a:rPr>
              <a:t>aviso llegará </a:t>
            </a:r>
            <a:r>
              <a:rPr lang="es-ES" b="1" dirty="0">
                <a:solidFill>
                  <a:srgbClr val="C00000"/>
                </a:solidFill>
                <a:latin typeface="Times New Roman" panose="02020603050405020304" pitchFamily="18" charset="0"/>
                <a:cs typeface="Times New Roman" panose="02020603050405020304" pitchFamily="18" charset="0"/>
              </a:rPr>
              <a:t>incluso antes de oír la sirena o ver las luces de emergencia</a:t>
            </a:r>
            <a:r>
              <a:rPr lang="es-ES" dirty="0">
                <a:solidFill>
                  <a:srgbClr val="C00000"/>
                </a:solidFill>
                <a:latin typeface="Times New Roman" panose="02020603050405020304" pitchFamily="18" charset="0"/>
                <a:cs typeface="Times New Roman" panose="02020603050405020304" pitchFamily="18" charset="0"/>
              </a:rPr>
              <a:t>.</a:t>
            </a:r>
          </a:p>
          <a:p>
            <a:pPr marL="285750" indent="-285750" algn="just">
              <a:spcAft>
                <a:spcPts val="600"/>
              </a:spcAft>
              <a:buFont typeface="Arial" pitchFamily="34" charset="0"/>
              <a:buChar char="•"/>
            </a:pPr>
            <a:r>
              <a:rPr lang="es-ES" dirty="0" smtClean="0">
                <a:latin typeface="Times New Roman" panose="02020603050405020304" pitchFamily="18" charset="0"/>
                <a:cs typeface="Times New Roman" panose="02020603050405020304" pitchFamily="18" charset="0"/>
              </a:rPr>
              <a:t>Esto </a:t>
            </a:r>
            <a:r>
              <a:rPr lang="es-ES" dirty="0">
                <a:latin typeface="Times New Roman" panose="02020603050405020304" pitchFamily="18" charset="0"/>
                <a:cs typeface="Times New Roman" panose="02020603050405020304" pitchFamily="18" charset="0"/>
              </a:rPr>
              <a:t>permitirá que los conductores preparen con </a:t>
            </a:r>
            <a:r>
              <a:rPr lang="es-ES" b="1" dirty="0">
                <a:solidFill>
                  <a:srgbClr val="C00000"/>
                </a:solidFill>
                <a:latin typeface="Times New Roman" panose="02020603050405020304" pitchFamily="18" charset="0"/>
                <a:cs typeface="Times New Roman" panose="02020603050405020304" pitchFamily="18" charset="0"/>
              </a:rPr>
              <a:t>antelación el </a:t>
            </a:r>
            <a:r>
              <a:rPr lang="es-ES" b="1" dirty="0" smtClean="0">
                <a:solidFill>
                  <a:srgbClr val="C00000"/>
                </a:solidFill>
                <a:latin typeface="Times New Roman" panose="02020603050405020304" pitchFamily="18" charset="0"/>
                <a:cs typeface="Times New Roman" panose="02020603050405020304" pitchFamily="18" charset="0"/>
              </a:rPr>
              <a:t>carril de </a:t>
            </a:r>
            <a:r>
              <a:rPr lang="es-ES" b="1" dirty="0">
                <a:solidFill>
                  <a:srgbClr val="C00000"/>
                </a:solidFill>
                <a:latin typeface="Times New Roman" panose="02020603050405020304" pitchFamily="18" charset="0"/>
                <a:cs typeface="Times New Roman" panose="02020603050405020304" pitchFamily="18" charset="0"/>
              </a:rPr>
              <a:t>emergencia</a:t>
            </a:r>
            <a:r>
              <a:rPr lang="es-ES" dirty="0">
                <a:latin typeface="Times New Roman" panose="02020603050405020304" pitchFamily="18" charset="0"/>
                <a:cs typeface="Times New Roman" panose="02020603050405020304" pitchFamily="18" charset="0"/>
              </a:rPr>
              <a:t>, reduciendo el caos y los segundos críticos.</a:t>
            </a:r>
          </a:p>
        </p:txBody>
      </p:sp>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0959" y="1141067"/>
            <a:ext cx="3261544" cy="5203812"/>
          </a:xfrm>
          <a:prstGeom prst="rect">
            <a:avLst/>
          </a:prstGeom>
        </p:spPr>
      </p:pic>
      <p:pic>
        <p:nvPicPr>
          <p:cNvPr id="7" name="6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73439" y="4744858"/>
            <a:ext cx="2664394" cy="1604168"/>
          </a:xfrm>
          <a:prstGeom prst="rect">
            <a:avLst/>
          </a:prstGeom>
        </p:spPr>
      </p:pic>
      <p:pic>
        <p:nvPicPr>
          <p:cNvPr id="8" name="7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46345" y="4744857"/>
            <a:ext cx="3341052" cy="1853674"/>
          </a:xfrm>
          <a:prstGeom prst="rect">
            <a:avLst/>
          </a:prstGeom>
        </p:spPr>
      </p:pic>
      <p:pic>
        <p:nvPicPr>
          <p:cNvPr id="9" name="Picture 2" descr="C:\Users\teres\Downloads\logo avacoi_medio.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179767" y="197346"/>
            <a:ext cx="1586484" cy="1586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757319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Rectángulo"/>
          <p:cNvSpPr/>
          <p:nvPr/>
        </p:nvSpPr>
        <p:spPr>
          <a:xfrm>
            <a:off x="0" y="0"/>
            <a:ext cx="12192000" cy="6858000"/>
          </a:xfrm>
          <a:prstGeom prst="rect">
            <a:avLst/>
          </a:prstGeom>
          <a:solidFill>
            <a:srgbClr val="FAFAE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5" name="CuadroTexto 4">
            <a:extLst>
              <a:ext uri="{FF2B5EF4-FFF2-40B4-BE49-F238E27FC236}">
                <a16:creationId xmlns="" xmlns:a16="http://schemas.microsoft.com/office/drawing/2014/main" id="{7595AAAB-8876-0E81-6D4B-32B9D20AE75D}"/>
              </a:ext>
            </a:extLst>
          </p:cNvPr>
          <p:cNvSpPr txBox="1"/>
          <p:nvPr/>
        </p:nvSpPr>
        <p:spPr>
          <a:xfrm>
            <a:off x="567126" y="571821"/>
            <a:ext cx="11380033" cy="677108"/>
          </a:xfrm>
          <a:prstGeom prst="rect">
            <a:avLst/>
          </a:prstGeom>
          <a:noFill/>
        </p:spPr>
        <p:txBody>
          <a:bodyPr wrap="square">
            <a:spAutoFit/>
          </a:bodyPr>
          <a:lstStyle/>
          <a:p>
            <a:pPr algn="ctr"/>
            <a:r>
              <a:rPr lang="es-ES" sz="3800" b="0" i="0" dirty="0" smtClean="0">
                <a:solidFill>
                  <a:srgbClr val="606060"/>
                </a:solidFill>
                <a:effectLst/>
                <a:latin typeface="franklin-gothic-atf"/>
              </a:rPr>
              <a:t> </a:t>
            </a:r>
            <a:r>
              <a:rPr lang="es-ES" sz="3800" b="1" i="0" dirty="0" smtClean="0">
                <a:solidFill>
                  <a:srgbClr val="C00000"/>
                </a:solidFill>
                <a:effectLst/>
                <a:latin typeface="Segoe UI Black" pitchFamily="34" charset="0"/>
                <a:ea typeface="Segoe UI Black" pitchFamily="34" charset="0"/>
              </a:rPr>
              <a:t>DISPOSITIVO DE PRESEÑALIZACIÓN V16 </a:t>
            </a:r>
            <a:endParaRPr lang="es-ES" sz="3800" dirty="0">
              <a:solidFill>
                <a:srgbClr val="C00000"/>
              </a:solidFill>
              <a:latin typeface="Segoe UI Black" pitchFamily="34" charset="0"/>
              <a:ea typeface="Segoe UI Black" pitchFamily="34" charset="0"/>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88640" y="4407108"/>
            <a:ext cx="4058519" cy="18088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1 CuadroTexto"/>
          <p:cNvSpPr txBox="1"/>
          <p:nvPr/>
        </p:nvSpPr>
        <p:spPr>
          <a:xfrm>
            <a:off x="567126" y="1445119"/>
            <a:ext cx="7347682" cy="4893647"/>
          </a:xfrm>
          <a:prstGeom prst="rect">
            <a:avLst/>
          </a:prstGeom>
          <a:noFill/>
        </p:spPr>
        <p:txBody>
          <a:bodyPr wrap="square" rtlCol="0">
            <a:spAutoFit/>
          </a:bodyPr>
          <a:lstStyle/>
          <a:p>
            <a:r>
              <a:rPr lang="es-ES" sz="2800" dirty="0"/>
              <a:t>B</a:t>
            </a:r>
            <a:r>
              <a:rPr lang="es-ES" sz="2800" dirty="0" smtClean="0"/>
              <a:t>aliza </a:t>
            </a:r>
            <a:r>
              <a:rPr lang="es-ES" sz="2800" dirty="0"/>
              <a:t>de color amarillo que está dotada de conectividad y es capaz de emitir una luz </a:t>
            </a:r>
            <a:r>
              <a:rPr lang="es-ES" sz="2800" dirty="0" smtClean="0"/>
              <a:t>360 º </a:t>
            </a:r>
            <a:r>
              <a:rPr lang="es-ES" sz="2800" dirty="0"/>
              <a:t>de </a:t>
            </a:r>
            <a:r>
              <a:rPr lang="es-ES" sz="2800" dirty="0" smtClean="0"/>
              <a:t>forma </a:t>
            </a:r>
            <a:r>
              <a:rPr lang="es-ES" sz="2800" dirty="0"/>
              <a:t>intermitente </a:t>
            </a:r>
            <a:r>
              <a:rPr lang="es-ES" sz="2800" dirty="0" smtClean="0"/>
              <a:t>durante </a:t>
            </a:r>
            <a:r>
              <a:rPr lang="es-ES" sz="2800" dirty="0"/>
              <a:t>al menos 30 </a:t>
            </a:r>
            <a:r>
              <a:rPr lang="es-ES" sz="2800" dirty="0" smtClean="0"/>
              <a:t>minutos, visible hasta un kilómetro de distancia.</a:t>
            </a:r>
          </a:p>
          <a:p>
            <a:endParaRPr lang="es-ES" sz="2800" dirty="0"/>
          </a:p>
          <a:p>
            <a:r>
              <a:rPr lang="es-ES" sz="2800" dirty="0" smtClean="0"/>
              <a:t>Al activarse, además de emitir la señal luminosa de advertencia, se conecta de forma automática a la </a:t>
            </a:r>
            <a:r>
              <a:rPr lang="es-ES" sz="3200" b="1" dirty="0" smtClean="0">
                <a:solidFill>
                  <a:srgbClr val="C00000"/>
                </a:solidFill>
              </a:rPr>
              <a:t>plataforma DGT 3.0 </a:t>
            </a:r>
            <a:r>
              <a:rPr lang="es-ES" sz="2800" dirty="0" smtClean="0"/>
              <a:t>para </a:t>
            </a:r>
            <a:r>
              <a:rPr lang="es-ES" sz="2800" dirty="0"/>
              <a:t>transmitir a los Centros de Gestión de </a:t>
            </a:r>
            <a:r>
              <a:rPr lang="es-ES" sz="2800" dirty="0" smtClean="0"/>
              <a:t>Tráfico su ubicación en tiempo real y avisar a otros usuarios de la vía de la situación.</a:t>
            </a:r>
            <a:endParaRPr lang="es-ES" sz="2800" dirty="0"/>
          </a:p>
        </p:txBody>
      </p:sp>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03889" y="1727850"/>
            <a:ext cx="2143125" cy="2143125"/>
          </a:xfrm>
          <a:prstGeom prst="rect">
            <a:avLst/>
          </a:prstGeom>
        </p:spPr>
      </p:pic>
    </p:spTree>
    <p:extLst>
      <p:ext uri="{BB962C8B-B14F-4D97-AF65-F5344CB8AC3E}">
        <p14:creationId xmlns:p14="http://schemas.microsoft.com/office/powerpoint/2010/main" val="179513106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6"/>
            <a:ext cx="10515600" cy="815282"/>
          </a:xfrm>
          <a:noFill/>
        </p:spPr>
        <p:txBody>
          <a:bodyPr>
            <a:noAutofit/>
          </a:bodyPr>
          <a:lstStyle/>
          <a:p>
            <a:pPr algn="ctr"/>
            <a:r>
              <a:rPr lang="es-ES" sz="5400" b="1" dirty="0">
                <a:solidFill>
                  <a:srgbClr val="C00000"/>
                </a:solidFill>
                <a:latin typeface="Segoe UI Black" pitchFamily="34" charset="0"/>
                <a:ea typeface="Segoe UI Black" pitchFamily="34" charset="0"/>
                <a:cs typeface="Times New Roman" panose="02020603050405020304" pitchFamily="18" charset="0"/>
              </a:rPr>
              <a:t>SANCIONES</a:t>
            </a:r>
            <a:endParaRPr lang="es-ES" sz="3600" b="1" dirty="0">
              <a:solidFill>
                <a:srgbClr val="C00000"/>
              </a:solidFill>
              <a:latin typeface="Segoe UI Black" pitchFamily="34" charset="0"/>
              <a:ea typeface="Segoe UI Black" pitchFamily="34" charset="0"/>
              <a:cs typeface="Times New Roman" panose="02020603050405020304" pitchFamily="18" charset="0"/>
            </a:endParaRPr>
          </a:p>
        </p:txBody>
      </p:sp>
      <p:sp>
        <p:nvSpPr>
          <p:cNvPr id="4" name="Rectángulo 3"/>
          <p:cNvSpPr/>
          <p:nvPr/>
        </p:nvSpPr>
        <p:spPr>
          <a:xfrm>
            <a:off x="3048000" y="197346"/>
            <a:ext cx="6096000" cy="369332"/>
          </a:xfrm>
          <a:prstGeom prst="rect">
            <a:avLst/>
          </a:prstGeom>
        </p:spPr>
        <p:txBody>
          <a:bodyPr>
            <a:spAutoFit/>
          </a:bodyPr>
          <a:lstStyle/>
          <a:p>
            <a:pPr algn="just"/>
            <a:endParaRPr lang="es-ES" dirty="0"/>
          </a:p>
        </p:txBody>
      </p:sp>
      <p:sp>
        <p:nvSpPr>
          <p:cNvPr id="8" name="Rectángulo 7"/>
          <p:cNvSpPr/>
          <p:nvPr/>
        </p:nvSpPr>
        <p:spPr>
          <a:xfrm>
            <a:off x="838200" y="6073479"/>
            <a:ext cx="6096000" cy="246221"/>
          </a:xfrm>
          <a:prstGeom prst="rect">
            <a:avLst/>
          </a:prstGeom>
        </p:spPr>
        <p:txBody>
          <a:bodyPr>
            <a:spAutoFit/>
          </a:bodyPr>
          <a:lstStyle/>
          <a:p>
            <a:endParaRPr lang="es-ES" sz="1000" dirty="0">
              <a:solidFill>
                <a:schemeClr val="accent1">
                  <a:lumMod val="75000"/>
                </a:schemeClr>
              </a:solidFill>
            </a:endParaRPr>
          </a:p>
        </p:txBody>
      </p:sp>
      <p:sp>
        <p:nvSpPr>
          <p:cNvPr id="3" name="Rectángulo 2"/>
          <p:cNvSpPr/>
          <p:nvPr/>
        </p:nvSpPr>
        <p:spPr>
          <a:xfrm>
            <a:off x="675967" y="1414852"/>
            <a:ext cx="10281843" cy="2677656"/>
          </a:xfrm>
          <a:prstGeom prst="rect">
            <a:avLst/>
          </a:prstGeom>
        </p:spPr>
        <p:txBody>
          <a:bodyPr wrap="square">
            <a:spAutoFit/>
          </a:bodyPr>
          <a:lstStyle/>
          <a:p>
            <a:pPr algn="just"/>
            <a:r>
              <a:rPr lang="es-ES" sz="2800" b="1" dirty="0">
                <a:cs typeface="Times New Roman" panose="02020603050405020304" pitchFamily="18" charset="0"/>
              </a:rPr>
              <a:t>En España circular por el carril de emergencia está prohibido </a:t>
            </a:r>
            <a:r>
              <a:rPr lang="es-ES" sz="2800" dirty="0">
                <a:cs typeface="Times New Roman" panose="02020603050405020304" pitchFamily="18" charset="0"/>
              </a:rPr>
              <a:t>y conlleva sanciones graves. La multa por invadir este carril </a:t>
            </a:r>
            <a:r>
              <a:rPr lang="es-ES" sz="2800" dirty="0" smtClean="0">
                <a:cs typeface="Times New Roman" panose="02020603050405020304" pitchFamily="18" charset="0"/>
              </a:rPr>
              <a:t>o </a:t>
            </a:r>
            <a:r>
              <a:rPr lang="es-ES" sz="2800" b="1" dirty="0">
                <a:cs typeface="Times New Roman" panose="02020603050405020304" pitchFamily="18" charset="0"/>
              </a:rPr>
              <a:t>no facilitar el paso a vehículos de emergencia</a:t>
            </a:r>
            <a:r>
              <a:rPr lang="es-ES" sz="2800" dirty="0">
                <a:cs typeface="Times New Roman" panose="02020603050405020304" pitchFamily="18" charset="0"/>
              </a:rPr>
              <a:t>, como ambulancias </a:t>
            </a:r>
            <a:r>
              <a:rPr lang="es-ES" sz="2800" dirty="0" smtClean="0">
                <a:cs typeface="Times New Roman" panose="02020603050405020304" pitchFamily="18" charset="0"/>
              </a:rPr>
              <a:t>o bomberos, es </a:t>
            </a:r>
            <a:r>
              <a:rPr lang="es-ES" sz="2800" dirty="0">
                <a:cs typeface="Times New Roman" panose="02020603050405020304" pitchFamily="18" charset="0"/>
              </a:rPr>
              <a:t>de </a:t>
            </a:r>
            <a:r>
              <a:rPr lang="es-ES" sz="2800" b="1" dirty="0">
                <a:cs typeface="Times New Roman" panose="02020603050405020304" pitchFamily="18" charset="0"/>
              </a:rPr>
              <a:t>200 euros </a:t>
            </a:r>
            <a:r>
              <a:rPr lang="es-ES" sz="2800" dirty="0">
                <a:cs typeface="Times New Roman" panose="02020603050405020304" pitchFamily="18" charset="0"/>
              </a:rPr>
              <a:t>y la </a:t>
            </a:r>
            <a:r>
              <a:rPr lang="es-ES" sz="2800" b="1" dirty="0">
                <a:cs typeface="Times New Roman" panose="02020603050405020304" pitchFamily="18" charset="0"/>
              </a:rPr>
              <a:t>pérdida de cuatro puntos </a:t>
            </a:r>
            <a:r>
              <a:rPr lang="es-ES" sz="2800" dirty="0">
                <a:cs typeface="Times New Roman" panose="02020603050405020304" pitchFamily="18" charset="0"/>
              </a:rPr>
              <a:t>del carnet de conducir, según el artículo 64.4 del Reglamento General de Circulación. </a:t>
            </a:r>
            <a:endParaRPr lang="es-ES" sz="2800" b="1" dirty="0">
              <a:cs typeface="Times New Roman" panose="02020603050405020304" pitchFamily="18" charset="0"/>
            </a:endParaRPr>
          </a:p>
        </p:txBody>
      </p:sp>
      <p:pic>
        <p:nvPicPr>
          <p:cNvPr id="5" name="Imagen 4"/>
          <p:cNvPicPr>
            <a:picLocks noChangeAspect="1"/>
          </p:cNvPicPr>
          <p:nvPr/>
        </p:nvPicPr>
        <p:blipFill>
          <a:blip r:embed="rId2"/>
          <a:stretch>
            <a:fillRect/>
          </a:stretch>
        </p:blipFill>
        <p:spPr>
          <a:xfrm>
            <a:off x="7510072" y="4024425"/>
            <a:ext cx="3447737" cy="2295275"/>
          </a:xfrm>
          <a:prstGeom prst="rect">
            <a:avLst/>
          </a:prstGeom>
        </p:spPr>
      </p:pic>
      <p:pic>
        <p:nvPicPr>
          <p:cNvPr id="11" name="Imagen 10"/>
          <p:cNvPicPr>
            <a:picLocks noChangeAspect="1"/>
          </p:cNvPicPr>
          <p:nvPr/>
        </p:nvPicPr>
        <p:blipFill>
          <a:blip r:embed="rId3"/>
          <a:stretch>
            <a:fillRect/>
          </a:stretch>
        </p:blipFill>
        <p:spPr>
          <a:xfrm>
            <a:off x="4916007" y="4758625"/>
            <a:ext cx="1801761" cy="1561075"/>
          </a:xfrm>
          <a:prstGeom prst="rect">
            <a:avLst/>
          </a:prstGeom>
        </p:spPr>
      </p:pic>
      <p:pic>
        <p:nvPicPr>
          <p:cNvPr id="15" name="Imagen 14"/>
          <p:cNvPicPr>
            <a:picLocks noChangeAspect="1"/>
          </p:cNvPicPr>
          <p:nvPr/>
        </p:nvPicPr>
        <p:blipFill>
          <a:blip r:embed="rId4"/>
          <a:stretch>
            <a:fillRect/>
          </a:stretch>
        </p:blipFill>
        <p:spPr>
          <a:xfrm>
            <a:off x="1380174" y="4767181"/>
            <a:ext cx="2506026" cy="1543962"/>
          </a:xfrm>
          <a:prstGeom prst="rect">
            <a:avLst/>
          </a:prstGeom>
        </p:spPr>
      </p:pic>
      <p:pic>
        <p:nvPicPr>
          <p:cNvPr id="9" name="Picture 2" descr="C:\Users\teres\Downloads\logo avacoi_medio.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522573" y="49407"/>
            <a:ext cx="1365445" cy="13654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242782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0" y="0"/>
            <a:ext cx="12192000" cy="6858000"/>
          </a:xfrm>
          <a:prstGeom prst="rect">
            <a:avLst/>
          </a:prstGeom>
          <a:solidFill>
            <a:srgbClr val="FAFAE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3525" y="2050603"/>
            <a:ext cx="7784949" cy="43803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5 Subtítulo"/>
          <p:cNvSpPr>
            <a:spLocks noGrp="1"/>
          </p:cNvSpPr>
          <p:nvPr>
            <p:ph type="subTitle" idx="1"/>
          </p:nvPr>
        </p:nvSpPr>
        <p:spPr>
          <a:xfrm>
            <a:off x="623392" y="404665"/>
            <a:ext cx="11041227" cy="1368152"/>
          </a:xfrm>
        </p:spPr>
        <p:txBody>
          <a:bodyPr>
            <a:normAutofit/>
          </a:bodyPr>
          <a:lstStyle/>
          <a:p>
            <a:r>
              <a:rPr lang="es-ES" sz="2800" b="1" cap="none" dirty="0">
                <a:solidFill>
                  <a:srgbClr val="C00000"/>
                </a:solidFill>
                <a:latin typeface="Calibri Light" pitchFamily="34" charset="0"/>
                <a:cs typeface="Calibri Light" pitchFamily="34" charset="0"/>
              </a:rPr>
              <a:t>«La actuación ante emergencias es una de las actividades más estresantes debido al conjunto de elementos psicológicos, físicos y sociales que confluyen en el mismo momento»</a:t>
            </a:r>
          </a:p>
        </p:txBody>
      </p:sp>
      <p:pic>
        <p:nvPicPr>
          <p:cNvPr id="5" name="Picture 2" descr="C:\Users\teres\Downloads\logo avacoi_medi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403175" y="4946128"/>
            <a:ext cx="1484844" cy="14848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3044386"/>
      </p:ext>
    </p:extLst>
  </p:cSld>
  <p:clrMapOvr>
    <a:masterClrMapping/>
  </p:clrMapOvr>
  <p:transition spd="slow">
    <p:wipe/>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0" y="0"/>
            <a:ext cx="12192000" cy="6858000"/>
          </a:xfrm>
          <a:prstGeom prst="rect">
            <a:avLst/>
          </a:prstGeom>
          <a:solidFill>
            <a:srgbClr val="FAFAE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3" name="CuadroTexto 2">
            <a:extLst>
              <a:ext uri="{FF2B5EF4-FFF2-40B4-BE49-F238E27FC236}">
                <a16:creationId xmlns="" xmlns:a16="http://schemas.microsoft.com/office/drawing/2014/main" id="{1167BC7C-C836-4E1A-FC56-1ACB40675033}"/>
              </a:ext>
            </a:extLst>
          </p:cNvPr>
          <p:cNvSpPr txBox="1"/>
          <p:nvPr/>
        </p:nvSpPr>
        <p:spPr>
          <a:xfrm>
            <a:off x="419972" y="892347"/>
            <a:ext cx="7573145" cy="4824398"/>
          </a:xfrm>
          <a:prstGeom prst="rect">
            <a:avLst/>
          </a:prstGeom>
          <a:noFill/>
        </p:spPr>
        <p:txBody>
          <a:bodyPr wrap="square" rtlCol="0">
            <a:spAutoFit/>
          </a:bodyPr>
          <a:lstStyle/>
          <a:p>
            <a:pPr algn="ctr">
              <a:lnSpc>
                <a:spcPct val="150000"/>
              </a:lnSpc>
              <a:spcAft>
                <a:spcPts val="900"/>
              </a:spcAft>
            </a:pPr>
            <a:r>
              <a:rPr lang="es-ES" sz="2400" dirty="0">
                <a:ln w="19050">
                  <a:noFill/>
                </a:ln>
                <a:solidFill>
                  <a:srgbClr val="414952"/>
                </a:solidFill>
                <a:latin typeface="Bahnschrift" pitchFamily="34" charset="0"/>
                <a:ea typeface="Segoe UI Black" pitchFamily="34" charset="0"/>
              </a:rPr>
              <a:t>SI EN UN ATASCO TODOS LOS CONDUCTORES SABEMOS CÓMO ACTUAR DE FORMA COORDINADA PARA FACILITAR EL PASO A UN VEHÍCULO DE EMERGENCIA, ESTAREMOS AYUDANDO A LA ATENCIÓN DE LOS HERIDOS, AUMENTANDO SUS PROBABILIDADES DE SOBREVIVIR.</a:t>
            </a:r>
          </a:p>
          <a:p>
            <a:pPr algn="ctr">
              <a:spcAft>
                <a:spcPts val="900"/>
              </a:spcAft>
            </a:pPr>
            <a:endParaRPr lang="es-ES" sz="1050" dirty="0">
              <a:ln w="19050">
                <a:noFill/>
              </a:ln>
              <a:solidFill>
                <a:srgbClr val="414952"/>
              </a:solidFill>
              <a:latin typeface="Roboto Black"/>
              <a:ea typeface="Roboto Black" panose="02000000000000000000" pitchFamily="2" charset="0"/>
            </a:endParaRPr>
          </a:p>
          <a:p>
            <a:pPr algn="ctr">
              <a:spcAft>
                <a:spcPts val="900"/>
              </a:spcAft>
            </a:pPr>
            <a:r>
              <a:rPr lang="es-ES" sz="3300" b="1" dirty="0">
                <a:ln w="19050">
                  <a:noFill/>
                </a:ln>
                <a:solidFill>
                  <a:srgbClr val="C00000"/>
                </a:solidFill>
                <a:latin typeface="Roboto Black" panose="02000000000000000000" pitchFamily="2" charset="0"/>
                <a:ea typeface="Roboto Black" panose="02000000000000000000" pitchFamily="2" charset="0"/>
              </a:rPr>
              <a:t>PODRÍAS SER TÚ QUIEN NECESITE DE ESOS MINUTOS VITALES.</a:t>
            </a:r>
          </a:p>
        </p:txBody>
      </p:sp>
      <p:pic>
        <p:nvPicPr>
          <p:cNvPr id="9" name="pexels-rodnae-productions-6520246 (2160p)">
            <a:hlinkClick r:id="" action="ppaction://media"/>
            <a:extLst>
              <a:ext uri="{FF2B5EF4-FFF2-40B4-BE49-F238E27FC236}">
                <a16:creationId xmlns="" xmlns:a16="http://schemas.microsoft.com/office/drawing/2014/main" id="{E88EE4EF-58EE-06AA-32AF-1C6BE710D0C9}"/>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8223896" y="1153805"/>
            <a:ext cx="3589735" cy="4786313"/>
          </a:xfrm>
          <a:prstGeom prst="rect">
            <a:avLst/>
          </a:prstGeom>
        </p:spPr>
      </p:pic>
    </p:spTree>
    <p:extLst>
      <p:ext uri="{BB962C8B-B14F-4D97-AF65-F5344CB8AC3E}">
        <p14:creationId xmlns:p14="http://schemas.microsoft.com/office/powerpoint/2010/main" val="25090003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3972"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0" y="0"/>
            <a:ext cx="12192000" cy="6858000"/>
          </a:xfrm>
          <a:prstGeom prst="rect">
            <a:avLst/>
          </a:prstGeom>
          <a:solidFill>
            <a:srgbClr val="FAFAE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2" name="Picture 2"/>
          <p:cNvPicPr>
            <a:picLocks noChangeAspect="1" noChangeArrowheads="1"/>
          </p:cNvPicPr>
          <p:nvPr/>
        </p:nvPicPr>
        <p:blipFill>
          <a:blip r:embed="rId2" cstate="print"/>
          <a:srcRect/>
          <a:stretch>
            <a:fillRect/>
          </a:stretch>
        </p:blipFill>
        <p:spPr bwMode="auto">
          <a:xfrm>
            <a:off x="2596626" y="1988840"/>
            <a:ext cx="6968359" cy="4323020"/>
          </a:xfrm>
          <a:prstGeom prst="rect">
            <a:avLst/>
          </a:prstGeom>
          <a:noFill/>
          <a:ln w="9525">
            <a:noFill/>
            <a:miter lim="800000"/>
            <a:headEnd/>
            <a:tailEnd/>
          </a:ln>
        </p:spPr>
      </p:pic>
      <p:sp>
        <p:nvSpPr>
          <p:cNvPr id="4" name="3 Rectángulo"/>
          <p:cNvSpPr/>
          <p:nvPr/>
        </p:nvSpPr>
        <p:spPr>
          <a:xfrm>
            <a:off x="599090" y="404665"/>
            <a:ext cx="10963433" cy="1354217"/>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ES" sz="3200" b="1" i="0" u="none" strike="noStrike" kern="0" cap="none" spc="0" normalizeH="0" baseline="0" noProof="0" dirty="0">
                <a:ln>
                  <a:noFill/>
                </a:ln>
                <a:solidFill>
                  <a:srgbClr val="C00000"/>
                </a:solidFill>
                <a:effectLst/>
                <a:uLnTx/>
                <a:uFillTx/>
                <a:latin typeface="Segoe UI Black" pitchFamily="34" charset="0"/>
                <a:ea typeface="Segoe UI Black" pitchFamily="34" charset="0"/>
                <a:cs typeface="+mj-cs"/>
              </a:rPr>
              <a:t>MEJORAR LOS PROCEDIMIENTOS CONJUNTOS PARA FAVORECER LA ATENCIÓN AL CIUDADANO.</a:t>
            </a:r>
            <a:br>
              <a:rPr kumimoji="0" lang="es-ES" sz="3200" b="1" i="0" u="none" strike="noStrike" kern="0" cap="none" spc="0" normalizeH="0" baseline="0" noProof="0" dirty="0">
                <a:ln>
                  <a:noFill/>
                </a:ln>
                <a:solidFill>
                  <a:srgbClr val="C00000"/>
                </a:solidFill>
                <a:effectLst/>
                <a:uLnTx/>
                <a:uFillTx/>
                <a:latin typeface="Segoe UI Black" pitchFamily="34" charset="0"/>
                <a:ea typeface="Segoe UI Black" pitchFamily="34" charset="0"/>
                <a:cs typeface="+mj-cs"/>
              </a:rPr>
            </a:br>
            <a:endParaRPr kumimoji="0" lang="es-ES" sz="1800" b="1" i="0" u="none" strike="noStrike" kern="0" cap="none" spc="0" normalizeH="0" baseline="0" noProof="0" dirty="0">
              <a:ln>
                <a:noFill/>
              </a:ln>
              <a:solidFill>
                <a:srgbClr val="C00000"/>
              </a:solidFill>
              <a:effectLst/>
              <a:uLnTx/>
              <a:uFillTx/>
              <a:latin typeface="Segoe UI Black" pitchFamily="34" charset="0"/>
              <a:ea typeface="Segoe UI Black" pitchFamily="34" charset="0"/>
            </a:endParaRPr>
          </a:p>
        </p:txBody>
      </p:sp>
      <p:pic>
        <p:nvPicPr>
          <p:cNvPr id="5" name="Picture 2" descr="C:\Users\teres\Downloads\logo avacoi_medi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315011" y="4961918"/>
            <a:ext cx="1300145" cy="130014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RÃ©sultat de recherche d'images pour &quot;fundaciÃ³n fuego&quot;">
            <a:extLst>
              <a:ext uri="{FF2B5EF4-FFF2-40B4-BE49-F238E27FC236}">
                <a16:creationId xmlns="" xmlns:a16="http://schemas.microsoft.com/office/drawing/2014/main" id="{18C748A8-50DF-B5B4-24A4-AF0C794AD4CF}"/>
              </a:ext>
            </a:extLst>
          </p:cNvPr>
          <p:cNvPicPr>
            <a:picLocks noChangeAspect="1" noChangeArrowheads="1"/>
          </p:cNvPicPr>
          <p:nvPr/>
        </p:nvPicPr>
        <p:blipFill>
          <a:blip r:embed="rId4">
            <a:clrChange>
              <a:clrFrom>
                <a:srgbClr val="FEFEFE"/>
              </a:clrFrom>
              <a:clrTo>
                <a:srgbClr val="FEFEFE">
                  <a:alpha val="0"/>
                </a:srgbClr>
              </a:clrTo>
            </a:clrChange>
          </a:blip>
          <a:srcRect/>
          <a:stretch>
            <a:fillRect/>
          </a:stretch>
        </p:blipFill>
        <p:spPr bwMode="auto">
          <a:xfrm>
            <a:off x="599090" y="5611991"/>
            <a:ext cx="1542080" cy="77015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102333903"/>
      </p:ext>
    </p:extLst>
  </p:cSld>
  <p:clrMapOvr>
    <a:masterClrMapping/>
  </p:clrMapOvr>
  <p:transition spd="slow">
    <p:wipe/>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Rectángulo"/>
          <p:cNvSpPr/>
          <p:nvPr/>
        </p:nvSpPr>
        <p:spPr>
          <a:xfrm>
            <a:off x="0" y="0"/>
            <a:ext cx="12192000" cy="6858000"/>
          </a:xfrm>
          <a:prstGeom prst="rect">
            <a:avLst/>
          </a:prstGeom>
          <a:solidFill>
            <a:srgbClr val="F4F3C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3" name="Marcador de contenido 2">
            <a:extLst>
              <a:ext uri="{FF2B5EF4-FFF2-40B4-BE49-F238E27FC236}">
                <a16:creationId xmlns="" xmlns:a16="http://schemas.microsoft.com/office/drawing/2014/main" id="{6DF03AFB-778F-2D14-9348-2D6E7E8FED86}"/>
              </a:ext>
            </a:extLst>
          </p:cNvPr>
          <p:cNvSpPr>
            <a:spLocks noGrp="1"/>
          </p:cNvSpPr>
          <p:nvPr>
            <p:ph idx="1"/>
          </p:nvPr>
        </p:nvSpPr>
        <p:spPr>
          <a:xfrm>
            <a:off x="493815" y="1784414"/>
            <a:ext cx="10972800" cy="3682660"/>
          </a:xfrm>
        </p:spPr>
        <p:txBody>
          <a:bodyPr>
            <a:noAutofit/>
          </a:bodyPr>
          <a:lstStyle/>
          <a:p>
            <a:pPr marL="514350" indent="-514350">
              <a:buFont typeface="+mj-lt"/>
              <a:buAutoNum type="arabicPeriod"/>
            </a:pPr>
            <a:r>
              <a:rPr lang="es-ES" sz="2800" b="1" dirty="0">
                <a:latin typeface="Calibri Light" pitchFamily="34" charset="0"/>
                <a:cs typeface="Calibri Light" pitchFamily="34" charset="0"/>
              </a:rPr>
              <a:t>Retirar al paciente de los espectadores y curiosos tan rápido como fuera posible para que no oiga los comentarios. </a:t>
            </a:r>
          </a:p>
          <a:p>
            <a:pPr marL="514350" indent="-514350">
              <a:spcAft>
                <a:spcPts val="1200"/>
              </a:spcAft>
              <a:buFont typeface="+mj-lt"/>
              <a:buAutoNum type="arabicPeriod"/>
            </a:pPr>
            <a:r>
              <a:rPr lang="es-ES" sz="2800" b="1" dirty="0">
                <a:latin typeface="Calibri Light" pitchFamily="34" charset="0"/>
                <a:cs typeface="Calibri Light" pitchFamily="34" charset="0"/>
              </a:rPr>
              <a:t>Recitar un párrafo destinado a calmar y dar seguridad a la víctima:</a:t>
            </a:r>
            <a:r>
              <a:rPr lang="es-ES" sz="2800" dirty="0">
                <a:latin typeface="Calibri Light" pitchFamily="34" charset="0"/>
                <a:cs typeface="Calibri Light" pitchFamily="34" charset="0"/>
              </a:rPr>
              <a:t> </a:t>
            </a:r>
          </a:p>
          <a:p>
            <a:pPr marL="1619250" lvl="1" indent="-341313">
              <a:buClr>
                <a:srgbClr val="FF0000"/>
              </a:buClr>
            </a:pPr>
            <a:r>
              <a:rPr lang="es-ES" sz="2800" b="1" dirty="0">
                <a:solidFill>
                  <a:srgbClr val="C00000"/>
                </a:solidFill>
                <a:latin typeface="Calibri Light" pitchFamily="34" charset="0"/>
                <a:cs typeface="Calibri Light" pitchFamily="34" charset="0"/>
              </a:rPr>
              <a:t>“ya está todo preparado para usted en el hospital” </a:t>
            </a:r>
          </a:p>
          <a:p>
            <a:pPr marL="1619250" lvl="1" indent="-341313">
              <a:buClr>
                <a:srgbClr val="FF0000"/>
              </a:buClr>
            </a:pPr>
            <a:r>
              <a:rPr lang="es-ES" sz="2800" b="1" dirty="0">
                <a:solidFill>
                  <a:srgbClr val="C00000"/>
                </a:solidFill>
                <a:latin typeface="Calibri Light" pitchFamily="34" charset="0"/>
                <a:cs typeface="Calibri Light" pitchFamily="34" charset="0"/>
              </a:rPr>
              <a:t>“le llevaremos allí tan rápido y seguro como sea posible” </a:t>
            </a:r>
          </a:p>
          <a:p>
            <a:pPr marL="1619250" lvl="1" indent="-341313">
              <a:buClr>
                <a:srgbClr val="FF0000"/>
              </a:buClr>
            </a:pPr>
            <a:r>
              <a:rPr lang="es-ES" sz="2800" b="1" dirty="0">
                <a:solidFill>
                  <a:srgbClr val="C00000"/>
                </a:solidFill>
                <a:latin typeface="Calibri Light" pitchFamily="34" charset="0"/>
                <a:cs typeface="Calibri Light" pitchFamily="34" charset="0"/>
              </a:rPr>
              <a:t>“ahora está en una posición segura” </a:t>
            </a:r>
          </a:p>
          <a:p>
            <a:pPr marL="1619250" lvl="1" indent="-341313">
              <a:buClr>
                <a:srgbClr val="FF0000"/>
              </a:buClr>
            </a:pPr>
            <a:r>
              <a:rPr lang="es-ES" sz="2800" b="1" dirty="0">
                <a:solidFill>
                  <a:srgbClr val="C00000"/>
                </a:solidFill>
                <a:latin typeface="Calibri Light" pitchFamily="34" charset="0"/>
                <a:cs typeface="Calibri Light" pitchFamily="34" charset="0"/>
              </a:rPr>
              <a:t>“lo peor ha pasado”</a:t>
            </a:r>
          </a:p>
          <a:p>
            <a:pPr marL="514350" indent="-514350">
              <a:buFont typeface="+mj-lt"/>
              <a:buAutoNum type="arabicPeriod"/>
            </a:pPr>
            <a:r>
              <a:rPr lang="es-ES" sz="2800" b="1" dirty="0">
                <a:latin typeface="Calibri Light" pitchFamily="34" charset="0"/>
                <a:cs typeface="Calibri Light" pitchFamily="34" charset="0"/>
              </a:rPr>
              <a:t>Evitar cualquier conversación o comentario negativo sobre estado de la víctima o circunstancias ajenas a la intervención. </a:t>
            </a:r>
          </a:p>
        </p:txBody>
      </p:sp>
      <p:sp>
        <p:nvSpPr>
          <p:cNvPr id="4" name="3 Rectángulo"/>
          <p:cNvSpPr/>
          <p:nvPr/>
        </p:nvSpPr>
        <p:spPr>
          <a:xfrm>
            <a:off x="1086464" y="598609"/>
            <a:ext cx="10033819" cy="830997"/>
          </a:xfrm>
          <a:prstGeom prst="rect">
            <a:avLst/>
          </a:prstGeom>
        </p:spPr>
        <p:txBody>
          <a:bodyPr wrap="square">
            <a:spAutoFit/>
          </a:bodyPr>
          <a:lstStyle/>
          <a:p>
            <a:r>
              <a:rPr lang="es-ES" sz="4800" b="1" dirty="0">
                <a:solidFill>
                  <a:srgbClr val="C00000"/>
                </a:solidFill>
                <a:latin typeface="Segoe UI Black" pitchFamily="34" charset="0"/>
                <a:ea typeface="Segoe UI Black" pitchFamily="34" charset="0"/>
              </a:rPr>
              <a:t>Experimento </a:t>
            </a:r>
            <a:r>
              <a:rPr lang="es-ES" sz="4800" b="1" dirty="0" smtClean="0">
                <a:solidFill>
                  <a:srgbClr val="C00000"/>
                </a:solidFill>
                <a:latin typeface="Segoe UI Black" pitchFamily="34" charset="0"/>
                <a:ea typeface="Segoe UI Black" pitchFamily="34" charset="0"/>
              </a:rPr>
              <a:t>KANSAS</a:t>
            </a:r>
            <a:endParaRPr lang="es-ES" sz="4800" dirty="0">
              <a:latin typeface="Segoe UI Black" pitchFamily="34" charset="0"/>
              <a:ea typeface="Segoe UI Black" pitchFamily="34" charset="0"/>
            </a:endParaRPr>
          </a:p>
        </p:txBody>
      </p:sp>
      <p:pic>
        <p:nvPicPr>
          <p:cNvPr id="5" name="Picture 2" descr="C:\Users\teres\Downloads\logo avacoi_medio.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373193" y="197346"/>
            <a:ext cx="1393058" cy="139305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RÃ©sultat de recherche d'images pour &quot;fundaciÃ³n fuego&quot;">
            <a:extLst>
              <a:ext uri="{FF2B5EF4-FFF2-40B4-BE49-F238E27FC236}">
                <a16:creationId xmlns="" xmlns:a16="http://schemas.microsoft.com/office/drawing/2014/main" id="{18C748A8-50DF-B5B4-24A4-AF0C794AD4CF}"/>
              </a:ext>
            </a:extLst>
          </p:cNvPr>
          <p:cNvPicPr>
            <a:picLocks noChangeAspect="1" noChangeArrowheads="1"/>
          </p:cNvPicPr>
          <p:nvPr/>
        </p:nvPicPr>
        <p:blipFill>
          <a:blip r:embed="rId3">
            <a:clrChange>
              <a:clrFrom>
                <a:srgbClr val="FEFEFE"/>
              </a:clrFrom>
              <a:clrTo>
                <a:srgbClr val="FEFEFE">
                  <a:alpha val="0"/>
                </a:srgbClr>
              </a:clrTo>
            </a:clrChange>
          </a:blip>
          <a:srcRect/>
          <a:stretch>
            <a:fillRect/>
          </a:stretch>
        </p:blipFill>
        <p:spPr bwMode="auto">
          <a:xfrm>
            <a:off x="10373194" y="5836484"/>
            <a:ext cx="1321344" cy="65991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502916515"/>
      </p:ext>
    </p:extLst>
  </p:cSld>
  <p:clrMapOvr>
    <a:masterClrMapping/>
  </p:clrMapOvr>
  <p:transition spd="slow">
    <p:pull/>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Rectángulo"/>
          <p:cNvSpPr/>
          <p:nvPr/>
        </p:nvSpPr>
        <p:spPr>
          <a:xfrm>
            <a:off x="0" y="0"/>
            <a:ext cx="12192000" cy="6858000"/>
          </a:xfrm>
          <a:prstGeom prst="rect">
            <a:avLst/>
          </a:prstGeom>
          <a:solidFill>
            <a:srgbClr val="FAFAE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3" name="Marcador de contenido 2">
            <a:extLst>
              <a:ext uri="{FF2B5EF4-FFF2-40B4-BE49-F238E27FC236}">
                <a16:creationId xmlns="" xmlns:a16="http://schemas.microsoft.com/office/drawing/2014/main" id="{D21D9FFB-367A-A440-F856-9CBDAE8F35E9}"/>
              </a:ext>
            </a:extLst>
          </p:cNvPr>
          <p:cNvSpPr>
            <a:spLocks noGrp="1"/>
          </p:cNvSpPr>
          <p:nvPr>
            <p:ph idx="1"/>
          </p:nvPr>
        </p:nvSpPr>
        <p:spPr>
          <a:xfrm>
            <a:off x="475908" y="876963"/>
            <a:ext cx="10972800" cy="4911824"/>
          </a:xfrm>
        </p:spPr>
        <p:txBody>
          <a:bodyPr/>
          <a:lstStyle/>
          <a:p>
            <a:pPr marL="0" indent="0">
              <a:spcBef>
                <a:spcPts val="1200"/>
              </a:spcBef>
              <a:buNone/>
            </a:pPr>
            <a:r>
              <a:rPr lang="es-ES" sz="4800" b="1" dirty="0">
                <a:solidFill>
                  <a:srgbClr val="C00000"/>
                </a:solidFill>
                <a:latin typeface="Segoe UI Black" pitchFamily="34" charset="0"/>
                <a:ea typeface="Segoe UI Black" pitchFamily="34" charset="0"/>
              </a:rPr>
              <a:t>Las víctimas tratadas por los equipos entrenados: </a:t>
            </a:r>
          </a:p>
          <a:p>
            <a:pPr marL="0" indent="0">
              <a:spcBef>
                <a:spcPts val="1200"/>
              </a:spcBef>
              <a:buNone/>
            </a:pPr>
            <a:endParaRPr lang="es-ES" sz="1400" b="1" dirty="0">
              <a:solidFill>
                <a:srgbClr val="FF0000"/>
              </a:solidFill>
            </a:endParaRPr>
          </a:p>
          <a:p>
            <a:pPr marL="1438275" indent="-449263">
              <a:lnSpc>
                <a:spcPct val="150000"/>
              </a:lnSpc>
              <a:buFont typeface="+mj-lt"/>
              <a:buAutoNum type="arabicPeriod"/>
              <a:tabLst>
                <a:tab pos="10582275" algn="l"/>
              </a:tabLst>
            </a:pPr>
            <a:r>
              <a:rPr lang="es-ES" sz="2800" dirty="0">
                <a:solidFill>
                  <a:schemeClr val="accent1">
                    <a:lumMod val="75000"/>
                  </a:schemeClr>
                </a:solidFill>
              </a:rPr>
              <a:t>Llegaron en mayor número con vida al hospital.</a:t>
            </a:r>
          </a:p>
          <a:p>
            <a:pPr marL="1438275" indent="-449263">
              <a:lnSpc>
                <a:spcPct val="150000"/>
              </a:lnSpc>
              <a:buFont typeface="+mj-lt"/>
              <a:buAutoNum type="arabicPeriod"/>
              <a:tabLst>
                <a:tab pos="10582275" algn="l"/>
              </a:tabLst>
            </a:pPr>
            <a:r>
              <a:rPr lang="es-ES" sz="2800" dirty="0">
                <a:solidFill>
                  <a:schemeClr val="accent1">
                    <a:lumMod val="75000"/>
                  </a:schemeClr>
                </a:solidFill>
              </a:rPr>
              <a:t>Tuvieron una mayor tasa de supervivencia y pudieron ser tratados con mayor éxito. </a:t>
            </a:r>
          </a:p>
          <a:p>
            <a:pPr marL="1438275" indent="-449263">
              <a:lnSpc>
                <a:spcPct val="150000"/>
              </a:lnSpc>
              <a:buFont typeface="+mj-lt"/>
              <a:buAutoNum type="arabicPeriod"/>
              <a:tabLst>
                <a:tab pos="10582275" algn="l"/>
              </a:tabLst>
            </a:pPr>
            <a:r>
              <a:rPr lang="es-ES" sz="2800" dirty="0">
                <a:solidFill>
                  <a:schemeClr val="accent1">
                    <a:lumMod val="75000"/>
                  </a:schemeClr>
                </a:solidFill>
              </a:rPr>
              <a:t>Tuvieron un tiempo de hospitalización menor. </a:t>
            </a:r>
          </a:p>
        </p:txBody>
      </p:sp>
      <p:pic>
        <p:nvPicPr>
          <p:cNvPr id="4" name="Picture 2" descr="C:\Users\teres\Downloads\logo avacoi_medio.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298243" y="197346"/>
            <a:ext cx="1468007" cy="146800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RÃ©sultat de recherche d'images pour &quot;fundaciÃ³n fuego&quot;">
            <a:extLst>
              <a:ext uri="{FF2B5EF4-FFF2-40B4-BE49-F238E27FC236}">
                <a16:creationId xmlns="" xmlns:a16="http://schemas.microsoft.com/office/drawing/2014/main" id="{18C748A8-50DF-B5B4-24A4-AF0C794AD4CF}"/>
              </a:ext>
            </a:extLst>
          </p:cNvPr>
          <p:cNvPicPr>
            <a:picLocks noChangeAspect="1" noChangeArrowheads="1"/>
          </p:cNvPicPr>
          <p:nvPr/>
        </p:nvPicPr>
        <p:blipFill>
          <a:blip r:embed="rId3">
            <a:clrChange>
              <a:clrFrom>
                <a:srgbClr val="FEFEFE"/>
              </a:clrFrom>
              <a:clrTo>
                <a:srgbClr val="FEFEFE">
                  <a:alpha val="0"/>
                </a:srgbClr>
              </a:clrTo>
            </a:clrChange>
          </a:blip>
          <a:srcRect/>
          <a:stretch>
            <a:fillRect/>
          </a:stretch>
        </p:blipFill>
        <p:spPr bwMode="auto">
          <a:xfrm>
            <a:off x="10403174" y="5851457"/>
            <a:ext cx="1291363" cy="64493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77033175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14 Imagen"/>
          <p:cNvPicPr>
            <a:picLocks noChangeAspect="1"/>
          </p:cNvPicPr>
          <p:nvPr/>
        </p:nvPicPr>
        <p:blipFill>
          <a:blip r:embed="rId2">
            <a:lum bright="70000" contrast="-70000"/>
            <a:extLst>
              <a:ext uri="{28A0092B-C50C-407E-A947-70E740481C1C}">
                <a14:useLocalDpi xmlns:a14="http://schemas.microsoft.com/office/drawing/2010/main" val="0"/>
              </a:ext>
            </a:extLst>
          </a:blip>
          <a:stretch>
            <a:fillRect/>
          </a:stretch>
        </p:blipFill>
        <p:spPr>
          <a:xfrm>
            <a:off x="0" y="-38785"/>
            <a:ext cx="12192000" cy="6935569"/>
          </a:xfrm>
          <a:prstGeom prst="rect">
            <a:avLst/>
          </a:prstGeom>
        </p:spPr>
      </p:pic>
      <p:sp>
        <p:nvSpPr>
          <p:cNvPr id="2" name="CuadroTexto 1">
            <a:extLst>
              <a:ext uri="{FF2B5EF4-FFF2-40B4-BE49-F238E27FC236}">
                <a16:creationId xmlns="" xmlns:a16="http://schemas.microsoft.com/office/drawing/2014/main" id="{95FA0BE6-41E6-9225-9DD0-2FD0EF40C4E9}"/>
              </a:ext>
            </a:extLst>
          </p:cNvPr>
          <p:cNvSpPr txBox="1"/>
          <p:nvPr/>
        </p:nvSpPr>
        <p:spPr>
          <a:xfrm>
            <a:off x="6367402" y="2782668"/>
            <a:ext cx="4511755" cy="646331"/>
          </a:xfrm>
          <a:prstGeom prst="rect">
            <a:avLst/>
          </a:prstGeom>
          <a:noFill/>
        </p:spPr>
        <p:txBody>
          <a:bodyPr wrap="square" rtlCol="0">
            <a:spAutoFit/>
          </a:bodyPr>
          <a:lstStyle/>
          <a:p>
            <a:pPr algn="ctr"/>
            <a:r>
              <a:rPr lang="es-ES" sz="3600" b="1" dirty="0">
                <a:ln w="19050">
                  <a:noFill/>
                </a:ln>
                <a:solidFill>
                  <a:srgbClr val="414952"/>
                </a:solidFill>
                <a:latin typeface="Arial Nova Cond" panose="020B0506020202020204" pitchFamily="34" charset="0"/>
                <a:ea typeface="Roboto Black" panose="02000000000000000000" pitchFamily="2" charset="0"/>
              </a:rPr>
              <a:t>www.menti.com</a:t>
            </a:r>
          </a:p>
        </p:txBody>
      </p:sp>
      <p:sp>
        <p:nvSpPr>
          <p:cNvPr id="3" name="CuadroTexto 2">
            <a:extLst>
              <a:ext uri="{FF2B5EF4-FFF2-40B4-BE49-F238E27FC236}">
                <a16:creationId xmlns="" xmlns:a16="http://schemas.microsoft.com/office/drawing/2014/main" id="{98C121E7-BA69-A1F2-3B44-7DADB2E34F00}"/>
              </a:ext>
            </a:extLst>
          </p:cNvPr>
          <p:cNvSpPr txBox="1"/>
          <p:nvPr/>
        </p:nvSpPr>
        <p:spPr>
          <a:xfrm>
            <a:off x="5021706" y="3649056"/>
            <a:ext cx="7450405" cy="1200329"/>
          </a:xfrm>
          <a:prstGeom prst="rect">
            <a:avLst/>
          </a:prstGeom>
          <a:noFill/>
        </p:spPr>
        <p:txBody>
          <a:bodyPr wrap="square" rtlCol="0">
            <a:spAutoFit/>
          </a:bodyPr>
          <a:lstStyle/>
          <a:p>
            <a:pPr algn="ctr"/>
            <a:r>
              <a:rPr lang="es-ES" sz="7200" b="1" dirty="0" smtClean="0">
                <a:ln w="19050">
                  <a:noFill/>
                </a:ln>
                <a:solidFill>
                  <a:srgbClr val="C00000"/>
                </a:solidFill>
                <a:latin typeface="Roboto Black" panose="02000000000000000000" pitchFamily="2" charset="0"/>
                <a:ea typeface="Roboto Black" panose="02000000000000000000" pitchFamily="2" charset="0"/>
              </a:rPr>
              <a:t>2146 9116</a:t>
            </a:r>
            <a:endParaRPr lang="es-ES" sz="7200" b="1" dirty="0">
              <a:ln w="19050">
                <a:noFill/>
              </a:ln>
              <a:solidFill>
                <a:srgbClr val="C00000"/>
              </a:solidFill>
              <a:latin typeface="Roboto Black" panose="02000000000000000000" pitchFamily="2" charset="0"/>
              <a:ea typeface="Roboto Black" panose="02000000000000000000" pitchFamily="2" charset="0"/>
            </a:endParaRPr>
          </a:p>
        </p:txBody>
      </p:sp>
      <p:sp>
        <p:nvSpPr>
          <p:cNvPr id="11" name="AutoShape 4" descr="data:image/png;base64,iVBORw0KGgoAAAANSUhEUgAAAfQAAAH0CAYAAADL1t+KAAAAAXNSR0IArs4c6QAAIABJREFUeF7tnWuslcXVgIfEtEbloBUIipeKeAGNQUSR1iIxIEYRragRbCMaKioVjLfUhto00dSotSBRgaqojQeiiEak6ik/REw9IBbQcAmKaIrXAypwNDY14csC+2125bBnzZo97+yX5/37rbVm9jNr9sN77LdXp+3bt293PBCAAAQgAAEINDSBTgi9oc+PzUMAAhCAAAR2EEDoNAIEIAABCECgBAQQegkOkY8AAQhAAAIQQOj0AAQgAAEIQKAEBBB6CQ6RjwABCEAAAhBA6PQABCAAAQhAoAQEEHoJDpGPAAEIQAACEEDo9AAEIAABCECgBAQQegkOkY8AAQhAAAIQQOj0AAQgAAEIQKAEBBB6CQ6RjwABCEAAAhBA6PQABCAAAQhAoAQEEHoJDpGPAAEIQAACEEDo9AAEIAABCECgBAQQegkOkY8AAQhAAAIQQOj0AAQgAAEIQKAEBBB6CQ6RjwABCEAAAhBA6PQABCAAAQhAoAQEEHoJDpGPAAEIQAACEEDo9AAEIAABCECgBAQQegkOkY8AAQhAAAIQQOj0AAQgAAEIQKAEBBB6CQ6RjwABCEAAAhBA6PQABCAAAQhAoAQEEHoJDpGPAAEIQAACEEDo9AAEIAABCECgBAQQegkOkY8AAQhAAAIQQOj0AAQgAAEIQKAEBBB6CQ6RjwABCEAAAhBA6PQABCAAAQhAoAQEEHoJDpGPAAEIQAACEEDo9AAEIAABCECgBAQQegkOkY8AAQhAAAIQQOj0AAQgAAEIQKAEBBB6CQ6RjwABCEAAAhBA6PQABCAAAQhAoAQEEHoJDpGPAAEIQAACEEDo9AAEIAABCECgBAQQegkOkY8AAQhAAAIQQOj0AAQgAAEIQKAEBBB6CQ6RjwABCEAAAhBA6PQABCAAAQhAoAQEEHoJDpGPAAEIQAACEEDo9AAEIAABCECgBAQQegkOkY8AAQhAAAIQQOj0AAQgAAEIQKAEBBB6CQ6RjwABCEAAAhBA6PQABCAAAQhAoAQEEHoJDpGPAAEIQAACEEDo9AAEIAABCECgBAQQegkOkY8AAQhAAAIQQOj0AAQgAAEIQKAEBBB6CQ6RjwABCEAAAhAordA7d+7s2tvbOeHEBEaPHu2am5vVq/bp08etXbtWnReSsHz5ctevX7+Q1CQ5LS0tbvjw4eq1Fi1a5AYPHqzOC0kYNmyYW7hwoSp14MCBrrW1VZUjwSNGjHALFixQ56VKkN5dvXq1ejm5K3PmzFHnkWAjIG7YunWrrUim2Qg904Np1G0hdPvJIfRqhgjd3lNUqBBA6A3YDbyhF3NoCN3OHaEjdHsXUaEjAgi9AXsDoRdzaAjdzh2hI3R7F1EBoZeoBxB6MYeJ0O3cETpCt3cRFRB6iXoAoRdzmAjdzh2hI3R7F1EBoZeoBxB6MYeJ0O3cETpCt3cRFRB6iXoAoRdzmAjdzh2hI3R7F1EBoZeoBxB6MYeJ0O3cETpCt3cRFRB6iXoAoRdzmAjdzh2hI3R7F1EBoZeoBxB6MYeJ0O3cETpCt3cRFRB6iXoAoRdzmAjdzh2hI3R7F1EBoZeoBxB6MYeJ0O3cETpCt3cRFRB6iXqgqanJbdu2TfWJZHjEOeeco8opc/DUqVPdl19+qfqIoUJ/4IEHXFtbm2qt0OBrrrnG9ejRIzS97nmNIPSzzz7b/f3vf1ex6Nmzpxs3bpwqpxGCu3Xr5iZMmKDe6pgxY9zs2bNVeQcddJCbOHGiKqfMwS+++KJbunSp6iPy068qXHkEh7yhy0URifHsJNCrVy+3YcMGFY5QoasWKXlwIwg9ZNpa6LHNnz9/x8S1sj0h09bkTq5fv75sKII/j3xnT5s2TZWP0FW48ghG6PZzQOh2hiEVEHo1NYRe4YHQq3sDoVfzYHzqLjx4Q69uDoQeomN7DkJH6B11EUJH6Hv6hkHoCL3D/kDodjmHVEDoCB2h+90c3tB5Q++wU3hD5w3d72ukvlEIHaEjdL87htAROkL3uyv8j+I8OcUOQ+gIHaH73SqEjtARut9dQeienGKHIXSEjtD9bhVCR+gI3e+uIHRPTrHDEDpCR+h+twqhI3SE7ndXELonp9hhCB2hI3S/W4XQETpC97srCN2TU+wwhI7QEbrfrULoCB2h+90VhO7JKXYYQkfoCN3vViF0hI7Q/e4KQvfkFDsMoSN0hO53qxA6QkfofncFoXtyih2G0BE6Qve7VQgdoUcXeteuXd3mzZv9OrCAqLFjx7pZs2apV075S3F9+vRxa9euVe1x1KhRbu7cuaqc0GD5PfGRI0eGppPnnJNphq2trWoWMphlwYIFqrx+/fq55cuXq3IkWHpq3rx5qjzp3dWrV6tyJDjlcBb5Dnj88cfVe0yVIN+hIdMWETpCR+ietxShV0AhdM+m2UMYQq+Gg9ArPBC6/X5JBX7LfReOoT/9yht6BWLo+FTe0ONc6JyrIHSE3lF/IvQ4NxehI/QOO4k3dN7Q43zN7KyC0BE6Qo95o75fC6EjdITuccf4k7sHpBohCB2hI3T7PdpTBYSO0BG6xx1D6B6QELoKEv8NvYKLP7mrWqfDYISO0BG6x11C6B6QELoKEkJH6KqG8QhG6AgdoXtcFITuAQmhqyAhdISuahiPYISO0BG6x0VB6B6QELoKEkJH6KqG8QhG6AgdoXtcFITuAQmhqyAhdISuahiPYISO0BG6x0VB6B6QELoKEkJH6KqG8QhG6AgdoXtcFITuAQmhqyAhdISuahiPYISO0BG6x0VB6B6QELoKEkJH6KqG8QgurdCbmprctm3bPBBUQiZNmuSmTJmiypHg3H/69corr3SPPvqo+nOl/KW4vn37ujVr1qj2KD8Xe+mll6pyJPiaa65xPXr0UOW98MIL7vzzz1flEFxNoGfPnm7cuHFJsHTq1Mlt375dvVZIXrdu3dyECRPUa40ZM8bNnj1blXf00Ue7d999V5UjwbkPZxGGn332mfpzMZylGllphd65c2fX3t6uahB+y70aV0qhh/yWu+pwdwmWKVwyjUvz8IauoRU3VtjLxDXNI2fcv39/TcqOWJneJxPXUjy8oVco88MycToOoe/CEaEj9I6uFUKP84UTUgWhV6jJP7LXr1+vxpj7GzpCVx/pbhMQOkLvsJN4Q6+gQehxvnBCqiB0hN5R3/An92oyCB2hI3QPyyB0D0h1CkHoCB2h+10uhI7QEbrHXUHoHpDqFILQETpC97tcCB2hI3SPu4LQPSDVKQShI3SE7ne5EDpCR+gedwWhe0CqUwhCR+gI3e9yIXSEjtA97gpC94BUpxCEjtARut/lQugIHaF73BWE7gGpTiEIHaEjdL/LhdAROkL3uCsI3QNSnUIQOkJH6H6XC6EjdITucVcQugekOoUgdISO0P0uF0JH6Ajd464gdA9IdQpB6AgdoftdLoSO0BG6x11B6B6Q6hSC0BE6Qve7XAgdoe91Qve7GnGiWltb3cCBA+MUq0OVRYsWuSFDhtSh8vdLCgfhkeIJHc4SsjcZLLR69Wp1KsNZKsj4LXd1++w2AaEjdIQe5y7ttgpCr2BB6NUtgtAReuyvHoSO0BF67Fu1Sz2EjtA7ai+EjtBjf/UgdISO0GPfKoS+W6K8ofOG3tFV40/ucb6EEDpCR+hx7hJ/cq/BEaEjdIRexy8b5xxCR+gIvY53jD+58yd3/uRe+4Lxhl6bkU8EQkfoCN3npgTGIHSEjtBrXx6EXpuRTwRCR+gI3eemBMYgdISO0GtfHoRem5FPBEJH6Ajd56YExiB0hI7Qa18ehF6bkU8EQkfoCN3npgTGIHSEjtBrXx6EXpuRTwRCR+gI3eemBMYgdISO0GtfHoRem5FPBEJH6Ajd56YExiB0hI7Qa18ehF6bkU8EQkfoCN3npgTGIHSEjtBrXx6EXpuRT0Rphd7U1OS2bdvmw+D/YyZNmuSmTJmiypHgu+++23399dfqvFQJJ598srvgggvUy/Xq1ctt2LBBlSc/Z9nc3KzKkeAHHnjAtbW1qfJkIMbTTz+typHg8ePHux49eqjzQhI6derktm/fHpKaJCfl/g477DA3btw49eeSflq3bp0q75NPPnEzZsxQ5YQGhw5nGTNmjJs9e7Zq2aOPPtq9++67qhwJfu6559yKFSvUeakS9t9/f3fLLbeol5s4caKbNm2aKq9z585u69atqpxGCS6t0OXQ2tvbVecgzTF16lRVTpmDUwo9hOPcuXPdJZdcok6VSVz9+vVT54UkyK+jLV26NCQ1Sc7gwYOdTFzL+RkxYoRbsGBBtlsMFXrK33LPFp5xYwi9GiBC34UHQq9uDoRu/LZxbsfoVIRu44jQK/zkTq5fv94GtETZCB2hd9jOCB2hx/6uQ+h2oggdoXfURQgdoSN0z+9Y3tA9Qe0hDKHbGSJ0hI7Q/e4Rf3LnT+4ddgpC97tEe4pC6HaGCB2hI3S/e4TQETpC97srQVEIPQhbVRJCR+gI3e8eIXSEjtD97kpQFEIPwobQO8DG/yiuGgz/Db2aB0JH6Ajd7pwOKyB0O1ze0HlD5w3d7x4hdISO0P3uSlAUQg/Cxhs6b+hejcMbOm/oHTYK/29r1Wj4H8V5fafsMQih2xnyhs4bOm/ofveIN3Te0HlD97srQVEIPQgbb+i8oXs1Dm/ovKHzhu51VZzjDd0T1B7CELqdIW/ovKHzhu53j3hD5w2dN3S/uxIUhdCDsPGGzhu6V+Pwhr6XvKF36dJFPVGnZ8+ernfv3l6NtDcELVmyxH3zzTeqjyoTpJ588klVjgSPHTvWvf/++6q8vn37uksvvVSVI8HTp093Mo1L8/z0pz91d955pyZlR+zpp5/uhKPmGTBggLvnnns0KTtiZVrgW2+9pco788wz3SuvvKLKkWCZjPXGG2+o8uS8HnzwQVWOBIe8oR9zzDFu5syZ6rV+//vfu1dffVWVJ59r1apVqhwJvvzyy9WTCffdd98d8wF4dhKQyXMffvihCodM4tyyZYsqp1GCeUNvlJNqkH2Gjk+ViVVr165VfcpRo0Y5mbimfWTS2sqVK1VpIpX58+erciQ45A192LBhrqWlRb2WTE5bvHixKi902prsceHChaq1hIXMh9c+IUKXM5apetpHemrevHmqtJTT1lQbI3i3BBif2oCNETI+tQE/ZnZbRujVR4LQKzwQenVvhIxPze7CN+CGEHqDHpp2HnoDfszstozQEXpHTYnQEXoOX1gIPYdTUO6BN3QlsEjhCB2hI3S/y8Qbuh+n2FEIPTbRBPUQegLIu1kCoSN0hO539xC6H6fYUQg9NtEE9RB6AsgIvSZk/ht6BRF/cudP7jUvTIIAhJ4AcuwlEHpson71eEPnDZ03dP+7MmfOHL9goqIRQOjRUKYrhNDTsd51JYSO0BG6393jT+5+nGJHIfTYRBPUQ+gJIPMn95qQ+ZM7f3LvqEkQes3rU5cAhF4XrPUtitDry3dPX1LNzc3qxflhmQoyflimun34YRn1dSJhDwQQegO2B0Iv5tD4kzt/cudP7n53jzd0P06xoxB6bKIJ6iH0BJD5k3tNyPzJnT+58yf3mtckaQBCT4o7zmLnnXee++qrr+IUo4o3gaFDh7rJkyd7x/83MPfhLMcff7y77LLL1J/ruuuuc2vWrFHlnX322e7ll19W5UiwDGfR/kb9UUcd5a644gr1WjKcZdmyZao8+c8qIcNZ5D/hrFu3TrXWscceGzycZdGiRaq1fvzjH7vHHntMlSPBd9xxh/r38NWLkPA9Avvvv79bsGBBKcmUdjhLKU+LD1VFQAazXHLJJWoqMrRDhndoHhnMMnLkSE1KcGzof0MPWVDkNWTIkJDUZDnCXv47Og8EILBnAgidDmlYAgjdfnQI3c6QChDIhQBCz+Uk2IeaAEJXI/teAkK3M6QCBHIhgNBzOQn2oSaA0NXIELodGRUgkC0BhJ7t0bCxWgQQei1Ctf/vvKHXZkQEBBqFAEJvlJNin98jgNDtTYHQ7QypAIFcCCD0XE6CfagJIHQ1Mv7kbkdGBQhkSwChZ3s0bKwWAYRei1Dt/ztv6LUZEQGBRiGA0BvlpNgnf3KvQw8g9DpApSQECiKA0AsCz7J2Aryh2xkidDtDKkAgFwIIPZeTYB9qAghdjex7CQjdzpAKEMiFAELP5STYh5oAQlcjQ+h2ZFSAQLYEEHq2R8PGahFA6LUI1f6/84ZemxEREGgUAqUVelmnrT3zzDPu4IMPTtJfY8aMcR999JFqrUaYtjZgwAB3wAEHqD7X5s2b3dtvv63KCQ3+0Y9+5E466SR1esi0tS1btrgVK1ao17r33nvdKaecospbvXq1mzBhgipHgk888UR1z4dOW1Nvzjn3wQcfBE2su/32291ZZ50VsqQ656677nIvvfSSOi9VwkEHHeSeffZZ9XLTpk1z8p2oeZi2pqGVSWxZ56Fv3LjR9ezZMwnlXr16uQ0bNqjWGj16tJNxl9pHRmuuXbtWlTZq1Cgnb+k8OwkMHjzYLV68OAmOlpYWJ1PhNE9ra6sbNGiQJiU4VqbpyVS9FI/8Q+WEE05QLyX3RO5LikfGEz/++OMplgpao2vXrq6trU2dO3HiRCdS1zzMQ9fQyiQWodsPAqHbGaasgNArtBF6dech9AoPhJ7yWynSWgjdDhKh2xmmrIDQEXpH/YbQEXrK76LoayF0O1KEbmeYsgJCR+gIvfaN4w29NqPsIhC6/UgQup1hygoIHaEj9No3DqHXZpRdBEK3HwlCtzNMWQGhI3SEXvvGIfTajLKLQOj2I0HodoYpKyB0hI7Qa984hF6bUXYRCN1+JAjdzjBlBYSO0BF67RuH0Gszyi4CoduPBKHbGaasgNAROkKvfeMQem1G2UUgdPuRIHQ7w5QVEDpCR+i1bxxCr80ouwiEbj8ShG5nmLICQkfoCL32jUPotRllF4HQ7UeC0O0MU1ZA6Agdode+cQi9NqPsIrp06eK2bt2a3b7+u6FDDjnEyQAJ7XPzzTerB4vIWscdd5x2KZdyOIv8Frb8JrbmEYH94Q9/0KTsiE05nEUGmMgXSIrnzDPPdK+++qpqKbkn8jOp2udPf/qTejhL6G+5hwxnOfTQQ93VV1+t/VhB8TKcRX6JTfv87ne/Szqc5eWXX9Zu0UlPpXhCh7PIQKL7779ftcWmpiYnQ4nK+JR22lrub+jjx49306dPV/eUDGbRTkCTL5tZs2ap10qZEDKcJXR/MrRDK7H58+e7kSNHqpcUiQ0cOFCdF5IQ8oYuOTJCNcUTKnRhP2LECNUW5Yz79++vyiG4moB818gwqJwfhrNUnw5CL6hbEXo1eIRub0SEXmGI0O39hNDtDFNXQOipiX+3HkJH6LFbD6Ej9Jg9hdBj0kxTC6Gn4fy9VRA6Qo/deggdocfsKYQek2aaWgg9DWeEXoMzf3K3NyJCR+j2LqpUQOgxaaaphdDTcEboCL3unYbQEXrMJkPoMWmmqYXQ03BG6Ai97p2G0BF6zCZD6DFppqmF0NNwRugIve6dhtAReswmQ+gxaaaphdDTcEboCL3unYbQEXrMJkPoMWmmqYXQ03BG6Ai97p2G0BF6zCZD6DFppqmF0NNwRugIve6dhtAReswmQ+gxaaaphdDTcEboCL3unYbQEXrMJkPoMWmmqYXQ03BG6Ai97p2G0BF6zCZD6DFppqlVWqG/9tpr7ttvv1VRnDdvnps2bZoqR4Kfe+45J1OrNI9MgwqZtnbYYYe5Dz/8ULOU69GjR9C0NdUi3wUPHTrUTZ48WZ2a+7S1F154wZ1//vnqzyUDQlJNW1uxYoV6ipRM03rllVfUn+uWW25xb7zxhipPph/Kb6xrn5DhLO3t7W7ZsmXapYLiQ6etBS2WMClU6Pfdd597/vnnk+z03HPPdaeddppqrX322cedccYZqpxGCS6t0EMOYOrUqe6GG25Qp7a1tbmuXbuq80ISQqathawTmjN69GjX3NysTg/5pbhRo0a5uXPnqtcKSQidthayVsqc0Glrw4YNcwsXLkyy1RChJ9nYd4vI2F/5B2nZnlChy89az5w5MwkO+c6WiWs8Owkg9F06AaHbrwVCtzNMWQGh22kj9GqGCN3eU6EVEDpCD+2d3eYh9Kg4614ModsRI3SEbu+iOBUQOkKP00nfVUHoUXHWvRhCtyNG6Ajd3kVxKiB0hB6nkxB6VI6piiF0O2mEjtDtXRSnAkJH6HE6CaFH5ZiqGEK3k0boCN3eRXEqIHSEHqeTEHpUjqmKIXQ7aYSO0O1dFKcCQkfocToJoUflmKoYQreTRugI3d5FcSogdIQep5MQelSOqYohdDtphI7Q7V0UpwJCR+hxOgmhR+WYqhhCt5NG6Ajd3kVxKiB0hB6nkxB6VI6piiF0O2mEjtDtXRSnAkJH6HE6CaFH5ZiqGEK3k0boCN3eRXEqIPRdOMpglpDfBQ4ZzhJ6fJdcconbtGmTKr2sw1lS/pZ76HAW1UEZg/v166ceEiQ5U6ZMUa88fPhw19LSosqTITUyrEb7jBkzRj3ISNY65ZRTtEu5VatWOZnNoHkYzlJNi+Esmu6JG4vQI7yhxz2S+NXGjh3rZs2aFb9wxIoMZ7HDXLRokZM37hRPyHCWgQMHutbWVvX2RowY4RYsWKDKk3+ohEx2k38kytRFHudCh7OkZCcvYNoJmfKPPZn8V8YHoSP0LPoaoduPAaFXGCJ0ez8hdDvD1BUQOkJP3XO7XQ+h248BoSN0exdVKiD0mDTT1ELoCD1Np9VYBaHbjwGhI3R7FyH0mAxT10LoCD11z/GGXifiCB2hx2wt3tBj0kxTC6Ej9DSdxht63TkjdIQes8kQekyaaWohdISeptMQet05I3SEHrPJEHpMmmlqIXSEnqbTEHrdOSN0hB6zyRB6TJppaiF0hJ6m0xB63TkjdIQes8kQekyaaWohdISeptMQet05I3SEHrPJEHpMmmlqIXSEnqbTEHrdOSN0hB6zyRB6TJppaiF0hJ6m0xB63TkjdIQes8kQekyaaWohdISeptMQet05I3SEHrPJEHpMmmlqlVbo5513nvvqq69UFD/88EP37rvvqnJSB8+dO9cdfPDBqmUPOeQQd9xxx6lyJFimXH300UeqvKFDh7rJkyerciT4jTfeUJ+XjK186qmn1Gs9/PDDrnfv3qq8zZs3u7fffluVI8HXXXedW7NmjTovJCFk2lrIOpLz1ltvuS+++EKVnnLa2qeffuoeeugh1f4k+LLLLnPHH3+8Oq+MCTLARCanpXgOOugg9+yzz6qXku/rjRs3qvL22Wcfd8YZZ6hyGiW4tEKXL4/29vZGOQfvfUrzyr+cUzy9evVyGzZsUC01evRo19zcrMoJDZZ/3Mg4We0jU7hEfikemTC2dOnSFEuVdo358+c7mbimeeSMQ0a1Sk/JxDUet0OUhx9+eBIUXbt2VY+tTbKxBlsEoTfYgSH0yoEh9AZr3sDtIvRAcMY0hG4EWEA6Qi8AumVJhI7QLf3TiLkIvZhTQ+jFcLesitAt9ArIRegIvYC2K3RJhF4MfoReDHfLqgjdQq+AXISO0Atou0KXROjF4EfoxXC3rIrQLfQKyEXoCL2Atit0SYReDH6EXgx3y6oI3UKvgFyEjtALaLtCl0ToxeBH6MVwt6yK0C30CshF6Ai9gLYrdEmEXgx+hF4Md8uqCN1Cr4BchI7QC2i7QpdE6MXgR+jFcLesitAt9ArIRegIvYC2K3RJhF4MfoReDHfLqgjdQq+AXISO0Atou0KXROjF4EfoxXC3rIrQLfQKyEXoCL2Atit0SYReDH6EXgx3y6qlFXqXLl2cDBfI9ZGBKccee6x6ezfffLM74IAD1HkhCffff7/7/PPPVaknnXSSu+iii1Q5Enzaaae5/fbbT5UX+tOvf/nLX9TDWeS3pk888UTV/iT49NNPd0uWLFHlyaAK4ah9VqxY4bZs2aJNSxYfOpzlj3/8oxs0aJBqn8Li5JNPVuVI8Lx589zPf/5zdV5IggztkSEyKR4ZONOjRw/VUm1tbUGzEtatW+c+/vhj1VoHHnhg0HAW1SLfBTOcJYRawTm5D2cZP368mz59upqSDGbRTkBTL/Jdwvr1650MaNE8Mpjl8ssv16TsiJXJaX369FHlhQpdtch3wTIcRN4UtU/IcJZhw4a5lpYW7VJu8ODBbvHixeq8VAnCorW1NclyjTCcRQYZzZkzJwmPWbNmubFjxyZZS77bZs6cmWStkEXEDTm/7IV8pv/mlPYNHaFb2mJnLkKvMETo9n5C6NUMEbq9p0IqIPQQagXnIHT7ASB0hG7vokoFhI7QY/ZTaC2EHkquwDyEboeP0BG6vYsQekcMeUOP2V3+tRC6P6tsIhG6/SgQOkK3dxFCR+gxu8heC6HbGSavgNDtyBE6Qrd3EUJH6DG7yF4LodsZJq+A0O3IETpCt3cRQkfoMbvIXguh2xkmr4DQ7cgROkK3dxFCR+gxu8heC6HbGSavgNDtyBE6Qrd3EUJH6DG7yF4LodsZJq+A0O3IETpCt3cRQkfoMbvIXguh2xkmr4DQ7cgROkK3dxFCR+gxu8heC6HbGSavgNDtyBE6Qrd3EUJH6DG7yF4LodsZJq+A0O3IETpCt3cRQkfoMbvIXguh2xkmr/Daa6+5b7/9VrWuTFqaNm2aKic0mGlr1eQefPBB99lnn6lw9u3b11166aWqnNDglNPWzj77bPfyyy+rtyoTxr788kt1XqqEpqYm179/f/Vyt912m3v99ddVee3t7e7NN99U5UjwCSec4OSsUzwybU3b86H7Ou6449TT1rp16+aefvpp9ZLXXHONmzFjhjovVYL0Yc5TCS0cSjucJQTK1KlT3Q033BCSmiynrPPQZdLa2rVrVRxHjRrlZOJazk/KaWs5c7DsTQbjLFiwwFKC3AACMtlRvm+0D9PWtMT9qpWKAAAgAElEQVTixSP0XVgi9OrGktGpGzZsUHWb/D61jFDVPgi9Qix0fKqWeaPEI/RiTgqhF8PdsipCR+gd9g9Ct1ytnbm8odsZInQ7w5AKCD2EWrE5CB2hI/Q63kGEboeL0O0MQyog9BBqxeYgdISO0Ot4BxG6HS5CtzMMqYDQQ6gVm4PQETpCr+MdROh2uAjdzjCkAkIPoVZsDkJH6Ai9jncQodvhInQ7w5AKCD2EWrE5CB2hI/Q63kGEboeL0O0MQyog9BBqxeYgdISO0Ot4BxG6HS5CtzMMqYDQQ6gVm4PQETpCr+MdROh2uAjdzjCkAkIPoVZsDkJH6Ai9jncQodvhInQ7w5AKCD2EWrE5CB2hI/Q63kGEboeL0O0MQyog9BBqxeaUVughw1mWLl3q/va3v6lPZNGiReqc0AT57fKDDz5YlS6DYGQ4g/YZM2aM++ijj1RpQ4cOdZMnT1blSLAMxVi9erUqL/S33JctW+ZkeIfmYTiLhtbuYxnOYmf4zTffuCVLltgLeVQIFfp9993nnn/+eY8VKiH/+c9/3D/+8Q9VjgT37t3byT41z/7771/a2QClFXrI+NSJEyc6+T137SNf9ps3b9amJYsfO3asmzVrVrL1QhZK+Vvu/fr1cytXrlRtU94S58+fr8qR4JRv6IMHD3aLFy9W7zFVgrBobW1Nstzy5cuDJrvJP5jlH4q5PjLSWCSW4gkVesje2traXPfu3dWp8n0t39s8Owkg9F06AaEXdy0QeoV96HAWhF5hiNDtdxmh2xmmroDQEXrqntvteggdocdsRIRup4nQ7QxTV0DoCD11zyH0GsR5Q7e3JEK3M0TodoapKyB0hJ665xA6Qq97zyF0O2KEbmeYugJCR+ipew6hI/S69xxCtyNG6HaGqSsgdISeuucQOkKve88hdDtihG5nmLoCQkfoqXsOoSP0uvccQrcjRuh2hqkrIHSEnrrnEDpCr3vPIXQ7YoRuZ5i6AkJH6Kl7DqEj9Lr3HEK3I0bodoapKyB0hJ665xA6Qq97zyF0O2KEbmeYugJCR+ipew6hI/S69xxCtyNG6HaGqSsgdISeuucQOkKve88hdDtihG5nmLpCaYWectrarbfe6vbbbz/V2ck0oj//+c+qnNDgq666yj3yyCPq9JBpa+pFvku4/vrr1VPkunXrtmNKm/YJmbb2zjvvuCeffFK7lLv66qvdoYceqsp777333BNPPKHKkWA55yOOOEKdF5Jwyy23OOGoeUKHs9x2223u9ddf1yy1g7mw1z5PP/20W7VqlTYtKP722293Z511lipXpq2FDLi566673Msvv6xaS4LPPPNMdc7NN9/sZJiR5tm0aZOT+6x97r//fiffHTw7CZRW6CEHLJN7brjhBnWqTAqSiWuaZ/r06e7aa6/VpATHhk5b69Wrl9uwYUPwuppEGZ0qv+ee6yOT1kaOHKnennz5isg0T0tLixs+fLgmZUesjPGVAS0pHvl52oULF6qWChV6yDx0magnb+naRyatzZs3T5sWFN/c3OxGjx4dlKtNku+Axx9/XJsWFC/fbePHj1flMm1NhavDYIS+CxqEXt0nCL3CA6FX9wZCt38BI/QKQ4Ru7yepgNAReoedhNARekfNgdDtX8AIHaHbu6i6AkJH6Ajd41bxhs4bukebqEIQOkJXNYxHMEJH6Ajd46IgdITu0SaqEISO0FUN4xGM0BE6Qve4KAgdoXu0iSoEoSN0VcN4BCN0hI7QPS4KQkfoHm2iCkHoCF3VMB7BCB2hI3SPi4LQEbpHm6hCEDpCVzWMRzBCR+gI3eOiIHSE7tEmqhCEjtBVDeMRjNAROkL3uCgIHaF7tIkqBKEjdFXDeAQjdISO0D0uCkJH6B5togpB6Ahd1TAewQgdoSN0j4uC0BG6R5uoQhA6Qlc1jEcwQt8F0rRp09zEiRM9sFWHPPfcc65Lly6qvNDhLIMGDXI/+MEPVGude+65TgbIaJ+Q4SyfffaZW7NmjXapHb8zrR0sEjqcRb0559wLL7zgzj//fHXqQw895I4//nhVngw9keEn2ufVV191P/vZz1RpW7ZsCfrN85TDWUJ+y71///7uzTffVLGQ4Isvvtg988wzqjwZzHTqqaeqciQ45XAW+Y5asWKFao///ve/gwbB3HTTTerhLNKHF154oWp/EsxwlmpkCD3CG7q6Cw0JGzdudDLWMNdH3jouv/zyJNuTQRpz585NslboG3qSzX23SMhwFskZMmRIkm2WdTiLDBWS4UIpnvXr17vevXurl5o1a5aTAS2aR75rDj/8cE1K8liZvxHyEpZ8o4kWROgIPWqrIfSoOFXFEHoFV8ppawhd1aZRgxE6b+gdNlTotLWoHVqjGG/oFUC8oVc3C0JH6B19ffCGnvJburi1eEPnDT1q9/GGHhWnqhhCR+gIXXVlSheM0BF61KZG6FFxqoohdISO0FVXpnTBCB2hR21qhB4Vp6oYQkfoCF11ZUoXjNARetSmRuhRcaqKIXSEjtBVV6Z0wQgdoUdtaoQeFaeqGEJH6AhddWVKF4zQEXrUpkboUXGqiiF0hI7QVVemdMEIHaFHbWqEHhWnqhhCR+gIXXVlSheM0BF61KZG6FFxqoohdISO0FVXpnTBCB2hR21qhB4Vp6oYQkfoCF11ZUoXjNARetSmRuhRcaqKIXSEjtBVV6Z0waUV+nnnnee++uor1YHJJLPhw4erclIHhwzSeOmll9xdd92VZKuh09ZCNte1a1d3wgknhKSqc2Ri2mWXXabOu+6669TT5wYMGODuuece9VqPPfaYe//991V5MuVKO4VLFrj33nvdKaecolqrqanJyRQ07fP222+7zZs3q9I6d+6s3p8ssGrVKtfW1qZaa//99w+atnbHHXe4hQsXqtb65ptv3JIlS1Q5Ehzy06+S98orr6jXuu+++5wMM9I8Bx54oHv22Wc1KTtijznmmKyHVak/kDGhtEKXC93e3q7CI1N75Pfcy/bIZb7qqqvK9rGSfh4Z4an9kpINyoSxpUuXqvY6bNgw19LSosqR4MGDB7vFixer80ISZH+yT55wAqNHj3Zz5swJL6DIDBW6Yon/Dx0/frybOXOmKlX+ca79h5Rqgb0kGKHvctAIfS/p+oCPidCroSH0gCb6nxSEXgGC0O39JBUQOkKP00klr4LQEXrsFkfoCD12TyF0hB67p0pZD6Ej9NiNjdAReuyeQugIPXZPlbIeQkfosRsboSP02D2F0BF67J4qZT2EjtBjNzZCR+ixewqhI/TYPVXKeggdocdubISO0GP3FEJH6LF7qpT1EDpCj93YCB2hx+4phI7QY/dUKeshdIQeu7EROkKP3VMIHaHH7qlS1kPoCD12YyN0hB67pxA6Qo/dU6Wsh9AReuzGRugIPXZPIXSEHrunSlkPoSP02I2N0BF67J4qrdBDhrNcfPHF7te//nVsxrut99FHH7l169YlWWvlypVBgw+SbK6ARZYtW6Ye3POTn/zE3XnnnerdPvLII+5f//qXKu/UU08NGs4yadIkJ2ed4rniiivcUUcdlWKppGuceOKJTn6GNMVz+eWXO5lOqHn23XffHfMBtM9vfvMbd84552jTguKvueYaN2PGDFVu9+7d3aeffqrKIfj7BEor9NwPe/r06e7aa69Nss2xY8fumLbEs5NAv379komvtbU16As497OSwSzaSWG5fybZ39y5c92oUaOSbDXkDb1Xr15u/fr1SfYXugjDWULJ2fMQup1hUAWEHoQtShJCt2NE6HaGCL3CkOEs9n6SCgg9Dkd1FYSuRhYtAaHbUSJ0O0OEjtDtXVRdAaHHJupZD6F7gqpDGEK3Q0XodoYIHaHbuwihx2YYVA+hB2GLkoTQ7RgRup0hQkfo9i5C6LEZBtVD6EHYoiQhdDtGhG5niNARur2LEHpshkH1EHoQtihJCN2OEaHbGSJ0hG7vIoQem2FQPYQehC1KEkK3Y0TodoYIHaHbuwihx2YYVA+hB2GLkoTQ7RgRup0hQkfo9i5C6LEZBtVD6EHYoiQhdDtGhG5niNARur2LEHpshkH1EHoQtihJCN2OEaHbGSJ0hG7vIoQem2FQPYQehC1KEkK3Y0TodoYIHaHbuwihx2YYVA+hB2GLkoTQ7RgRup0hQkfo9i5C6B0ynDdvnrv//vtjM95tvQEDBjgZyal9LrnkErdp0yZV2lVXXeVk6pf2GTNmjJOpcCmeJ554wh1xxBEplgoaztII09aSwPtukbfeest9/vnnqiVXr17tJkyYoMoJDT7mmGPczJkz1elPP/20W7VqlTovJGHNmjXus88+U6WGTltTLWIMlimSH3/8saoK09ZUuDoM5qdfd0EzdepUd8MNN8QhW6OKTCSSt3Tt07NnT7VkQ6etyWSnDRs2aLcYFC9f9n369AnK1SaFvKE3wjx0LYfU8TJ5btCgQUmWlTNevny5ei2ZtCb/sOdJS4DhLHF4I3SE3mEnIfQKGoRu/8JB6HaGZa2A0OOcLEJH6Ajd4y4hdA9INUIQup1hWSsg9Dgni9AROkL3uEsI3QMSQrdD2ksrIPQ4B4/QETpC97hLCN0DEkK3Q9pLKyD0OAeP0BE6Qve4SwjdAxJCt0PaSysg9DgHj9AROkL3uEsI3QMSQrdD2ksrIPQ4B4/QETpC97hLCN0DEkK3Q9pLKyD0OAeP0BE6Qve4SwjdAxJCt0PaSysg9DgHj9AROkL3uEsI3QMSQrdD2ksrIPQ4B4/QETpC97hLCN0DEkK3Q9pLKyD0OAeP0BE6Qve4SwjdAxJCt0PaSysg9DgHj9B34ZhyOMvIkSPdjTfeqD5FGc7S1tamyjv33HPdrbfeqsqR4JTDWa6//np38MEHq/cYkjBu3Di3fv16VWrK4Sy9e/d2v/jFL1T7Cw0+8MADdwyrSfHI7/Vfd9116qXefvtt9SCY/v37uzfffFO91sUXX+yeeeYZVd5+++3nTj31VFVO6uC1a9e6Tz/9NPWy3utJHz777LPe8ZbAffbZx51xxhmWEtnmIvRsj2bv2pgMZpEvnbI98nOnAwcOVH2slpYWN3z4cFVOaPDgwYPdokWLQtOT5MlfRxYsWKBaK+VwFuld+cdKzo8MaHr88cdz3mKyvXXu3Nlt3bo12XopF0LoKWmzVocEEHoFDUKvbhOEbv/iQOgVhgjd3k9UgMAeCSB0hN5RgyB0+5cHQkfo9i6iAgQ8CSB0hI7QPS9LQBhCR+gBbUMKBMIIIHSEjtDD7o5PFkJH6D59QgwEohBA6AgdoUe5SrstgtARev26i8oQ+B8CCB2hI/T6fS0gdIRev+6iMgQQeoc9wP/KvRoN/6M4+9cFQkfo9i6iAgQ8CfCGzhs6b+ielyUgDKEj9IC2IQUCYQQQOkJH6GF3xycLoSN0nz4hBgJRCCB0hI7Qo1yl3RZB6Ai9ft1FZQj8DwGEjtARev2+FhA6Qq9fd1EZAgi9wx7gfxRXjYb/UZz96wKhI3R7FxVY4bzzznNfffVVgTvYO5ceOnSomzx5svrDv/HGG1mf1+uvv+5++9vfqj+XTP2S347WPGWdtqZhsGusTFvbvHmzKl0miz300EOqHAletWqV27Rpkyqvb9++O/K0zx133OEWLlyoSuvZs6d78sknVTkSnFLoN910k5N/hGmeLVu2uAsvvFCTsiNWpjRedNFFqjymralw5REsX6Lt7e15bGYv2sXo0aNdc3Nz6T7x/PnznYy8TfEMGzbMyVs6TziB5cuXO/nHVIondNqa3JU5c+aottirVy/16N/UQp8+fbobP3686nPJSOju3burciR46tSpbuLEieq8siaUdtoaQi+mZRG6nTtCtzNE6NUMU76hI3R7/4ZWQOih5MjbLQGEbm8MhG5niNARur2LGq8CQm+8M8t6xwjdfjwI3c4QoSN0exc1XgWE3nhnlvWOEbr9eBC6nSFCR+j2Lmq8Cgi98c4s6x0jdPvxIHQ7Q4SO0O1d1HgVEHrjnVnWO0bo9uNB6HaGCB2h27uo8Sog9MY7s6x3jNDtx4PQ7QwROkK3d1HjVUDojXdmWe8YoduPB6HbGSJ0hG7vosargNAb78yy3jFCtx8PQrczROgI3d5FjVcBoTfemWW9Y4RuPx6EbmeI0BG6vYsarwJCb7wzy3rHCN1+PAjdzhChI3R7FzVehdIKvUuXLm7r1q2qE5HBBzIYg2cngSVLlrhvvvlGhWPMmDFBwyNUixiDly1bpv6d/3feeSfoc/3zn/9027ZtU+14wIAB7p577lHlNEJwU1NT0O+rhwxneffdd92vfvWrJFgYzlKNeebMmWr2MhCnW7du6vNiOEs1stIKPeS33OVH/uXH/nl2EpBBEBs2bFDhaIQ39H79+rmVK1eqPpdMj5IBLdpn4MCBbunSpdq0UsYLi9bWVvVnCxmfql7EkBA6nMWwpDq1rL/lrgbh3I7ph9qXvZB1ishB6LtQR+jVLYjQKzwQuv3rCaHbGYZWQOgVcgg9tIsKzOMN3Q4foSN0exdVKiD0mDR1tRA6Qtd1TGbRCN1+IAgdodu7CKHHZBhaC6Ej9NDeySIPoduPAaEjdHsXIfSYDENrIXSEHto7WeQhdPsxIHSEbu8ihB6TYWgthI7QQ3snizyEbj8GhI7Q7V2E0GMyDK2F0BF6aO9kkYfQ7ceA0BG6vYsQekyGobUQOkIP7Z0s8hC6/RgQOkK3dxFCj8kwtBZCR+ihvZNFHkK3HwNCR+j2LkLoMRmG1kLoCD20d7LIQ+j2Y0DoCN3eRQg9JsPQWggdoYf2ThZ5CN1+DAgdodu7CKHHZBhaC6Ej9NDeySIPoduPAaEjdHsXIfSYDENrIXSEHto7WeTJZCftlKtJkya5KVOmqPd/9913u6+//lqdlyrh5JNPdhdccIF6OYReQXbsscc6GTyjfR5++GH34YcfatOSxR955JFOvuxzfpqbm51Mu9M8PXr0cOPHj9ek7Ih96qmn3Jo1a1R5Xbt2dRMmTFDlpA5+7rnn1AOJ5KXoxhtvVG+1U6dObvv27ao8+f4MmTB4zjnnOPlJYc3zwx/+0N12222alIaJZTjLLkcVOpxFLvTmzZuzPXT5wp41a5Z6fwhdjazhEgYPHuwWLVqUZN8yaW3QoEFJ1pKJejITXfuMGjXKzZs3T5tWyngZJ71x40b1Z5N/SMkI1RSPTMeU722enQQQOkLv8C4g9PJ/TSD06jNG6BUeCL3x7j9CR+gIvfHubbQdI3SE3lEzIfRo1yxZIYSO0BF6suuW30IIHaEj9PzuZeiOEDpCR+iht6cEeQgdoSP0Elzk7z4CQkfoCL0891n9SRA6Qkfo6muTbQJCR+gIPdvrWf+NIXSEjtDrf89SrYDQETpCT3XbMlwHoSN0hJ7hxQzcEkJH6Ag98PKUIQ2hI3SEXoabvPMzIHSEjtDLc5/VnwShI3SErr422SYgdISO0LO9nvXfGEJH6Ai9/vcs1QoIHaEj9FS3LcN1EDpCR+gZXszALSF0hI7QAy9PGdIQOkJH6GW4yTs/A0JH6FkIvU+fPm7t2rWqmyW/uz137lxVjgTL4I6VK1eq8kaMGOHmz5+vymmEYBnMMmTIkEbYaun2KFPkQib4hYBgfGqFmkyR27p1awjG7HMQOkJH6B7XFKF7QCJERQChV3C1tbW57t27q/iFBiP0UHIF5smhtbe3q3bA+NRqXCmnrfGGrmrVaMG8oUdDqS6E0BG6umlqJPCGzhs6b+get4o3dA9IhKgIIHSErmoYj2CEjtARusdFQegekAhREUDoCF3VMB7BCB2hI3SPi4LQPSARoiKA0BG6qmE8ghE6QkfoHhcFoXtAIkRFAKEjdFXDeAQjdISO0D0uCkL3gESIigBCR+iqhvEIRugIHaF7XBSE7gGJEBUBhI7QVQ3jEYzQETpC97goCN0DEiEqAggdoasaxiMYoSN0hO5xURC6ByRCVAQQOkJXNYxHMEJH6Ajd46IgdA9IhKgIIHSErmoYj2CEjtARusdFQegekAhREUDoCF3VMB7BpRV6U1OT27ZtmweCSsikSZPclClTVDkS3LVrV7d582Z1XqqEK6+80j366KPq5VL+9Gvfvn3dmjVrVHsMHc4yffp098knn6jWOu6445IN0li/fr3761//qtqfBMs5H3nkkaq8Dz74wM2aNUuVI8Gyv/fee0+V17NnTzdu3DhVTmiwnO+MGTNC05PkzZ4921122WWqtb744gs3depUVU7q4E6dOrnt27erlg3JkQVefPFFt3TpUtVa/Ja7ClcewfyWe+UcZNJSyJd2SqGn/C33PDq04120tLS44cOHq7cpv8su41BTPMOGDXMLFy5ULTVw4EDX2tqqygkNXr58uevfv39oepK8kDd0+cde79691fuT+y/fAyme8ePHu5kzZ6qWkpciGdCifWT+xrRp01RpCF2FK49ghI7Q8+hE/S4Qup7Z/2Yg9GoiCL3CA6Hb71fyCggdoSdvukgLInQ7SISO0DvqIoRuv1/JKyB0hJ686SItiNDtIBE6Qkfo9nuUTQWEjtCzaUblRhC6EthuwhE6Qkfo9nuUTQWEjtCzaUblRhC6EhhCrwmM/4ZeQcSf3Gu2S34BCB2h59eVfjtC6H6c9hTFGzpv6Lyh2+9RNhUQOkLPphmVG0HoSmC8odcExhs6b+g1myTnAISO0HPuzz3tDaHbT443dN7QeUO336NsKiB0hJ5NMyo3gtCVwHhDrwmMN3Te0Gs2Sc4BCB2h59yfvKHX93R4Q+cNnTf0+t6xpNUROkJP2nARF+MN3Q4ToSN0hG6/R9lUQOgIPZtmVG4EoSuB8Sf3msD4kzt/cq/ZJDkHpBR6zhwseyvrcJZ+/fq5lStXWtDUNVcGn4jUtY8MZlm8eLE2LShe9if7LNsjE/zmzZun+lgyWGj16tWqnNDglMNZNm7c6A4//HD1VmWaoQxo0TwymKV79+6alB2xMnlOBrTw7CRQ2vGpCN3e4gjdzjCkAkIPoRYnB6FXOCL0OD2VsgpC34W2/Esv91nDKZsDoaekXVkLoRfDXVZF6Ai9uO6zr4zQEXqHXYTQ7RcspAJCD6EWJwehI/Q4nVRMFYSO0BF6MXevw1URenEHgtARenHdZ18ZoSN0hG6/R1ErIPSoOFXFEDpCVzVMZsEIHaEj9MwuJUIv7kAQOkIvrvvsKyN0hI7Q7fcoagWEHhWnqhhCR+iqhsksGKEjdISe2aVE6MUdCEJH6MV1n31lhI7QEbr9HkWtgNCj4lQVQ+gIXdUwmQUjdISO0DO7lAi9uANB6Ai9uO6zr4zQETpCt9+jqBUQelScqmIIHaGrGiazYISO0BF6ZpcSoRd3IAgdoRfXffaVSyv0pqYmt23bNhWhgQMHunPOOUeVU+Zg+RncL7/8UvURR48e7Zqbm1U5Ety3b1+3Zs0aVZ4Mxbj00ktVOaHB69atc7Nnzw5NV+XJL/T98pe/VOWEBn/wwQfuscceU6fL/mSfmuewww5z48aN06TsiJV+Ev4pnqeeeiqoD1MNZ/niiy+Cfp76wgsvdDKUSPOE/pb7jBkz3NVXX61Zym3atMl169ZNlSPBDGepRlZaoYcMZ1F3EwnfIxAqdJHz2rVrkxCVWdnaL7f58+e7kSNHJtlf6CKLFi1yMnFN80jOkCFDNCnBsfIP5tbWVnX+iBEj3IIFC9R5qRJSTltL9ZlknVChM20t5Skh9OJo7wUrI/TiDhmhF8MeoVdzR+jF9KGsyht6cexLuTJCL+5YEXox7BE6Qi+m876/KkLP5SRKsg+EXtxBIvRi2CN0hF5M5yH0XLiXdh8IvbijRejFsEfoCL2YzkPouXAv7T4QenFHi9CLYY/QEXoxnYfQc+Fe2n0g9OKOFqEXwx6hI/RiOg+h58K9tPtA6MUdLUIvhj1CR+jFdB5Cz4V7afeB0Is7WoReDHuEjtCL6TyEngv30u4DoRd3tAi9GPYIHaEX03kIPRfupd0HQi/uaBF6MewROkIvpvMQei7cS7sPhF7c0SL0YtgjdIReTOch9Fy4l3YfCL24o0XoxbBH6Ai9mM7bi4SeC2D2AQEIQAACEEhBoLQ//ZoCHmtAAAIQgAAEciGA0HM5CfYBAQhAAAIQMBBA6AZ4pEIAAhCAAARyIYDQczkJ9gEBCEAAAhAwEEDoBnikQgACEIAABHIhgNBzOQn2AQEIQAACEDAQQOgGeKRCAAIQgAAEciGA0HM5CfYBAQhAAAIQMBBA6AZ4pEIAAhCAAARyIYDQczkJ9gEBCEAAAhAwEEDoBnikQgACEIAABHIhgNBzOQn2AQEIQAACEDAQQOgGeKRCAAIQgAAEciGA0HM5CfYBAQhAAAIQMBBA6AZ4pEIAAhCAAARyIYDQczkJ9gEBCEAAAhAwEEDoBnikQgACEIAABHIhgNBzOQn2AQEIQAACEDAQQOgGeKRCAAIQgAAEciGA0HM5CfYBAQhAAAIQMBBA6AZ4pEIAAhCAAARyIYDQczkJ9gEBCEAAAhAwEEDoBnikQgACEIAABHIhgNBzOQn2AQEIQAACEDAQQOgGeKRCAAIQgAAEciGA0HM5CfYBAQhAAAIQMBBA6AZ4pEIAAhCAAARyIYDQczkJ9gEBCEAAAhAwEEDoBnikQgACEIAABHIhgNBzOQn2AQEIQAACEDAQQOgGeKRCAAIQgAAEciGA0HM5CfYBAQhAAAIQMBBA6AZ4pEIAAhCAAARyIYDQczkJ9gEBCEAAAhAwEEDoBnikQgACEIAABHIhgNBzOQn2AQEIQAACEDAQQOgGeKRCAAIQgAAEciGA0HM5CfYBAQhAAAIQMBBA6AZ4pEIAAhCAAARyIYDQczkJ9gEBCEAAAhAwEEDoBnikQgACEIAABHIhgNBzOQn2AQEIQAACEDAQQOgGeKRCAAIQgAAEciGA0HM5CfYBAQhAAAIQMPhn7SkAAACJSURBVBBA6AZ4pEIAAhCAAARyIYDQczkJ9gEBCEAAAhAwEEDoBnikQgACEIAABHIhgNBzOQn2AQEIQAACEDAQQOgGeKRCAAIQgAAEciGA0HM5CfYBAQhAAAIQMBBA6AZ4pEIAAhCAAARyIYDQczkJ9gEBCEAAAhAwEEDoBnikQgACEIAABHIh8H9gnTGolKrLbAAAAABJRU5ErkJggg=="/>
          <p:cNvSpPr>
            <a:spLocks noChangeAspect="1" noChangeArrowheads="1"/>
          </p:cNvSpPr>
          <p:nvPr/>
        </p:nvSpPr>
        <p:spPr bwMode="auto">
          <a:xfrm>
            <a:off x="207433" y="-144463"/>
            <a:ext cx="4064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dirty="0"/>
          </a:p>
        </p:txBody>
      </p:sp>
      <p:sp>
        <p:nvSpPr>
          <p:cNvPr id="13" name="AutoShape 6" descr="data:image/png;base64,iVBORw0KGgoAAAANSUhEUgAAAfQAAAH0CAYAAADL1t+KAAAAAXNSR0IArs4c6QAAIABJREFUeF7tnWuslcXVgIfEtEbloBUIipeKeAGNQUSR1iIxIEYRragRbCMaKioVjLfUhto00dSotSBRgaqojQeiiEak6ik/REw9IBbQcAmKaIrXAypwNDY14csC+2125bBnzZo97+yX5/37rbVm9jNr9sN77LdXp+3bt293PBCAAAQgAAEINDSBTgi9oc+PzUMAAhCAAAR2EEDoNAIEIAABCECgBAQQegkOkY8AAQhAAAIQQOj0AAQgAAEIQKAEBBB6CQ6RjwABCEAAAhBA6PQABCAAAQhAoAQEEHoJDpGPAAEIQAACEEDo9AAEIAABCECgBAQQegkOkY8AAQhAAAIQQOj0AAQgAAEIQKAEBBB6CQ6RjwABCEAAAhBA6PQABCAAAQhAoAQEEHoJDpGPAAEIQAACEEDo9AAEIAABCECgBAQQegkOkY8AAQhAAAIQQOj0AAQgAAEIQKAEBBB6CQ6RjwABCEAAAhBA6PQABCAAAQhAoAQEEHoJDpGPAAEIQAACEEDo9AAEIAABCECgBAQQegkOkY8AAQhAAAIQQOj0AAQgAAEIQKAEBBB6CQ6RjwABCEAAAhBA6PQABCAAAQhAoAQEEHoJDpGPAAEIQAACEEDo9AAEIAABCECgBAQQegkOkY8AAQhAAAIQQOj0AAQgAAEIQKAEBBB6CQ6RjwABCEAAAhBA6PQABCAAAQhAoAQEEHoJDpGPAAEIQAACEEDo9AAEIAABCECgBAQQegkOkY8AAQhAAAIQQOj0AAQgAAEIQKAEBBB6CQ6RjwABCEAAAhBA6PQABCAAAQhAoAQEEHoJDpGPAAEIQAACEEDo9AAEIAABCECgBAQQegkOkY8AAQhAAAIQQOj0AAQgAAEIQKAEBBB6CQ6RjwABCEAAAhBA6PQABCAAAQhAoAQEEHoJDpGPAAEIQAACEEDo9AAEIAABCECgBAQQegkOkY8AAQhAAAIQQOj0AAQgAAEIQKAEBBB6CQ6RjwABCEAAAhBA6PQABCAAAQhAoAQEEHoJDpGPAAEIQAACEEDo9AAEIAABCECgBAQQegkOkY8AAQhAAAIQQOj0AAQgAAEIQKAEBBB6CQ6RjwABCEAAAhAordA7d+7s2tvbOeHEBEaPHu2am5vVq/bp08etXbtWnReSsHz5ctevX7+Q1CQ5LS0tbvjw4eq1Fi1a5AYPHqzOC0kYNmyYW7hwoSp14MCBrrW1VZUjwSNGjHALFixQ56VKkN5dvXq1ejm5K3PmzFHnkWAjIG7YunWrrUim2Qg904Np1G0hdPvJIfRqhgjd3lNUqBBA6A3YDbyhF3NoCN3OHaEjdHsXUaEjAgi9AXsDoRdzaAjdzh2hI3R7F1EBoZeoBxB6MYeJ0O3cETpCt3cRFRB6iXoAoRdzmAjdzh2hI3R7F1EBoZeoBxB6MYeJ0O3cETpCt3cRFRB6iXoAoRdzmAjdzh2hI3R7F1EBoZeoBxB6MYeJ0O3cETpCt3cRFRB6iXoAoRdzmAjdzh2hI3R7F1EBoZeoBxB6MYeJ0O3cETpCt3cRFRB6iXoAoRdzmAjdzh2hI3R7F1EBoZeoBxB6MYeJ0O3cETpCt3cRFRB6iXqgqanJbdu2TfWJZHjEOeeco8opc/DUqVPdl19+qfqIoUJ/4IEHXFtbm2qt0OBrrrnG9ejRIzS97nmNIPSzzz7b/f3vf1ex6Nmzpxs3bpwqpxGCu3Xr5iZMmKDe6pgxY9zs2bNVeQcddJCbOHGiKqfMwS+++KJbunSp6iPy068qXHkEh7yhy0URifHsJNCrVy+3YcMGFY5QoasWKXlwIwg9ZNpa6LHNnz9/x8S1sj0h09bkTq5fv75sKII/j3xnT5s2TZWP0FW48ghG6PZzQOh2hiEVEHo1NYRe4YHQq3sDoVfzYHzqLjx4Q69uDoQeomN7DkJH6B11EUJH6Hv6hkHoCL3D/kDodjmHVEDoCB2h+90c3tB5Q++wU3hD5w3d72ukvlEIHaEjdL87htAROkL3uyv8j+I8OcUOQ+gIHaH73SqEjtARut9dQeienGKHIXSEjtD9bhVCR+gI3e+uIHRPTrHDEDpCR+h+twqhI3SE7ndXELonp9hhCB2hI3S/W4XQETpC97srCN2TU+wwhI7QEbrfrULoCB2h+90VhO7JKXYYQkfoCN3vViF0hI7Q/e4KQvfkFDsMoSN0hO53qxA6QkfofncFoXtyih2G0BE6Qve7VQgdoUcXeteuXd3mzZv9OrCAqLFjx7pZs2apV075S3F9+vRxa9euVe1x1KhRbu7cuaqc0GD5PfGRI0eGppPnnJNphq2trWoWMphlwYIFqrx+/fq55cuXq3IkWHpq3rx5qjzp3dWrV6tyJDjlcBb5Dnj88cfVe0yVIN+hIdMWETpCR+ietxShV0AhdM+m2UMYQq+Gg9ArPBC6/X5JBX7LfReOoT/9yht6BWLo+FTe0ONc6JyrIHSE3lF/IvQ4NxehI/QOO4k3dN7Q43zN7KyC0BE6Qo95o75fC6EjdITuccf4k7sHpBohCB2hI3T7PdpTBYSO0BG6xx1D6B6QELoKEv8NvYKLP7mrWqfDYISO0BG6x11C6B6QELoKEkJH6KqG8QhG6AgdoXtcFITuAQmhqyAhdISuahiPYISO0BG6x0VB6B6QELoKEkJH6KqG8QhG6AgdoXtcFITuAQmhqyAhdISuahiPYISO0BG6x0VB6B6QELoKEkJH6KqG8QhG6AgdoXtcFITuAQmhqyAhdISuahiPYISO0BG6x0VB6B6QELoKEkJH6KqG8QgurdCbmprctm3bPBBUQiZNmuSmTJmiypHg3H/69corr3SPPvqo+nOl/KW4vn37ujVr1qj2KD8Xe+mll6pyJPiaa65xPXr0UOW98MIL7vzzz1flEFxNoGfPnm7cuHFJsHTq1Mlt375dvVZIXrdu3dyECRPUa40ZM8bNnj1blXf00Ue7d999V5UjwbkPZxGGn332mfpzMZylGllphd65c2fX3t6uahB+y70aV0qhh/yWu+pwdwmWKVwyjUvz8IauoRU3VtjLxDXNI2fcv39/TcqOWJneJxPXUjy8oVco88MycToOoe/CEaEj9I6uFUKP84UTUgWhV6jJP7LXr1+vxpj7GzpCVx/pbhMQOkLvsJN4Q6+gQehxvnBCqiB0hN5R3/An92oyCB2hI3QPyyB0D0h1CkHoCB2h+10uhI7QEbrHXUHoHpDqFILQETpC97tcCB2hI3SPu4LQPSDVKQShI3SE7ne5EDpCR+gedwWhe0CqUwhCR+gI3e9yIXSEjtA97gpC94BUpxCEjtARut/lQugIHaF73BWE7gGpTiEIHaEjdL/LhdAROkL3uCsI3QNSnUIQOkJH6H6XC6EjdITucVcQugekOoUgdISO0P0uF0JH6Ajd464gdA9IdQpB6AgdoftdLoSO0BG6x11B6B6Q6hSC0BE6Qve7XAgdoe91Qve7GnGiWltb3cCBA+MUq0OVRYsWuSFDhtSh8vdLCgfhkeIJHc4SsjcZLLR69Wp1KsNZKsj4LXd1++w2AaEjdIQe5y7ttgpCr2BB6NUtgtAReuyvHoSO0BF67Fu1Sz2EjtA7ai+EjtBjf/UgdISO0GPfKoS+W6K8ofOG3tFV40/ucb6EEDpCR+hx7hJ/cq/BEaEjdIRexy8b5xxCR+gIvY53jD+58yd3/uRe+4Lxhl6bkU8EQkfoCN3npgTGIHSEjtBrXx6EXpuRTwRCR+gI3eemBMYgdISO0GtfHoRem5FPBEJH6Ajd56YExiB0hI7Qa18ehF6bkU8EQkfoCN3npgTGIHSEjtBrXx6EXpuRTwRCR+gI3eemBMYgdISO0GtfHoRem5FPBEJH6Ajd56YExiB0hI7Qa18ehF6bkU8EQkfoCN3npgTGIHSEjtBrXx6EXpuRT0Rphd7U1OS2bdvmw+D/YyZNmuSmTJmiypHgu+++23399dfqvFQJJ598srvgggvUy/Xq1ctt2LBBlSc/Z9nc3KzKkeAHHnjAtbW1qfJkIMbTTz+typHg8ePHux49eqjzQhI6derktm/fHpKaJCfl/g477DA3btw49eeSflq3bp0q75NPPnEzZsxQ5YQGhw5nGTNmjJs9e7Zq2aOPPtq9++67qhwJfu6559yKFSvUeakS9t9/f3fLLbeol5s4caKbNm2aKq9z585u69atqpxGCS6t0OXQ2tvbVecgzTF16lRVTpmDUwo9hOPcuXPdJZdcok6VSVz9+vVT54UkyK+jLV26NCQ1Sc7gwYOdTFzL+RkxYoRbsGBBtlsMFXrK33LPFp5xYwi9GiBC34UHQq9uDoRu/LZxbsfoVIRu44jQK/zkTq5fv94GtETZCB2hd9jOCB2hx/6uQ+h2oggdoXfURQgdoSN0z+9Y3tA9Qe0hDKHbGSJ0hI7Q/e4Rf3LnT+4ddgpC97tEe4pC6HaGCB2hI3S/e4TQETpC97srQVEIPQhbVRJCR+gI3e8eIXSEjtD97kpQFEIPwobQO8DG/yiuGgz/Db2aB0JH6Ajd7pwOKyB0O1ze0HlD5w3d7x4hdISO0P3uSlAUQg/Cxhs6b+hejcMbOm/oHTYK/29r1Wj4H8V5fafsMQih2xnyhs4bOm/ofveIN3Te0HlD97srQVEIPQgbb+i8oXs1Dm/ovKHzhu51VZzjDd0T1B7CELqdIW/ovKHzhu53j3hD5w2dN3S/uxIUhdCDsPGGzhu6V+Pwhr6XvKF36dJFPVGnZ8+ernfv3l6NtDcELVmyxH3zzTeqjyoTpJ588klVjgSPHTvWvf/++6q8vn37uksvvVSVI8HTp093Mo1L8/z0pz91d955pyZlR+zpp5/uhKPmGTBggLvnnns0KTtiZVrgW2+9pco788wz3SuvvKLKkWCZjPXGG2+o8uS8HnzwQVWOBIe8oR9zzDFu5syZ6rV+//vfu1dffVWVJ59r1apVqhwJvvzyy9WTCffdd98d8wF4dhKQyXMffvihCodM4tyyZYsqp1GCeUNvlJNqkH2Gjk+ViVVr165VfcpRo0Y5mbimfWTS2sqVK1VpIpX58+erciQ45A192LBhrqWlRb2WTE5bvHixKi902prsceHChaq1hIXMh9c+IUKXM5apetpHemrevHmqtJTT1lQbI3i3BBif2oCNETI+tQE/ZnZbRujVR4LQKzwQenVvhIxPze7CN+CGEHqDHpp2HnoDfszstozQEXpHTYnQEXoOX1gIPYdTUO6BN3QlsEjhCB2hI3S/y8Qbuh+n2FEIPTbRBPUQegLIu1kCoSN0hO539xC6H6fYUQg9NtEE9RB6AsgIvSZk/ht6BRF/cudP7jUvTIIAhJ4AcuwlEHpson71eEPnDZ03dP+7MmfOHL9goqIRQOjRUKYrhNDTsd51JYSO0BG6393jT+5+nGJHIfTYRBPUQ+gJIPMn95qQ+ZM7f3LvqEkQes3rU5cAhF4XrPUtitDry3dPX1LNzc3qxflhmQoyflimun34YRn1dSJhDwQQegO2B0Iv5tD4kzt/cudP7n53jzd0P06xoxB6bKIJ6iH0BJD5k3tNyPzJnT+58yf3mtckaQBCT4o7zmLnnXee++qrr+IUo4o3gaFDh7rJkyd7x/83MPfhLMcff7y77LLL1J/ruuuuc2vWrFHlnX322e7ll19W5UiwDGfR/kb9UUcd5a644gr1WjKcZdmyZao8+c8qIcNZ5D/hrFu3TrXWscceGzycZdGiRaq1fvzjH7vHHntMlSPBd9xxh/r38NWLkPA9Avvvv79bsGBBKcmUdjhLKU+LD1VFQAazXHLJJWoqMrRDhndoHhnMMnLkSE1KcGzof0MPWVDkNWTIkJDUZDnCXv47Og8EILBnAgidDmlYAgjdfnQI3c6QChDIhQBCz+Uk2IeaAEJXI/teAkK3M6QCBHIhgNBzOQn2oSaA0NXIELodGRUgkC0BhJ7t0bCxWgQQei1Ctf/vvKHXZkQEBBqFAEJvlJNin98jgNDtTYHQ7QypAIFcCCD0XE6CfagJIHQ1Mv7kbkdGBQhkSwChZ3s0bKwWAYRei1Dt/ztv6LUZEQGBRiGA0BvlpNgnf3KvQw8g9DpApSQECiKA0AsCz7J2Aryh2xkidDtDKkAgFwIIPZeTYB9qAghdjex7CQjdzpAKEMiFAELP5STYh5oAQlcjQ+h2ZFSAQLYEEHq2R8PGahFA6LUI1f6/84ZemxEREGgUAqUVelmnrT3zzDPu4IMPTtJfY8aMcR999JFqrUaYtjZgwAB3wAEHqD7X5s2b3dtvv63KCQ3+0Y9+5E466SR1esi0tS1btrgVK1ao17r33nvdKaecospbvXq1mzBhgipHgk888UR1z4dOW1Nvzjn3wQcfBE2su/32291ZZ50VsqQ656677nIvvfSSOi9VwkEHHeSeffZZ9XLTpk1z8p2oeZi2pqGVSWxZ56Fv3LjR9ezZMwnlXr16uQ0bNqjWGj16tJNxl9pHRmuuXbtWlTZq1Cgnb+k8OwkMHjzYLV68OAmOlpYWJ1PhNE9ra6sbNGiQJiU4VqbpyVS9FI/8Q+WEE05QLyX3RO5LikfGEz/++OMplgpao2vXrq6trU2dO3HiRCdS1zzMQ9fQyiQWodsPAqHbGaasgNArtBF6dech9AoPhJ7yWynSWgjdDhKh2xmmrIDQEXpH/YbQEXrK76LoayF0O1KEbmeYsgJCR+gIvfaN4w29NqPsIhC6/UgQup1hygoIHaEj9No3DqHXZpRdBEK3HwlCtzNMWQGhI3SEXvvGIfTajLKLQOj2I0HodoYpKyB0hI7Qa984hF6bUXYRCN1+JAjdzjBlBYSO0BF67RuH0Gszyi4CoduPBKHbGaasgNAROkKvfeMQem1G2UUgdPuRIHQ7w5QVEDpCR+i1bxxCr80ouwiEbj8ShG5nmLICQkfoCL32jUPotRllF4HQ7UeC0O0MU1ZA6Agdode+cQi9NqPsIrp06eK2bt2a3b7+u6FDDjnEyQAJ7XPzzTerB4vIWscdd5x2KZdyOIv8Frb8JrbmEYH94Q9/0KTsiE05nEUGmMgXSIrnzDPPdK+++qpqKbkn8jOp2udPf/qTejhL6G+5hwxnOfTQQ93VV1+t/VhB8TKcRX6JTfv87ne/Szqc5eWXX9Zu0UlPpXhCh7PIQKL7779ftcWmpiYnQ4nK+JR22lrub+jjx49306dPV/eUDGbRTkCTL5tZs2ap10qZEDKcJXR/MrRDK7H58+e7kSNHqpcUiQ0cOFCdF5IQ8oYuOTJCNcUTKnRhP2LECNUW5Yz79++vyiG4moB818gwqJwfhrNUnw5CL6hbEXo1eIRub0SEXmGI0O39hNDtDFNXQOipiX+3HkJH6LFbD6Ej9Jg9hdBj0kxTC6Gn4fy9VRA6Qo/deggdocfsKYQek2aaWgg9DWeEXoMzf3K3NyJCR+j2LqpUQOgxaaaphdDTcEboCL3unYbQEXrMJkPoMWmmqYXQ03BG6Ai97p2G0BF6zCZD6DFppqmF0NNwRugIve6dhtAReswmQ+gxaaaphdDTcEboCL3unYbQEXrMJkPoMWmmqYXQ03BG6Ai97p2G0BF6zCZD6DFppqmF0NNwRugIve6dhtAReswmQ+gxaaaphdDTcEboCL3unYbQEXrMJkPoMWmmqYXQ03BG6Ai97p2G0BF6zCZD6DFppqlVWqG/9tpr7ttvv1VRnDdvnps2bZoqR4Kfe+45J1OrNI9MgwqZtnbYYYe5Dz/8ULOU69GjR9C0NdUi3wUPHTrUTZ48WZ2a+7S1F154wZ1//vnqzyUDQlJNW1uxYoV6ipRM03rllVfUn+uWW25xb7zxhipPph/Kb6xrn5DhLO3t7W7ZsmXapYLiQ6etBS2WMClU6Pfdd597/vnnk+z03HPPdaeddppqrX322cedccYZqpxGCS6t0EMOYOrUqe6GG25Qp7a1tbmuXbuq80ISQqathawTmjN69GjX3NysTg/5pbhRo0a5uXPnqtcKSQidthayVsqc0Glrw4YNcwsXLkyy1RChJ9nYd4vI2F/5B2nZnlChy89az5w5MwkO+c6WiWs8Owkg9F06AaHbrwVCtzNMWQGh22kj9GqGCN3eU6EVEDpCD+2d3eYh9Kg4614ModsRI3SEbu+iOBUQOkKP00nfVUHoUXHWvRhCtyNG6Ajd3kVxKiB0hB6nkxB6VI6piiF0O2mEjtDtXRSnAkJH6HE6CaFH5ZiqGEK3k0boCN3eRXEqIHSEHqeTEHpUjqmKIXQ7aYSO0O1dFKcCQkfocToJoUflmKoYQreTRugI3d5FcSogdIQep5MQelSOqYohdDtphI7Q7V0UpwJCR+hxOgmhR+WYqhhCt5NG6Ajd3kVxKiB0hB6nkxB6VI6piiF0O2mEjtDtXRSnAkJH6HE6CaFH5ZiqGEK3k0boCN3eRXEqIPRdOMpglpDfBQ4ZzhJ6fJdcconbtGmTKr2sw1lS/pZ76HAW1UEZg/v166ceEiQ5U6ZMUa88fPhw19LSosqTITUyrEb7jBkzRj3ISNY65ZRTtEu5VatWOZnNoHkYzlJNi+Esmu6JG4vQI7yhxz2S+NXGjh3rZs2aFb9wxIoMZ7HDXLRokZM37hRPyHCWgQMHutbWVvX2RowY4RYsWKDKk3+ohEx2k38kytRFHudCh7OkZCcvYNoJmfKPPZn8V8YHoSP0LPoaoduPAaFXGCJ0ez8hdDvD1BUQOkJP3XO7XQ+h248BoSN0exdVKiD0mDTT1ELoCD1Np9VYBaHbjwGhI3R7FyH0mAxT10LoCD11z/GGXifiCB2hx2wt3tBj0kxTC6Ej9DSdxht63TkjdIQes8kQekyaaWohdISeptMQet05I3SEHrPJEHpMmmlqIXSEnqbTEHrdOSN0hB6zyRB6TJppaiF0hJ6m0xB63TkjdIQes8kQekyaaWohdISeptMQet05I3SEHrPJEHpMmmlqIXSEnqbTEHrdOSN0hB6zyRB6TJppaiF0hJ6m0xB63TkjdIQes8kQekyaaWohdISeptMQet05I3SEHrPJEHpMmmlqlVbo5513nvvqq69UFD/88EP37rvvqnJSB8+dO9cdfPDBqmUPOeQQd9xxx6lyJFimXH300UeqvKFDh7rJkyerciT4jTfeUJ+XjK186qmn1Gs9/PDDrnfv3qq8zZs3u7fffluVI8HXXXedW7NmjTovJCFk2lrIOpLz1ltvuS+++EKVnnLa2qeffuoeeugh1f4k+LLLLnPHH3+8Oq+MCTLARCanpXgOOugg9+yzz6qXku/rjRs3qvL22Wcfd8YZZ6hyGiW4tEKXL4/29vZGOQfvfUrzyr+cUzy9evVyGzZsUC01evRo19zcrMoJDZZ/3Mg4We0jU7hEfikemTC2dOnSFEuVdo358+c7mbimeeSMQ0a1Sk/JxDUet0OUhx9+eBIUXbt2VY+tTbKxBlsEoTfYgSH0yoEh9AZr3sDtIvRAcMY0hG4EWEA6Qi8AumVJhI7QLf3TiLkIvZhTQ+jFcLesitAt9ArIRegIvYC2K3RJhF4MfoReDHfLqgjdQq+AXISO0Atou0KXROjF4EfoxXC3rIrQLfQKyEXoCL2Atit0SYReDH6EXgx3y6oI3UKvgFyEjtALaLtCl0ToxeBH6MVwt6yK0C30CshF6Ai9gLYrdEmEXgx+hF4Md8uqCN1Cr4BchI7QC2i7QpdE6MXgR+jFcLesitAt9ArIRegIvYC2K3RJhF4MfoReDHfLqgjdQq+AXISO0Atou0KXROjF4EfoxXC3rIrQLfQKyEXoCL2Atit0SYReDH6EXgx3y6qlFXqXLl2cDBfI9ZGBKccee6x6ezfffLM74IAD1HkhCffff7/7/PPPVaknnXSSu+iii1Q5Enzaaae5/fbbT5UX+tOvf/nLX9TDWeS3pk888UTV/iT49NNPd0uWLFHlyaAK4ah9VqxY4bZs2aJNSxYfOpzlj3/8oxs0aJBqn8Li5JNPVuVI8Lx589zPf/5zdV5IggztkSEyKR4ZONOjRw/VUm1tbUGzEtatW+c+/vhj1VoHHnhg0HAW1SLfBTOcJYRawTm5D2cZP368mz59upqSDGbRTkBTL/Jdwvr1650MaNE8Mpjl8ssv16TsiJXJaX369FHlhQpdtch3wTIcRN4UtU/IcJZhw4a5lpYW7VJu8ODBbvHixeq8VAnCorW1NclyjTCcRQYZzZkzJwmPWbNmubFjxyZZS77bZs6cmWStkEXEDTm/7IV8pv/mlPYNHaFb2mJnLkKvMETo9n5C6NUMEbq9p0IqIPQQagXnIHT7ASB0hG7vokoFhI7QY/ZTaC2EHkquwDyEboeP0BG6vYsQekcMeUOP2V3+tRC6P6tsIhG6/SgQOkK3dxFCR+gxu8heC6HbGSavgNDtyBE6Qrd3EUJH6DG7yF4LodsZJq+A0O3IETpCt3cRQkfoMbvIXguh2xkmr4DQ7cgROkK3dxFCR+gxu8heC6HbGSavgNDtyBE6Qrd3EUJH6DG7yF4LodsZJq+A0O3IETpCt3cRQkfoMbvIXguh2xkmr4DQ7cgROkK3dxFCR+gxu8heC6HbGSavgNDtyBE6Qrd3EUJH6DG7yF4LodsZJq+A0O3IETpCt3cRQkfoMbvIXguh2xkmr/Daa6+5b7/9VrWuTFqaNm2aKic0mGlr1eQefPBB99lnn6lw9u3b11166aWqnNDglNPWzj77bPfyyy+rtyoTxr788kt1XqqEpqYm179/f/Vyt912m3v99ddVee3t7e7NN99U5UjwCSec4OSsUzwybU3b86H7Ou6449TT1rp16+aefvpp9ZLXXHONmzFjhjovVYL0Yc5TCS0cSjucJQTK1KlT3Q033BCSmiynrPPQZdLa2rVrVRxHjRrlZOJazk/KaWs5c7DsTQbjLFiwwFKC3AACMtlRvm+0D9PWtMT9qpWKAAAgAElEQVTixSP0XVgi9OrGktGpGzZsUHWb/D61jFDVPgi9Qix0fKqWeaPEI/RiTgqhF8PdsipCR+gd9g9Ct1ytnbm8odsZInQ7w5AKCD2EWrE5CB2hI/Q63kGEboeL0O0MQyog9BBqxeYgdISO0Ot4BxG6HS5CtzMMqYDQQ6gVm4PQETpCr+MdROh2uAjdzjCkAkIPoVZsDkJH6Ai9jncQodvhInQ7w5AKCD2EWrE5CB2hI/Q63kGEboeL0O0MQyog9BBqxeYgdISO0Ot4BxG6HS5CtzMMqYDQQ6gVm4PQETpCr+MdROh2uAjdzjCkAkIPoVZsDkJH6Ai9jncQodvhInQ7w5AKCD2EWrE5CB2hI/Q63kGEboeL0O0MQyog9BBqxeaUVughw1mWLl3q/va3v6lPZNGiReqc0AT57fKDDz5YlS6DYGQ4g/YZM2aM++ijj1RpQ4cOdZMnT1blSLAMxVi9erUqL/S33JctW+ZkeIfmYTiLhtbuYxnOYmf4zTffuCVLltgLeVQIFfp9993nnn/+eY8VKiH/+c9/3D/+8Q9VjgT37t3byT41z/7771/a2QClFXrI+NSJEyc6+T137SNf9ps3b9amJYsfO3asmzVrVrL1QhZK+Vvu/fr1cytXrlRtU94S58+fr8qR4JRv6IMHD3aLFy9W7zFVgrBobW1Nstzy5cuDJrvJP5jlH4q5PjLSWCSW4gkVesje2traXPfu3dWp8n0t39s8Owkg9F06AaEXdy0QeoV96HAWhF5hiNDtdxmh2xmmroDQEXrqntvteggdocdsRIRup4nQ7QxTV0DoCD11zyH0GsR5Q7e3JEK3M0TodoapKyB0hJ665xA6Qq97zyF0O2KEbmeYugJCR+ipew6hI/S69xxCtyNG6HaGqSsgdISeuucQOkKve88hdDtihG5nmLoCQkfoqXsOoSP0uvccQrcjRuh2hqkrIHSEnrrnEDpCr3vPIXQ7YoRuZ5i6AkJH6Kl7DqEj9Lr3HEK3I0bodoapKyB0hJ665xA6Qq97zyF0O2KEbmeYugJCR+ipew6hI/S69xxCtyNG6HaGqSsgdISeuucQOkKve88hdDtihG5nmLpCaYWectrarbfe6vbbbz/V2ck0oj//+c+qnNDgq666yj3yyCPq9JBpa+pFvku4/vrr1VPkunXrtmNKm/YJmbb2zjvvuCeffFK7lLv66qvdoYceqsp777333BNPPKHKkWA55yOOOEKdF5Jwyy23OOGoeUKHs9x2223u9ddf1yy1g7mw1z5PP/20W7VqlTYtKP722293Z511lipXpq2FDLi566673Msvv6xaS4LPPPNMdc7NN9/sZJiR5tm0aZOT+6x97r//fiffHTw7CZRW6CEHLJN7brjhBnWqTAqSiWuaZ/r06e7aa6/VpATHhk5b69Wrl9uwYUPwuppEGZ0qv+ee6yOT1kaOHKnennz5isg0T0tLixs+fLgmZUesjPGVAS0pHvl52oULF6qWChV6yDx0magnb+naRyatzZs3T5sWFN/c3OxGjx4dlKtNku+Axx9/XJsWFC/fbePHj1flMm1NhavDYIS+CxqEXt0nCL3CA6FX9wZCt38BI/QKQ4Ru7yepgNAReoedhNARekfNgdDtX8AIHaHbu6i6AkJH6Ajd41bxhs4bukebqEIQOkJXNYxHMEJH6Ajd46IgdITu0SaqEISO0FUN4xGM0BE6Qve4KAgdoXu0iSoEoSN0VcN4BCN0hI7QPS4KQkfoHm2iCkHoCF3VMB7BCB2hI3SPi4LQEbpHm6hCEDpCVzWMRzBCR+gI3eOiIHSE7tEmqhCEjtBVDeMRjNAROkL3uCgIHaF7tIkqBKEjdFXDeAQjdISO0D0uCkJH6B5togpB6Ahd1TAewQgdoSN0j4uC0BG6R5uoQhA6Qlc1jEcwQt8F0rRp09zEiRM9sFWHPPfcc65Lly6qvNDhLIMGDXI/+MEPVGude+65TgbIaJ+Q4SyfffaZW7NmjXapHb8zrR0sEjqcRb0559wLL7zgzj//fHXqQw895I4//nhVngw9keEn2ufVV191P/vZz1RpW7ZsCfrN85TDWUJ+y71///7uzTffVLGQ4Isvvtg988wzqjwZzHTqqaeqciQ45XAW+Y5asWKFao///ve/gwbB3HTTTerhLNKHF154oWp/EsxwlmpkCD3CG7q6Cw0JGzdudDLWMNdH3jouv/zyJNuTQRpz585NslboG3qSzX23SMhwFskZMmRIkm2WdTiLDBWS4UIpnvXr17vevXurl5o1a5aTAS2aR75rDj/8cE1K8liZvxHyEpZ8o4kWROgIPWqrIfSoOFXFEHoFV8ppawhd1aZRgxE6b+gdNlTotLWoHVqjGG/oFUC8oVc3C0JH6B19ffCGnvJburi1eEPnDT1q9/GGHhWnqhhCR+gIXXVlSheM0BF61KZG6FFxqoohdISO0FVXpnTBCB2hR21qhB4Vp6oYQkfoCF11ZUoXjNARetSmRuhRcaqKIXSEjtBVV6Z0wQgdoUdtaoQeFaeqGEJH6AhddWVKF4zQEXrUpkboUXGqiiF0hI7QVVemdMEIHaFHbWqEHhWnqhhCR+gIXXVlSheM0BF61KZG6FFxqoohdISO0FVXpnTBCB2hR21qhB4Vp6oYQkfoCF11ZUoXjNARetSmRuhRcaqKIXSEjtBVV6Z0waUV+nnnnee++uor1YHJJLPhw4erclIHhwzSeOmll9xdd92VZKuh09ZCNte1a1d3wgknhKSqc2Ri2mWXXabOu+6669TT5wYMGODuuece9VqPPfaYe//991V5MuVKO4VLFrj33nvdKaecolqrqanJyRQ07fP222+7zZs3q9I6d+6s3p8ssGrVKtfW1qZaa//99w+atnbHHXe4hQsXqtb65ptv3JIlS1Q5Ehzy06+S98orr6jXuu+++5wMM9I8Bx54oHv22Wc1KTtijznmmKyHVak/kDGhtEKXC93e3q7CI1N75Pfcy/bIZb7qqqvK9rGSfh4Z4an9kpINyoSxpUuXqvY6bNgw19LSosqR4MGDB7vFixer80ISZH+yT55wAqNHj3Zz5swJL6DIDBW6Yon/Dx0/frybOXOmKlX+ca79h5Rqgb0kGKHvctAIfS/p+oCPidCroSH0gCb6nxSEXgGC0O39JBUQOkKP00klr4LQEXrsFkfoCD12TyF0hB67p0pZD6Ej9NiNjdAReuyeQugIPXZPlbIeQkfosRsboSP02D2F0BF67J4qZT2EjtBjNzZCR+ixewqhI/TYPVXKeggdocdubISO0GP3FEJH6LF7qpT1EDpCj93YCB2hx+4phI7QY/dUKeshdIQeu7EROkKP3VMIHaHH7qlS1kPoCD12YyN0hB67pxA6Qo/dU6Wsh9AReuzGRugIPXZPIXSEHrunSlkPoSP02I2N0BF67J4qrdBDhrNcfPHF7te//nVsxrut99FHH7l169YlWWvlypVBgw+SbK6ARZYtW6Ye3POTn/zE3XnnnerdPvLII+5f//qXKu/UU08NGs4yadIkJ2ed4rniiivcUUcdlWKppGuceOKJTn6GNMVz+eWXO5lOqHn23XffHfMBtM9vfvMbd84552jTguKvueYaN2PGDFVu9+7d3aeffqrKIfj7BEor9NwPe/r06e7aa69Nss2xY8fumLbEs5NAv379komvtbU16As497OSwSzaSWG5fybZ39y5c92oUaOSbDXkDb1Xr15u/fr1SfYXugjDWULJ2fMQup1hUAWEHoQtShJCt2NE6HaGCL3CkOEs9n6SCgg9Dkd1FYSuRhYtAaHbUSJ0O0OEjtDtXVRdAaHHJupZD6F7gqpDGEK3Q0XodoYIHaHbuwihx2YYVA+hB2GLkoTQ7RgRup0hQkfo9i5C6LEZBtVD6EHYoiQhdDtGhG5niNARur2LEHpshkH1EHoQtihJCN2OEaHbGSJ0hG7vIoQem2FQPYQehC1KEkK3Y0TodoYIHaHbuwihx2YYVA+hB2GLkoTQ7RgRup0hQkfo9i5C6LEZBtVD6EHYoiQhdDtGhG5niNARur2LEHpshkH1EHoQtihJCN2OEaHbGSJ0hG7vIoQem2FQPYQehC1KEkK3Y0TodoYIHaHbuwihx2YYVA+hB2GLkoTQ7RgRup0hQkfo9i5C6B0ynDdvnrv//vtjM95tvQEDBjgZyal9LrnkErdp0yZV2lVXXeVk6pf2GTNmjJOpcCmeJ554wh1xxBEplgoaztII09aSwPtukbfeest9/vnnqiVXr17tJkyYoMoJDT7mmGPczJkz1elPP/20W7VqlTovJGHNmjXus88+U6WGTltTLWIMlimSH3/8saoK09ZUuDoM5qdfd0EzdepUd8MNN8QhW6OKTCSSt3Tt07NnT7VkQ6etyWSnDRs2aLcYFC9f9n369AnK1SaFvKE3wjx0LYfU8TJ5btCgQUmWlTNevny5ei2ZtCb/sOdJS4DhLHF4I3SE3mEnIfQKGoRu/8JB6HaGZa2A0OOcLEJH6Ajd4y4hdA9INUIQup1hWSsg9Dgni9AROkL3uEsI3QMSQrdD2ksrIPQ4B4/QETpC97hLCN0DEkK3Q9pLKyD0OAeP0BE6Qve4SwjdAxJCt0PaSysg9DgHj9AROkL3uEsI3QMSQrdD2ksrIPQ4B4/QETpC97hLCN0DEkK3Q9pLKyD0OAeP0BE6Qve4SwjdAxJCt0PaSysg9DgHj9AROkL3uEsI3QMSQrdD2ksrIPQ4B4/QETpC97hLCN0DEkK3Q9pLKyD0OAeP0BE6Qve4SwjdAxJCt0PaSysg9DgHj9B34ZhyOMvIkSPdjTfeqD5FGc7S1tamyjv33HPdrbfeqsqR4JTDWa6//np38MEHq/cYkjBu3Di3fv16VWrK4Sy9e/d2v/jFL1T7Cw0+8MADdwyrSfHI7/Vfd9116qXefvtt9SCY/v37uzfffFO91sUXX+yeeeYZVd5+++3nTj31VFVO6uC1a9e6Tz/9NPWy3utJHz777LPe8ZbAffbZx51xxhmWEtnmIvRsj2bv2pgMZpEvnbI98nOnAwcOVH2slpYWN3z4cFVOaPDgwYPdokWLQtOT5MlfRxYsWKBaK+VwFuld+cdKzo8MaHr88cdz3mKyvXXu3Nlt3bo12XopF0LoKWmzVocEEHoFDUKvbhOEbv/iQOgVhgjd3k9UgMAeCSB0hN5RgyB0+5cHQkfo9i6iAgQ8CSB0hI7QPS9LQBhCR+gBbUMKBMIIIHSEjtDD7o5PFkJH6D59QgwEohBA6AgdoUe5SrstgtARev26i8oQ+B8CCB2hI/T6fS0gdIRev+6iMgQQeoc9wP/KvRoN/6M4+9cFQkfo9i6iAgQ8CfCGzhs6b+ielyUgDKEj9IC2IQUCYQQQOkJH6GF3xycLoSN0nz4hBgJRCCB0hI7Qo1yl3RZB6Ai9ft1FZQj8DwGEjtARev2+FhA6Qq9fd1EZAgi9wx7gfxRXjYb/UZz96wKhI3R7FxVY4bzzznNfffVVgTvYO5ceOnSomzx5svrDv/HGG1mf1+uvv+5++9vfqj+XTP2S347WPGWdtqZhsGusTFvbvHmzKl0miz300EOqHAletWqV27Rpkyqvb9++O/K0zx133OEWLlyoSuvZs6d78sknVTkSnFLoN910k5N/hGmeLVu2uAsvvFCTsiNWpjRedNFFqjymralw5REsX6Lt7e15bGYv2sXo0aNdc3Nz6T7x/PnznYy8TfEMGzbMyVs6TziB5cuXO/nHVIondNqa3JU5c+aottirVy/16N/UQp8+fbobP3686nPJSOju3burciR46tSpbuLEieq8siaUdtoaQi+mZRG6nTtCtzNE6NUMU76hI3R7/4ZWQOih5MjbLQGEbm8MhG5niNARur2LGq8CQm+8M8t6xwjdfjwI3c4QoSN0exc1XgWE3nhnlvWOEbr9eBC6nSFCR+j2Lmq8Cgi98c4s6x0jdPvxIHQ7Q4SO0O1d1HgVEHrjnVnWO0bo9uNB6HaGCB2h27uo8Sog9MY7s6x3jNDtx4PQ7QwROkK3d1HjVUDojXdmWe8YoduPB6HbGSJ0hG7vosargNAb78yy3jFCtx8PQrczROgI3d5FjVcBoTfemWW9Y4RuPx6EbmeI0BG6vYsarwJCb7wzy3rHCN1+PAjdzhChI3R7FzVehdIKvUuXLm7r1q2qE5HBBzIYg2cngSVLlrhvvvlGhWPMmDFBwyNUixiDly1bpv6d/3feeSfoc/3zn/9027ZtU+14wIAB7p577lHlNEJwU1NT0O+rhwxneffdd92vfvWrJFgYzlKNeebMmWr2MhCnW7du6vNiOEs1stIKPeS33OVH/uXH/nl2EpBBEBs2bFDhaIQ39H79+rmVK1eqPpdMj5IBLdpn4MCBbunSpdq0UsYLi9bWVvVnCxmfql7EkBA6nMWwpDq1rL/lrgbh3I7ph9qXvZB1ishB6LtQR+jVLYjQKzwQuv3rCaHbGYZWQOgVcgg9tIsKzOMN3Q4foSN0exdVKiD0mDR1tRA6Qtd1TGbRCN1+IAgdodu7CKHHZBhaC6Ej9NDeySIPoduPAaEjdHsXIfSYDENrIXSEHto7WeQhdPsxIHSEbu8ihB6TYWgthI7QQ3snizyEbj8GhI7Q7V2E0GMyDK2F0BF6aO9kkYfQ7ceA0BG6vYsQekyGobUQOkIP7Z0s8hC6/RgQOkK3dxFCj8kwtBZCR+ihvZNFHkK3HwNCR+j2LkLoMRmG1kLoCD20d7LIQ+j2Y0DoCN3eRQg9JsPQWggdoYf2ThZ5CN1+DAgdodu7CKHHZBhaC6Ej9NDeySIPoduPAaEjdHsXIfSYDENrIXSEHto7WeTJZCftlKtJkya5KVOmqPd/9913u6+//lqdlyrh5JNPdhdccIF6OYReQXbsscc6GTyjfR5++GH34YcfatOSxR955JFOvuxzfpqbm51Mu9M8PXr0cOPHj9ek7Ih96qmn3Jo1a1R5Xbt2dRMmTFDlpA5+7rnn1AOJ5KXoxhtvVG+1U6dObvv27ao8+f4MmTB4zjnnOPlJYc3zwx/+0N12222alIaJZTjLLkcVOpxFLvTmzZuzPXT5wp41a5Z6fwhdjazhEgYPHuwWLVqUZN8yaW3QoEFJ1pKJejITXfuMGjXKzZs3T5tWyngZJ71x40b1Z5N/SMkI1RSPTMeU722enQQQOkLv8C4g9PJ/TSD06jNG6BUeCL3x7j9CR+gIvfHubbQdI3SE3lEzIfRo1yxZIYSO0BF6suuW30IIHaEj9PzuZeiOEDpCR+iht6cEeQgdoSP0Elzk7z4CQkfoCL0891n9SRA6Qkfo6muTbQJCR+gIPdvrWf+NIXSEjtDrf89SrYDQETpCT3XbMlwHoSN0hJ7hxQzcEkJH6Ag98PKUIQ2hI3SEXoabvPMzIHSEjtDLc5/VnwShI3SErr422SYgdISO0LO9nvXfGEJH6Ai9/vcs1QoIHaEj9FS3LcN1EDpCR+gZXszALSF0hI7QAy9PGdIQOkJH6GW4yTs/A0JH6FkIvU+fPm7t2rWqmyW/uz137lxVjgTL4I6VK1eq8kaMGOHmz5+vymmEYBnMMmTIkEbYaun2KFPkQib4hYBgfGqFmkyR27p1awjG7HMQOkJH6B7XFKF7QCJERQChV3C1tbW57t27q/iFBiP0UHIF5smhtbe3q3bA+NRqXCmnrfGGrmrVaMG8oUdDqS6E0BG6umlqJPCGzhs6b+get4o3dA9IhKgIIHSErmoYj2CEjtARusdFQegekAhREUDoCF3VMB7BCB2hI3SPi4LQPSARoiKA0BG6qmE8ghE6QkfoHhcFoXtAIkRFAKEjdFXDeAQjdISO0D0uCkL3gESIigBCR+iqhvEIRugIHaF7XBSE7gGJEBUBhI7QVQ3jEYzQETpC97goCN0DEiEqAggdoasaxiMYoSN0hO5xURC6ByRCVAQQOkJXNYxHMEJH6Ajd46IgdA9IhKgIIHSErmoYj2CEjtARusdFQegekAhREUDoCF3VMB7BpRV6U1OT27ZtmweCSsikSZPclClTVDkS3LVrV7d582Z1XqqEK6+80j366KPq5VL+9Gvfvn3dmjVrVHsMHc4yffp098knn6jWOu6445IN0li/fr3761//qtqfBMs5H3nkkaq8Dz74wM2aNUuVI8Gyv/fee0+V17NnTzdu3DhVTmiwnO+MGTNC05PkzZ4921122WWqtb744gs3depUVU7q4E6dOrnt27erlg3JkQVefPFFt3TpUtVa/Ja7ClcewfyWe+UcZNJSyJd2SqGn/C33PDq04120tLS44cOHq7cpv8su41BTPMOGDXMLFy5ULTVw4EDX2tqqygkNXr58uevfv39oepK8kDd0+cde79691fuT+y/fAyme8ePHu5kzZ6qWkpciGdCifWT+xrRp01RpCF2FK49ghI7Q8+hE/S4Qup7Z/2Yg9GoiCL3CA6Hb71fyCggdoSdvukgLInQ7SISO0DvqIoRuv1/JKyB0hJ686SItiNDtIBE6Qkfo9nuUTQWEjtCzaUblRhC6EthuwhE6Qkfo9nuUTQWEjtCzaUblRhC6EhhCrwmM/4ZeQcSf3Gu2S34BCB2h59eVfjtC6H6c9hTFGzpv6Lyh2+9RNhUQOkLPphmVG0HoSmC8odcExhs6b+g1myTnAISO0HPuzz3tDaHbT443dN7QeUO336NsKiB0hJ5NMyo3gtCVwHhDrwmMN3Te0Gs2Sc4BCB2h59yfvKHX93R4Q+cNnTf0+t6xpNUROkJP2nARF+MN3Q4ToSN0hG6/R9lUQOgIPZtmVG4EoSuB8Sf3msD4kzt/cq/ZJDkHpBR6zhwseyvrcJZ+/fq5lStXWtDUNVcGn4jUtY8MZlm8eLE2LShe9if7LNsjE/zmzZun+lgyWGj16tWqnNDglMNZNm7c6A4//HD1VmWaoQxo0TwymKV79+6alB2xMnlOBrTw7CRQ2vGpCN3e4gjdzjCkAkIPoRYnB6FXOCL0OD2VsgpC34W2/Esv91nDKZsDoaekXVkLoRfDXVZF6Ai9uO6zr4zQEXqHXYTQ7RcspAJCD6EWJwehI/Q4nVRMFYSO0BF6MXevw1URenEHgtARenHdZ18ZoSN0hG6/R1ErIPSoOFXFEDpCVzVMZsEIHaEj9MwuJUIv7kAQOkIvrvvsKyN0hI7Q7fcoagWEHhWnqhhCR+iqhsksGKEjdISe2aVE6MUdCEJH6MV1n31lhI7QEbr9HkWtgNCj4lQVQ+gIXdUwmQUjdISO0DO7lAi9uANB6Ai9uO6zr4zQETpCt9+jqBUQelScqmIIHaGrGiazYISO0BF6ZpcSoRd3IAgdoRfXffaVSyv0pqYmt23bNhWhgQMHunPOOUeVU+Zg+RncL7/8UvURR48e7Zqbm1U5Ety3b1+3Zs0aVZ4Mxbj00ktVOaHB69atc7Nnzw5NV+XJL/T98pe/VOWEBn/wwQfuscceU6fL/mSfmuewww5z48aN06TsiJV+Ev4pnqeeeiqoD1MNZ/niiy+Cfp76wgsvdDKUSPOE/pb7jBkz3NVXX61Zym3atMl169ZNlSPBDGepRlZaoYcMZ1F3EwnfIxAqdJHz2rVrkxCVWdnaL7f58+e7kSNHJtlf6CKLFi1yMnFN80jOkCFDNCnBsfIP5tbWVnX+iBEj3IIFC9R5qRJSTltL9ZlknVChM20t5Skh9OJo7wUrI/TiDhmhF8MeoVdzR+jF9KGsyht6cexLuTJCL+5YEXox7BE6Qi+m876/KkLP5SRKsg+EXtxBIvRi2CN0hF5M5yH0XLiXdh8IvbijRejFsEfoCL2YzkPouXAv7T4QenFHi9CLYY/QEXoxnYfQc+Fe2n0g9OKOFqEXwx6hI/RiOg+h58K9tPtA6MUdLUIvhj1CR+jFdB5Cz4V7afeB0Is7WoReDHuEjtCL6TyEngv30u4DoRd3tAi9GPYIHaEX03kIPRfupd0HQi/uaBF6MewROkIvpvMQei7cS7sPhF7c0SL0YtgjdIReTOch9Fy4l3YfCL24o0XoxbBH6Ai9mM7bi4SeC2D2AQEIQAACEEhBoLQ//ZoCHmtAAAIQgAAEciGA0HM5CfYBAQhAAAIQMBBA6AZ4pEIAAhCAAARyIYDQczkJ9gEBCEAAAhAwEEDoBnikQgACEIAABHIhgNBzOQn2AQEIQAACEDAQQOgGeKRCAAIQgAAEciGA0HM5CfYBAQhAAAIQMBBA6AZ4pEIAAhCAAARyIYDQczkJ9gEBCEAAAhAwEEDoBnikQgACEIAABHIhgNBzOQn2AQEIQAACEDAQQOgGeKRCAAIQgAAEciGA0HM5CfYBAQhAAAIQMBBA6AZ4pEIAAhCAAARyIYDQczkJ9gEBCEAAAhAwEEDoBnikQgACEIAABHIhgNBzOQn2AQEIQAACEDAQQOgGeKRCAAIQgAAEciGA0HM5CfYBAQhAAAIQMBBA6AZ4pEIAAhCAAARyIYDQczkJ9gEBCEAAAhAwEEDoBnikQgACEIAABHIhgNBzOQn2AQEIQAACEDAQQOgGeKRCAAIQgAAEciGA0HM5CfYBAQhAAAIQMBBA6AZ4pEIAAhCAAARyIYDQczkJ9gEBCEAAAhAwEEDoBnikQgACEIAABHIhgNBzOQn2AQEIQAACEDAQQOgGeKRCAAIQgAAEciGA0HM5CfYBAQhAAAIQMBBA6AZ4pEIAAhCAAARyIYDQczkJ9gEBCEAAAhAwEEDoBnikQgACEIAABHIhgNBzOQn2AQEIQAACEDAQQOgGeKRCAAIQgAAEciGA0HM5CfYBAQhAAAIQMBBA6AZ4pEIAAhCAAARyIYDQczkJ9gEBCEAAAhAwEEDoBnikQgACEIAABHIhgNBzOQn2AQEIQAACEDAQQOgGeKRCAAIQgAAEciGA0HM5CfYBAQhAAAIQMPhn7SkAAACJSURBVBBA6AZ4pEIAAhCAAARyIYDQczkJ9gEBCEAAAhAwEEDoBnikQgACEIAABHIhgNBzOQn2AQEIQAACEDAQQOgGeKRCAAIQgAAEciGA0HM5CfYBAQhAAAIQMBBA6AZ4pEIAAhCAAARyIYDQczkJ9gEBCEAAAhAwEEDoBnikQgACEIAABHIh8H9gnTGolKrLbAAAAABJRU5ErkJggg=="/>
          <p:cNvSpPr>
            <a:spLocks noChangeAspect="1" noChangeArrowheads="1"/>
          </p:cNvSpPr>
          <p:nvPr/>
        </p:nvSpPr>
        <p:spPr bwMode="auto">
          <a:xfrm>
            <a:off x="410633" y="7938"/>
            <a:ext cx="4064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dirty="0"/>
          </a:p>
        </p:txBody>
      </p:sp>
      <p:sp>
        <p:nvSpPr>
          <p:cNvPr id="12" name="CuadroTexto 15">
            <a:extLst>
              <a:ext uri="{FF2B5EF4-FFF2-40B4-BE49-F238E27FC236}">
                <a16:creationId xmlns="" xmlns:a16="http://schemas.microsoft.com/office/drawing/2014/main" id="{BABEA3C7-7CFE-B626-0614-04192B414596}"/>
              </a:ext>
            </a:extLst>
          </p:cNvPr>
          <p:cNvSpPr txBox="1"/>
          <p:nvPr/>
        </p:nvSpPr>
        <p:spPr>
          <a:xfrm>
            <a:off x="6642062" y="5231094"/>
            <a:ext cx="4618587" cy="923330"/>
          </a:xfrm>
          <a:prstGeom prst="rect">
            <a:avLst/>
          </a:prstGeom>
          <a:noFill/>
        </p:spPr>
        <p:txBody>
          <a:bodyPr wrap="square">
            <a:spAutoFit/>
          </a:bodyPr>
          <a:lstStyle/>
          <a:p>
            <a:pPr algn="ctr"/>
            <a:r>
              <a:rPr lang="es-ES" sz="1800" b="1" dirty="0"/>
              <a:t>MAURICIO BOGOMAK MEDEIRO</a:t>
            </a:r>
          </a:p>
          <a:p>
            <a:pPr algn="ctr"/>
            <a:r>
              <a:rPr lang="es-ES" b="1" dirty="0"/>
              <a:t>Director de Seguridad</a:t>
            </a:r>
            <a:endParaRPr lang="es-ES" sz="1800" b="1" dirty="0"/>
          </a:p>
          <a:p>
            <a:pPr algn="ctr"/>
            <a:r>
              <a:rPr lang="es-ES" sz="1800" b="1" dirty="0"/>
              <a:t>Asesor Fundación Fuego</a:t>
            </a:r>
          </a:p>
        </p:txBody>
      </p:sp>
      <p:sp>
        <p:nvSpPr>
          <p:cNvPr id="4" name="3 Rectángulo"/>
          <p:cNvSpPr/>
          <p:nvPr/>
        </p:nvSpPr>
        <p:spPr>
          <a:xfrm>
            <a:off x="2255573" y="620688"/>
            <a:ext cx="6096000" cy="954107"/>
          </a:xfrm>
          <a:prstGeom prst="rect">
            <a:avLst/>
          </a:prstGeom>
        </p:spPr>
        <p:txBody>
          <a:bodyPr>
            <a:spAutoFit/>
          </a:bodyPr>
          <a:lstStyle/>
          <a:p>
            <a:pPr algn="ctr"/>
            <a:r>
              <a:rPr lang="es-ES" altLang="es-ES" sz="2800" b="1" dirty="0">
                <a:solidFill>
                  <a:srgbClr val="C00000"/>
                </a:solidFill>
                <a:latin typeface="Roboto Black"/>
                <a:cs typeface="Arial" panose="020B0604020202020204" pitchFamily="34" charset="0"/>
              </a:rPr>
              <a:t>CARRIL DE EMERGENCIA: </a:t>
            </a:r>
          </a:p>
          <a:p>
            <a:pPr algn="ctr"/>
            <a:r>
              <a:rPr lang="es-ES" altLang="es-ES" sz="2800" b="1" dirty="0">
                <a:solidFill>
                  <a:srgbClr val="C00000"/>
                </a:solidFill>
                <a:latin typeface="Roboto Black"/>
                <a:cs typeface="Arial" panose="020B0604020202020204" pitchFamily="34" charset="0"/>
              </a:rPr>
              <a:t>CARRIL DE LA VIDA</a:t>
            </a:r>
          </a:p>
        </p:txBody>
      </p:sp>
      <p:sp>
        <p:nvSpPr>
          <p:cNvPr id="5" name="AutoShape 2" descr="data:image/png;base64,iVBORw0KGgoAAAANSUhEUgAAAZAAAAGQCAYAAACAvzbMAAAAAXNSR0IArs4c6QAAIABJREFUeF7tnXmsldXZt2+UUpRZhkQBFSQERAgBKUJVrIIklWIigYpEpYmWyUhiDpBapFqgiYiAfzhAbGsd4MQipiJpwqBMKlJiRCoQLSAyJHB6wmQQisqXe3P6vk2+5Ht+9/Pt1T14rYS/+K21n309az3XWfucde9G58+fP280CEAAAhCAQJBAIwQSJEYcAhCAAAQKBBAIEwECEIAABHIRQCC5sNEJAhCAAAQQCHMAAhCAAARyEUAgubDRCQIQgAAEEAhzAAIQgAAEchFAILmw0QkCEIAABBAIcwACEIAABHIRQCC5sNEJAhCAAAQQCHMAAhCAAARyEUAgubDRCQIQgAAEEAhzAAIQgAAEchFAILmw0QkCEIAABBAIcwACEIAABHIRQCC5sNEJAhCAAAQQCHMAAhCAAARyEUAgubDRCQIQgAAEEAhzAAIQgAAEchFAILmw0QkCEIAABBAIcwACEIAABHIRQCC5sNEJAhCAAAQQCHMAAhCAAARyEUAgubDRCQIQgAAEEAhzAAIQgAAEchFAILmw0QkCEIAABBAIcwACEIAABHIRQCC5sNEJAhCAAAQQCHMAAhCAAARyEUAgubDRCQIQgAAEEAhzAAIQgAAEchFAILmw0QkCEIAABBAIcwACEIAABHIRQCC5sNEJAhCAAAQQCHMAAhCAAARyEUAgubDRCQIQgAAEEAhzAAIQgAAEchFAILmw0QkCEIAABBAIcwACEIAABHIRQCC5sNEJAhCAAAQQCHMAAhCAAARyEUAgubDRCQIQgAAEEAhzAAIQgAAEchGoKIFMnTrVtm/fnuuNft86tWnTxt58882iv+3a2lp74YUXij6uOmCTJk1s9erValzOvfXWW7ZgwQIpX1NTYyNGjJCykdCwYcPs3LlzkS6Z2aFDh9rMmTMzcykDd955p504cSLlS1TN2H379rVFixZVzPupKIHcfPPNtmnTpoqBW8oLbdeundXV1RX9EubNm2czZswo+rjqgC6Qs2fPqnE551KcNGmSlPfshAkTpGwk5O+t2AIZO3asLV26NHIZRc/6XKyvry/6uNU4oD/jNmzYUDFvDYFUzK2KXSgCifFCIDFekTQC0WkhEJ1VOMkOREeGQHRWnkQgMV6RNALRaSEQnVU4iUB0ZAhEZ4VAYqyiaQSiE0MgOqtwEoHoyBCIzgqBxFhF0whEJ4ZAdFbhJALRkSEQnRUCibGKphGITgyB6KzCSQSiI0MgOisEEmMVTSMQnRgC0VmFkwhER4ZAdFYIJMYqmkYgOjEEorMKJxGIjgyB6KwQSIxVNI1AdGIIRGcVTiIQHRkC0VkhkBiraBqB6MQQiM4qnIwI5OTJk9aiRYvwa5R7h44dO9rhw4czLzOVQDJfOGegZ8+etnv37py9/7vdIifRBw4caFu3bpUu0E/Y+2n0rLZz507r1atXVqzw/5GT6NOmTbP58+dL43o5GS+9ojRVID63Dx48qAxZURl/FrVq1Uq6ZgQiYcoXQiBmCCTf3ClmLwRihXpkCESbVQhE45Q8hUAQSPJJJrwAAkEgwjT5nwgCidBKmEUgCCTh9JKHRiAIRJ4sZoZAIrQSZhEIAkk4veShEQgCkScLAomgSptFIAgk7QzTRkcgCESbKRdS7EAitBJmEQgCSTi95KERCAKRJwsCiaBKm0UgCCTtDNNGRyAIRJsp7EAinJJnEQgCST7JhBdAIAhEmCb/E+EjrAithFkEgkASTi95aASCQOTJwkdYEVRps0OGDLGNGzdKL3Lq1Clr3rx5ZvbMmTO2ZcuWzFzKQO/eva1t27bSS3Tq1MkOHTqUme3QoYMdOXIkMxcNHDhwwPbs2RPtlpkfP3687d+/PzPnAZ8HxW5+uv/zzz+Xhl2yZIk9+OCDUnby5MnmJ8eVtn79eiVW4HT//fdL2T59+thdd90lZRcvXmy1tbVSds2aNTZ06FApm+Ikun/H+o4dO6TXTxW64YYbrGnTppnD+7OoZcuWmbl/z211HkgDJg5V7Xeiq6VM/GHYrVu3xJj/38OvXLnSRowYIV1DqU+iz5s3z2bMmCFda4qQl/rwkh/FbuXwlbbFfk8+3tKlS23cuHFFH7rUJ9F9zYwcObLo7ysyoD87unbtmtmFj7AyEf13Aik+wkIgsXuHQC58f/qECRNi4EqURiDpwCMQM3Yg7EBCKwyBIBCfMOxArPBRLjuQ8+fPh54gJQyzAyn9L9ERCAJBIBceggiEHUhhEvA7EP2nAgSCQBAIAvn3E4OPsBCIbg8zQyAIBIEgEATSQIAdSMgfCMQQCAJBIAgEgcTM0ZBmB4JAEAgCQSAIBIH8BwHOgcSmA3+FxS/RfcbwOxB+BxJ6crADYQfCDoQdSEXuQFKUMtm3b5/0t9yhp2wwHDmJnqKUybFjx2z79u3SVb///vuFMwBK27Vrlx09elSJhjLvvvtuKK+Et23bZm+//bYStZqaGrlygDRgQ8jL9Hz33XeZXZo1a2YDBgzIzHlg2bJlds8990jZSKjUpUz8Xv3sZz+LXHLRs3v37rUuXbpkjkspk0xE/50A50DSnANxIQwfPly6idOmTSv8Il1pY8eOlWsrKeOlzPjJcv8Yq5TNy7ScO3cu8xJ69uwp19fiJHomztwBzoHwERbnQBpOFSMQBBJ5kvI7EH4H4vOF34HwO5DCR1IIBIEgkAgBBIJAGsoRfN9PoiMQKxRH5CMs/QHKDgSBIBAEUnhiIBAEoqvjQhKBIBAEgkAQSMOTkx1ITCEIBIEgEASCQBBIzBwNaQSCQBAIAkEgCASB5CKAQBAIAkEgCCTX45MdCAJBIAgEgSAQBJKLAAKpaoF4+YDmzZtnTg0vR3DNNddk5lIGUpQyad++vVxGJNVfYXkJDS+lobQpU6ZYu3btMqPffvutzZkzJzPngY4dO9oDDzwgZSMhL6HRv39/qcuLL75oBw8elLJPPPGElHNOzktpO3bssBUrVihRGzZsmA0ePFjK3nfffXIJIL/e+vr6zHH9fqmsyqGUSYqT6F6uaf369ZmsyiXAQUIOEpbFn/Hu3LnTvERHVjt79qw1bdo0K1b4/4EDB9qWLVukbKpqvH4NW7dula6h1CEvUeOlaordUgjEf+gaOXJksS81NF4KgXi5pg0bNoSuo5RhBIJAEEjDl0RNmjRJWosuG/+zX6UhECvsLIu9A0EgyuxLn0EgCASBIJDCk4YdSOyByw6EWlgUUyyTk+h8hBV7eKVII5AYVQSCQBAIAik8NfgdCDuQmD74KyznxUdYfITFR1gIhI+wovZoOALQtWvXzJ4nT560Vq1aZeY8wC/RJUz5QnyhVPV+oRQfYeVbE8XsxUdYMZp8hMUOhI+w+AiLj7AanpsIBIHECCAQBIJAEAgCiT43C3l2IAgEgSAQBIJAEEguAhUmED/mv3HjRumtqqVMzpw5I59Wll44R6h3797Wtm1bqWenTp3s0KFDmdkOHTrYkSNHMnMeOHbsmG3fvl3Kvv/++4Vfuitt165dcjkVz/bo0UMZVi710LJlS+vXr580ZuSvsJYsWWIPPvigNO4NN9xgH374oZRds2aNNW7cWMqmCK1du9Y2b94sDf3000/L5VxSHCT0g4lepqWUze+tUhXBn0U+F5VGKROFUs5Mil+i57yUknXzekGHDx/OfH1ftHV1dZm5aMA/J58xY0a0W2Ze/SV65kA5AxGBpDqJ7mVamjRpkvMd/P938zIm8+fPlwYqdTVe6SLLJMRfYZXJjUAgaf4KK3J7EciFMyMpSpkgEL2YYmTOljqLQEp9BxpeH4EgkFRTkR2IFQopsgMp/gxDIMVnmmtEBIJAck0coRMCQSDCNMkVQSC5sBW/EwJBIMWfVRdGRCAIJNXcQiCpyAbHRSAIJDhl5DgCQSDyZAkGEUgQWKo4AkEgqeYWAkEgqeYWAklFNjguAkEgwSkjxxEIApEnSzCIQILAUsURCAJJNbcQCAJJNbcQSCqywXERCAIJThk5jkAQiDxZgkEEEgSWKh4RSKprqJRxIyfR/VTx8OHDpbfmZwX8MKHSxo4da7W1tUrU1JPofthOKR/hL+rfR75lyxbp9StJIM6qV69e0vvye7B06VIpW+pzINJFVnmI7wNJeIMRiA4XgSAQny0IRF8z5ZBEIAnvAgLR4SIQBIJA9PVSLkkEkvBOIBAdLgJBIAhEXy/lkkQgCe8EAtHhIhAEgkD09VIuSQSS8E4gEB0uAkEgCERfL+WSRCAJ7wQC0eEiEASCQPT1Ui5JBJLwTiAQHS4CQSAIRF8v5ZJEIAnvBALR4SIQBIJA9PVSLkkEkvBOIBAdLgJBIAhEXy/lkkQgCe8EAtHhIhAEgkD09VIuSQRSLneC60hCIPKd6F5Cw09CV0KLlDJJ9X7U70SvtFImqXgxbukJNDp//vz50l8GV1ApBBBIujuFQNKxZeQ0BBBIGq5VOyoCSXdrEUg6toychgACScO1akdFIOluLQJJx5aR0xBAIGm4Vu2oCCTdrUUg6dgychoCCCQN16odFYGku7UIJB1bRk5DAIGk4Vq1oyKQdLcWgaRjy8hpCCCQNFyrdlQEku7WIpB0bBk5DQEEkoZr1Y6KQNLdWgSSji0jpyGAQNJwrdpREUi6W4tA0rFl5DQEKkogH3/8sR0/fryoJC655BIbOHBgUceMDrZjxw6rr6+Pdita/rLLLrM+ffpI4z311FM2ffp0KfvYY4/ZrbfeKmV/9KMf2aWXXipl169fL+UiobfeessWLlwodenevbtdfvnlUvajjz6yU6dOSdk1a9ZY48aNM7P79++38ePHZ+Y8cNttt9nMmTOl7Nq1a23z5s1S9umnn7b+/ftL2RQhXy++bordrrvuOvMyQDSNQEUJJEUtrK5du9qePXs0WolSI0aMsFWrViUaPXvYYcOG2erVq7ODZhbZgUgDNoS8PEfPnj0zu/hP6U2bNs3MpQx42ZMJEyZIL+E/nGzdulXKljrk93batGmlvgzp9VeuXGkjR46UspHQ8uXLbdSoUZEu3+ssAkEghkBizwAEEuOVIo1AUlCNj4lAEAgCCa4bBBIEliCOQBJAzTEkAkEgCCS4cBBIEFiCOAJJADXHkAgEgSCQ4MJBIEFgCeIIJAHUHEMiEASCQIILB4EEgSWII5AEUHMMiUAQCAIJLhwEEgSWII5AEkDNMSQCQSAIJLhwEEgQWII4AkkANceQCASBIJDgwkEgQWAJ4ggkAdQcQyIQBIJAggsHgQSBJYgjkARQcwz5vRdImzZt7OGHH5bQXXvttTZmzBgp+84779jGjRul7NKlS+3zzz+Xso888oi1aNEiM3v69GnzsiNKixwkfO+998xLbijtjTfesL///e9K1KZMmSKVkGjUqJGdP39eGjNVKHINL774oh06dEi6FC85cvHFF0tZNeTlPlasWCHFfb7U1NRI2RShkydP2oIFC6ShP/vsM1u2bJmU9QoWP/nJT6Rs5N5KA5rZD3/4Q/vVr36lxisq970XSORueYkDL3WgNH8YzJ07V4mGMgcPHrSOHTtm9qmrq7MOHTpk5jwQEYg0YENo7NixVltbG+mSmW3SpIl5OZNSNi9jsmTJkqJfglpMMfLC/sPJuHHjpC6lLmXic7tz587StUZCvhZnz54tdfE1rgpXGtCs8AOfy7EaGwIJ3FUEEoBlZggkxguBIJDYjCl9GoEE7gECCcBCIDFYZoWdle+witnYgVihGjE7kGLOqv8dC4EEuCKQACwEEoOFQIyPsMJTpuQdEEjgFiCQACwEEoOFQBBIeMaUvgMCCdwDBBKAhUBisBAIAgnPmNJ3QCCBe4BAArAQSAwWAkEg4RlT+g4IJHAPEEgAFgKJwUIgCCQ8Y0rfAYEE7gECCcBCIDFYCASBhGdM6TsgkMA9QCABWAgkBguBIJDwjCl9h4oSyMcff2zHjx+XqN1xxx3m5Tyy2hVXXGGvvfZaVqzw/+3bt7devXpJ2X379tn+/fulrJc52LJli5QdNGiQdFagefPmclmKvXv32ssvvyy9fiQ0evRomZc67kUXXWRemkJpO3futMmTJytRGzlypHmZGKVNnDjRFi9erETt+eeftx49ekjZOXPm2DfffJOZvfrqq+2ll17KzHng6NGj5hyUtnbtWtu8ebMStaefftr69+8vZe+88047ceJEZrZly5byPcgc7D8Czsv/Ke3TTz81r+JQzNa4cWO78cYbizlk2YxVUQKJUPPyAV999VVml65VWkyxXbt28kJYvXq1DR8+PJNVNOCH2Pw0eqmaS9mFqzQvT+JFEpUWKWXi1zBw4EBl2MIPBufOncvM9uzZU5ZC5mD/EZg2bZrNnz9f6uJzxkvgKM3nYn19fWbUS/T4WRBa5RBAIAjEEIgZAjFDIJXz4C6XK0UgCASBGALxBxICKZfHcuVcBwJBIAgEgRSeWAikch7c5XKlCASBIBAEgkDK5YlcYdeBQBAIAkEgCKTCHtzlcrkIBIEgEASCQMrliVxh14FAEAgCQSAIpMIe3OVyuQgEgSAQBIJAyuWJXGHXgUAQCAJBIAikwh7c5XK5VSsQL8mglIXw0iiLFi2S7seQIUPsiSeekLK///3v7ZVXXpGy99xzj3Xv3l3KqiE/1Tx48GApfuzYMdu+fbuUjYRWrFhhn3zySaRLZtbflx98VNrJkyfto48+UqLmJW3UexApZbJ161YbMGCAdA0bN2607777LjPbrFkzecx169bJX+fqJW0OHDiQ+foe6NOnj7Vp00bKTp8+3S699NLMrN+vBQsWZOY88OMf/9jmzp0rZX0d+npUmn/17U033aREyZhZ1QpEvbt79uyxbt26SfFUxRRXrlxpI0aMkK6hkkJexqS2traol+wC8e8OL2VLVcokxXuKfCd6itf3Mb22lJczyWqRr7T19eLrRmkuhVmzZilRW758ufk6p2kEEAgC0WZKjhQCsUKRTLUWVg7EmV0QiBV2YAgkc6rkCiAQBJJr4iidEAgCYQeirJTKzSAQBJJs9iIQBIJAki2vshgYgSCQZBMRgSAQBJJseZXFwAgEgSSbiAgEgSCQZMurLAZGIAgk2UREIAgEgSRbXmUxMAJBIMkmIgJBIAgk2fIqi4ERCAJJNhERCAJBIMmWV1kMjEAQSLKJiEAQCAJJtrzKYuCKEsjNN99smzZtksB5WYQWLVpkZlOdRM984ZyBjh072uHDhzN7+8lfPwFc7DZv3jybMWNGsYdNMp4f4PODfDSNQKm/kVC7ygupyEn0yLgpsv4satWqlTS0P+M2bNggZcshhEAS7UBS3VwEopNFIDorTyKQGC81jUBUUolz7EDMEIg+yRCIzgqBxFhF0ggkQithFoEgkMj0QiARWuxAYrT0NALRWSVNIhAEEplgCCRCC4HEaOlpBKKzSppEIAgkMsEQSIQWAonR0tMIRGeVNIlAEEhkgiGQCC0EEqOlpxGIzippEoEgkMgEQyARWggkRktPIxCdVdIkAkEgkQmGQCK0EEiMlp5GIDqrpEkEgkAiEwyBRGghkBgtPY1AdFZJk1OnTrXt27dLr/HXv/7VLrnkkszsvn37rGvXrpk5D0S+E10asCG0Y8cOq6+vl7osXLjQTpw4kZlt3ry51dTUZOY8cNlll1mfPn2k7FNPPWXTp0+XsqlCQ4YMkYa+9tpr7bnnnpOykdBnn30mVQOIjBnJNmvWzAYMGCB1OXr0qO3cuVPKLl68WP4O+zVr1tjQoUOlcb0qgjq/1Xvbo0cPu/vuu6XXv/rqq83/Fbt9+OGH9vXXX2cOe/r0abvjjjsycx7w979+/XopWw6hijqJngJYOZQy8bIMq1atkt7ewYMHC4cJs5qXMenQoUNWrPD/w4YNs9WrV0vZUpcyadKkiZ09e1a61lShCRMm2JIlS1INnzluz549ZSmk+k50ny8+b5SmCsTntc9vpa1cudJGjhypRG3mzJmF70UvdvMfPP0H0GI2SpkUk+Z/YSwEgkCi0wyBWOEHDgSCQNiBlEEtLHYg+iOcHYgZOxAzdiD6mkmZRCAIhI+wgiuMHQg7EJ8yfIRlhkAQCAJBIEECCASBXJgyCASBIJDg45MdCAJBIAikQIBfovNL9KA/DIEgEASCQBBIw5OTP+ONKQSBIBAEgkAQCAKJmaMhjUAQCAJBIAgEgSCQXAQQCAKpQIH88Y9/tP3790tT/vHHH5dyx44ds2eeeUbKemmMMWPGSNl33nnHNm7cKGX9tPDnn38uZR955BFr0aJFZtbLJ3jZEaWVw0dYU6ZMMT+xnNUaN25cOFmsND/V/OKLLypRu/76683P4yht4sSJ5mU/lPbAAw9IlQOUsVJnvDzJ+++/L71MpJSJVy/w+VjM1qhRIzt//rw0ZCQrDZgw5CVXxo8fn/AVijt0Rf0VVopiisXF+b+j+UNu7ty5qYYv6rjlIBCv1+QH5IrZtmzZYoMGDZKG9I+lXnjhBTmrljLxa/CijsVszqpXr17SkGPHjjX/AUVp06ZNs/nz5yvR0El0aUCzQhmTzp07S3GXvR8mVJqXMZk1a5YSDWX8D3DUOnqhgSsojEAS3SwEEgOLQHReCMQKu0UEos+ZVEkEkogsAomBRSA6LwSCQPTZkjaJQBLxRSAxsAhE54VAEIg+W9ImEUgivggkBhaB6LwQCALRZ0vaJAJJxBeBxMAiEJ0XAkEg+mxJm0QgifgikBhYBKLzQiAIRJ8taZMIJBFfBBIDi0B0XggEgeizJW0SgSTii0BiYBGIzguBIBB9tqRNIpBEfBFIDCwC0XkhEASiz5a0yYoSSKSUiVq+4LLLLrOHH3646JQjAvHTwt27dy/6NVTSgA899JBUysTfk1qmJvL+I6VM3n77bdu2bZs0vDoPI++rrq7Onn32Wen1I6FIKZN777236KewT548aQsXLpQu2deLrxulRe7B66+/brt27VKGLXwVhHoSXZ2zlDKR0KcPeb2or776KvOFfAL4RCh2iwjET9SqdZiKfZ0+3urVq2348OHS0F7uwmsblaqdPXvWmjZtKr28lxDxUiKlbH4NW7dulS7B35t/53sxm5cxGTduXDGHrLixfC16OROljRo1ylasWKFEZYG4GFu1aiWN6eWaNmzYIGXLIVRRO5AIMASi00IgOqtoEoFEiRU/j0CKz/TfIyIQdiDsQNKtr0IhRXYgCQELQyMQAVLOCAJBIAgk5+JRuiEQhVLaDAJJxxeBIBAEkm59sQNJyFYdGoGopOI5BIJAEEh83cg92IHIqJIFEUgytIZAEAgCSbe+2IEkZKsOjUBUUvEcAkEgCCS+buQe7EBkVMmCCCQZWnYgnAPhHEi65WXsQFLCFcdGICKoHDF2IOxA2IHkWDhqF3YgKql0OQSSjm1FCWTq1Km2fft2icavf/1r+8EPfpCZveSSSwo/JSrNT4j+5je/UaK2b98++/LLL6XsddddZ23btpWyaqhNmzb25ptvSnEvYXH77bdL2enTp9uTTz4pZefMmWNr166Vsi+//LJdeeWVUtZLUyjND5P269dPiYYyNTU1cuWAG264wT788ENpfD+FrLw3L3fx0ksvSWMePXrUvHZWJTQv0TJmzBjpUgcPHmxz586Vsps2bbJ169ZJ2U8//dT++c9/Stm9e/daly5dpOz69eulXOvWra1v375SthxCFSUQX2A+GZTm5QP8AVLMtnz5chs9enQxh0w2Vrt27cwXpNJSnUT3WkW1tbXKJRQecj179szMRkqZZA6WM/DCCy/YhAkTpN6RHYg0oFmBU6VIQX1Pnjt48KB17txZ6uKlf7wEkNK8jMmsWbOUaCgTqYUVGriCwggkcLMQiFmkFhYCif0ORJ2KCIRqvOpcSZ1DIAHCCASB+HRhBxJYNIEoO5AArDKJIpDAjUAgCASBBBZMMIpAgsDKII5AAjcBgSAQBBJYMMEoAgkCK4M4AgncBASCQBBIYMEEowgkCKwM4ggkcBMQCAJBIIEFE4wikCCwMogjkMBNQCAIBIEEFkwwikCCwMogjkACNwGBIBAEElgwwSgCCQIrgzgCCdwEBIJAEEhgwQSjCCQIrAziVSsQlW2kmGI5CMQXWceOHTPfnp9C79ChQ2YuGogcJIyM7Yfjdu/endmlSZMm5qfRS9n8FPqSJUuKfgn+vvz9FbMtXbrUxo0bV8whC2N59YJhw4ZJ43pVhPr6eimbIpSqFlaKa/VqG14yqVIaAgkUU0QgsR1IZBEgECuIEYFEZo2WRSAapzwpBIJAQvOGHYgV6mCxA2EHElo4YpgdiAgqTyxSTFEdn4+wVFIXcggEgfARVmzNRNIIJEIrmEUgFyqW8jsQfgeiLh1+B2LGR1jqbInn+AiLj7BCs4YdCDsQdiChJRMKswMJ4YqF2YGwA+GvsGJrhh0IO5DYjIml2YGwAwnNGHYg7EDYgYSWTCjMDiSEKxZmB8IOhB1IbM2wA2EHEpsxsTQ7EHYgoRnDDoQdCDuQ0JIJhdmBhHDFwkOGDLGNGzfGOmWkr7jiCnvttdekMf17qF9//XUpmypUU1NjzZs3zxz+66+/tieffDIz54Fjx47ZJ598ImWnT58ujysN2BDq1auX/D3f7777bmRoKevzoHv37lJ24sSJtnjxYikbCa1Zs8YaN26c2aVZs2Y2YMCAzJwHli1bZvfcc4+UjYT8WocOHSp1ufPOO+3EiRNSNkXolltuMf+ntD//+c/26aefKlE58+2339rmzZulvD/j1q9fL2XLIfS934FEbsKoUaPMT6OXsvmf8B4+fDjzErx8hJczUZqXpRg+fLgSLfk5EOkic4T8cKB/Va3SUh0kVF7bM5HvRC+Hj7DU95UqN3v2bJs1a5Y0vK9vX+fFbCdPnrRWrVpJQ7IDkTDlC6X4HUjkShBI6Q8SRu5XJItAIrRitbBiIxc/jUCKz/TfI7IDCbBFIAjEpws7EAQxAynMAAASuUlEQVQSeGwYO5AIrYRZdiBWOIXOR1jFn2TsQGJMI9V4YyMXP80OpPhM2YHkYMoOhB0IO5ALCweB6A8QdiA6q6RJdiDsQFJNMHYgMbIIROeFQHRWSZMIBIGkmmAIJEYWgei8EIjOKmkSgSCQVBMMgcTIIhCdFwLRWSVNIhAEkmqCIZAYWQSi80IgOqukSQSCQFJNMAQSI4tAdF4IRGeVNBkpZXLjjTfaxRdfXNTrufbaa23MmDHSmF26dLGrrrpKyu7YscPq6+ul7MKFC6WyEF7uxMueKG3btm2FE+ZKS1XKZPz48fbFF19kXsL58+flcjYtWrSwfv36ZY7pgeuvv95GjBghZRcsWGArV66Usv76fh3FbB06dLDJkydLQ65bt87mzJkjZSOhSCmT9957z86dOxcZvqjZTZs2mXNQmv/J70033aRE5czp06ftpz/9qZTv27evLVq0SMqWQ6hqDxK69Yu9cL3MwejRo6X75hPRvwlNaf7gWrVqlRKt2m8klN68mZ09e9aaNm0qxQcOHGhbtmyRsl7GZNKkSVI2EvLX9+soZvOabF47rJQtsgPxsjrqD0gp3lPkGwlTvH41j4lAAncXgaQ7B6LeBgRihaKTCESdMbFy7vqoJJ0AAgnMAwSCQALTpRBlB2LGDiQ6ayonj0AC9wqBIJDAdEEgDbAQSHTWVE4egQTuFQJBIIHpgkAQSHS6VFwegQRuGQJBIIHpgkAQSHS6VFwegQRuGQJBIIHpgkAQSHS6VFwegQRuGQJBIIHpgkAQSHS6VFwegQRuGQJBIIHpgkAQSHS6VFwegQRuGQJBIIHpgkAQSHS6VFy+agVy6tQp83IeWe3YsWP2zDPPZMXC/3/rrbea1+5SWuQk+iOPPCKdsG/UqJF52Q+l7dmzx1599VUlWih5Mm/ePCn7xhtvmJdpUdpDDz1UOC+gtMcff1yJlUUmch9SXLDzX7FiRdGHvvfee61r167SuD5fvv76aymbIvTYY4/Zb3/7W2no119/vXBQs1Tt6quvNi/rUymtagWiljLxh2e3bt2k+5XqGwkjApEu1C4c3qqrq5PiXpZi+PDhUjYikLFjx1ptba00ri/anj17Slk15If4Bg0aJMUjxRSlARtCXsZk69atkS6ZWeekPuSWLl1q48aNyxyzmgORUia+xlMIV+XrP3Ru2LBBjZc8h0AQSOHrSRHIBPN6WMVuCKTYROPjIZA4M7UHAkEgCMTM2IGoj4zKyyGQdPcMgSAQBIJA0j1hymBkBJLuJiAQBIJAEEi6J0wZjIxA0t0EBIJAEAgCSfeEKYOREUi6m4BAEAgCQSDpnjBlMDICSXcTEAgCQSAIJN0TpgxGRiDpbgICQSAIBIGke8KUwcgIJN1NQCAIBIEgkHRPmDIYGYGkuwkVJZCPP/7Yjh8/LtG45ZZbpNyZM2cKXzuqtPbt2yf5LmovN1FfX69cgpxp0qSJDR48WMqvWbPGbr/9dik7ffp0e/LJJ6Xsrl277MiRI1L2ueees6NHj2Zm/X35wUelpTqJvmDBAnvrrbeUS7Bf/vKXdsUVV0hZNdSsWTMbMGCAFHem6qn1xYsXy5UD5s+fb/3795euIUXogw8+sEcffVQa+qqrrjIvEaK0u+++23r06KFEk2Rat25tffv2TTJ2ikErSiApADCmJduBRNh6eY7du3dndnGBnD17NjPngVQC8UOHS5Yska/BT6NXQvMyNS4GpbnEhw0bpkSTZFauXGkjR44s+theMNXLmdA0AghE41TVqVSlTCLQEEiEVposAjFDILG5hUBivKoyjUBipUzYgVzYtbIDqcrHQehNIZAQruoMIxAE4jObHQg7kOgTDoFEiVVhHoEgEARyYWHzEVbsAYdAYryqMo1AEAgCQSB5Hm4IJA+1KuuDQBAIAkEgeR5rCCQPtSrrg0AQCAJBIHkeawgkD7Uq64NAEAgCQSB5HmsIJA+1KuuDQBAIAkEgeR5rFSUQ/8L5TZs25Xmf37s+7dq1s7q6Oul9l4NApAtNGPLvQ580aVLRX8FPw6sn0f2U/blz5zKvwQ9dquVJli5dauPGjcscMxqInAPxuaiU6unYsaMdPHhQupRUJ9GlF28I7dmzx7p27RrpUnVZBFJ1t/TCG0IgsRuLQGK8EIgZAjFDILF1UzFpBBK7VQgkxguBIBCfMQgktm4qJo1AYrcKgcR4IRAEgkBia6ai0ggkdrsQSIwXAkEgCCS2ZioqjUBitwuBxHghEASCQGJrpqLSCCR2uxBIjBcCQSAIJLZmKiqNQGK3C4HEeCEQBIJAYmumotIIJHa7EEiMFwJBIAgktmYqKo1AYrcLgcR4IRAEgkBia6ai0ggkdrsQSIwXAkEgVS2QkydPWosWLWKrogLSXu7h8OHDmVeaSiCZL5wz4KU5vERHqVo5CER9786qV69eUnzs2LHm5UyUVq3fSDhz5kybPXu2giCU8TIm+/bty+zjzyF/HlVjq9qDhAgkTS2sVIsAgehkEYhZpBYWAtHnVjSJQKLESpxnB5LmBrADqd7vREcgadYMH2Gl45psZASSBi0CQSDRmcVHWFVcC4uPsPgIK/JAQCAIJDJfPItAEEh0zpQ8zw4kzS1AIAgkOrMQCAKJzpmS5xFImluAQBBIdGYhEAQSnTMlzyOQNLcAgSCQ6MxCIAgkOmdKnkcgaW4BAkEg0ZmFQBBIdM6UPI9A0twCBIJAojMLgVSYQIYMGWIbN26U7vOpU6esefPmmdkzZ87Yli1bMnMpA71797a2bdtKL9GpUyc7dOhQZrZDhw525MiRzJwHtm3bZjU1NVL2wIEDtnfvXikbCe3atct69OghdVm/fr2Ua9mypfXr10/KvvXWW7ZgwQIpGwm5mNT3pY7rrK699lopftttt5mfg1Da4sWLrba2Vona/PnzrX///lI2ReiDDz6wRx99VBr6vvvus1/84hdS9rrrrjOv4qC0a665RloLl156qa1atUoZ0lq3bm19+/aVsuUQ+t4fJNyzZ49169atpPfCT9WOGDFCuoYUOxDphRtC8+bNsxkzZkS6SFn1JPrZs2etadOm0pgDBw4s+Q8H0oUGQ5GT6MGhv/fx5cuX26hRoyQO6g5EGqwhdPPNN9uGDRsiXUqaRSAIJDQBEUgIV5IwAkmCtTAoAomxRSAIJDRjEEgIV5IwAkmCFYHkwIpAEEho2iCQEK4kYQSSBCsCyYEVgSCQ0LRBICFcScIIJAlWBJIDKwJBIKFpg0BCuJKEEUgSrAgkB1YEgkBC0waBhHAlCSOQJFgRSA6sCASBhKYNAgnhShJGIEmwIpAcWBEIAglNGwQSwpUkjECSYEUgObAiEAQSmjYIJIQrSRiBJMGKQHJgrVqBqKVMvCyHlyQoZYucRFdLmbRv396OHj1a9LeVSiBTpkyRSkh8++23NmfOHOl9RU6iezmXt99+Wxo3Vejxxx+Xhq6rq7Nnn31Wyu7YscNWrFghZYcNG2aDBw+Wsq+88opUxsMHmzZtmnk5j6zmXwK3cOHCrFjh/7t3725jx46Vsl7+6N1335WyY8aMsZ49e0rZZ555xo4fPy5l1ZCXa1JL9ahjpsxVrUDUbySklElseqUSSOwqtHREIKmKKWpXeiHlZVqaNGkS6ZKZXbp0qY0bNy4z5wG/t/6wV5rLZu3atUrUXHhKfamDBw9a586dpTG99I//4KW02bNn26xZs5RoyTOUMkl4Cxzupk2bpFdAIPpX2kpAG0IIJEIrlkUgCASBxNZMKI1AzKq1mGJoIohhdiBm7EDM2IGICyZHjI+w+CV6aNqwAwnhCoXZgbADYQcSWjKxMDsQdiCRGcMOhB2Izxd2IJFVE8uyA2EHEpox7EBCuEJhdiDsQNiBhJZMLMwOhB1IZMawA2EHwg4ksmLiWXYg7EBCs4YdSAhXKMwOhB0IO5DQkomF2YGwA4nMGHYg7EDYgURWTDzLDoQdSGjWsAMJ4QqF2YGwA2EHEloysbAf8/eyBEpTS5ns27fPunbtqgyZLJOilEmHDh3syJEjRb/mAwcOmJ/eV5qXHFm3bp0StT/96U925ZVXZma/+eYb81PQSovsQA4fPmyfffaZMqwtWLBAPgX9/PPPW48ePaRxnZe/v2K2Pn362F133SUN6SfLN2/eLGXvv/9+69Kli5T1HzpOnz6dmXWBbtmyJTPngbZt29p1110nZffv329ffPGFlE0R8jIuq1atkoZu3bq19e3bV8qWQ4gdCDuQZPPQaxXV1tZK43uBQKUGkT9kmjZtKo0ZEYg0YENowoQJtmTJEqmLPxD9OpTmZUzOnTunROWM3wM/TKg0L2Myf/58JWqrV6+WRe5lTOrr66VxqzHUokUL88oY1dgQCAJJNq8RiBV+okYgCASBJHvM6APzS/TS/xJdv1tWqJbKDgSBsANhBxJ5biTLIhAEwkdYseXFR1gxXinSfISVgmqOMREIAkEgsYWDQGK8UqQRSAqqOcZEIAgEgcQWDgKJ8UqRRiApqOYYE4EgEAQSWzgIJMYrRRqBpKCaY0wEgkAQSGzhIJAYrxRpBJKCao4xEQgCQSCxhYNAYrxSpBFICqo5xkQgCASBxBYOAonxSpFGICmo5hgzRSmTM2fOyOUTclyy1KV3796F0gxK69Spkx06dCgzGillsm3bNqupqckc0wP+QPKT2ErbtWuXXE7lueees6NHj2YOe/78ebmcTaqT6BMnTrTFixdnXqsH+vXrZ/4AUdqsWbPsoosuyox6aY7x48dn5jxwzz332GuvvSZl9+7da19++aWUffXVV+0f//iHlN2wYYOUi4QGDx5sc+fOlbq88sor9oc//EHKRkJ+wv/yyy/P7PKvf/3Lfve732XmPOBlTBYtWiRlyyH0vT+JXg43IXINKb4T3ctSDB8+XLoML3fhtY2K3byMye7du4s6bCqBREqZRN6QWkzRy7706tVLGjqyA5EGbAh5PTKvnVWqNmLECLkeWapvJPSacEodPT+F3qpVKwkVxRQlTPlCKT7CynclpeuFQHT2COTCjlGthaWTtUIdLASCQNiBRFZNGWQRiH4TEAgC8dnCDkRfM9EkAokSK3Eegeg3AIEgEASir5c8SQSSh1oJ+yAQHT4CQSAIRF8veZIIJA+1EvZBIDp8BIJAEIi+XvIkEUgeaiXsg0B0+AgEgSAQfb3kSSKQPNRK2AeB6PARCAJBIPp6yZNEIHmolbAPAtHhIxAEgkD09ZIniUDyUCthHwSiw0cgCASB6OslT7JqBZIHRjX18a8Rraurk95S5CS6NGCOkJ+u9tPoxWz+feSDBg0q5pBlMZZzcl5K80OE48aNU6KFCgNeaUBpkYOEPg99Pma1gwcPWufOnbNiZfP/6kn0srngBBeCQBJALYchEYgVapwhEASSaj0iEDMEkmp2lXhcBIJAfAqyA0m3EBEIAkk3u0o8MgJBIAgk7SJEIAgk7Qwr4egIBIEgkLQLEIEgkLQzrISjIxAEgkDSLkAEgkDSzrASjo5AEAgCSbsAEQgCSTvDSjg6AkEgCCTtAkQgCCTtDCvh6AgEgSCQtAsQgSCQtDOshKMjEASCQNIuQARSYQKZOnWqbd++Pe2sqJLR27RpY2+++ab0brZt22Y1NTVSNlXo5ZdftiuvvLKow/tp7cmTJxd1zHIY7Oqrr7aXXnpJupR169YVvpFPaZMmTbKf//znSrRwYv1vf/ublP3LX/4ifSe4n1gfPXq0NGY5hJYtW2aXX355OVxKya6hog4SlowSLwwBCEAAAv8XAQTCpIAABCAAgVwEEEgubHSCAAQgAAEEwhyAAAQgAIFcBBBILmx0ggAEIAABBMIcgAAEIACBXAQQSC5sdIIABCAAAQTCHIAABCAAgVwEEEgubHSCAAQgAAEEwhyAAAQgAIFcBBBILmx0ggAEIAABBMIcgAAEIACBXAQQSC5sdIIABCAAAQTCHIAABCAAgVwEEEgubHSCAAQgAAEEwhyAAAQgAIFcBBBILmx0ggAEIAABBMIcgAAEIACBXAQQSC5sdIIABCAAAQTCHIAABCAAgVwEEEgubHSCAAQgAAEEwhyAAAQgAIFcBBBILmx0ggAEIAABBMIcgAAEIACBXAQQSC5sdIIABCAAAQTCHIAABCAAgVwEEEgubHSCAAQgAAEEwhyAAAQgAIFcBBBILmx0ggAEIAABBMIcgAAEIACBXAQQSC5sdIIABCAAAQTCHIAABCAAgVwEEEgubHSCAAQgAAEEwhyAAAQgAIFcBBBILmx0ggAEIAABBMIcgAAEIACBXAQQSC5sdIIABCAAAQTCHIAABCAAgVwEEEgubHSCAAQgAAEEwhyAAAQgAIFcBBBILmx0ggAEIAABBMIcgAAEIACBXAQQSC5sdIIABCAAgf8Ds3mXIFQ7zsgAAAAASUVORK5CYII="/>
          <p:cNvSpPr>
            <a:spLocks noChangeAspect="1" noChangeArrowheads="1"/>
          </p:cNvSpPr>
          <p:nvPr/>
        </p:nvSpPr>
        <p:spPr bwMode="auto">
          <a:xfrm>
            <a:off x="613833" y="160338"/>
            <a:ext cx="4064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dirty="0"/>
          </a:p>
        </p:txBody>
      </p:sp>
      <p:pic>
        <p:nvPicPr>
          <p:cNvPr id="14" name="Picture 2" descr="C:\Users\teres\Downloads\logo avacoi_medi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633281" y="49407"/>
            <a:ext cx="1254737" cy="1254737"/>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4794" y="1948721"/>
            <a:ext cx="4176912" cy="4368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59378869"/>
      </p:ext>
    </p:extLst>
  </p:cSld>
  <p:clrMapOvr>
    <a:masterClrMapping/>
  </p:clrMapOvr>
  <p:transition spd="slow">
    <p:wipe/>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0" y="0"/>
            <a:ext cx="12192000" cy="6858000"/>
          </a:xfrm>
          <a:prstGeom prst="rect">
            <a:avLst/>
          </a:prstGeom>
          <a:solidFill>
            <a:srgbClr val="F8F7D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95236" name="Picture 2" descr="F:\PRIMERO AUXILIOS .for-tec\P.auxilios a trabajar\GW430.jpg"/>
          <p:cNvPicPr>
            <a:picLocks noChangeAspect="1" noChangeArrowheads="1"/>
          </p:cNvPicPr>
          <p:nvPr/>
        </p:nvPicPr>
        <p:blipFill>
          <a:blip r:embed="rId2" cstate="print"/>
          <a:srcRect/>
          <a:stretch>
            <a:fillRect/>
          </a:stretch>
        </p:blipFill>
        <p:spPr bwMode="auto">
          <a:xfrm>
            <a:off x="1633928" y="438243"/>
            <a:ext cx="8874177" cy="6037507"/>
          </a:xfrm>
          <a:prstGeom prst="rect">
            <a:avLst/>
          </a:prstGeom>
          <a:noFill/>
          <a:ln w="9525">
            <a:noFill/>
            <a:miter lim="800000"/>
            <a:headEnd/>
            <a:tailEnd/>
          </a:ln>
        </p:spPr>
      </p:pic>
    </p:spTree>
    <p:extLst>
      <p:ext uri="{BB962C8B-B14F-4D97-AF65-F5344CB8AC3E}">
        <p14:creationId xmlns:p14="http://schemas.microsoft.com/office/powerpoint/2010/main" val="3544096536"/>
      </p:ext>
    </p:extLst>
  </p:cSld>
  <p:clrMapOvr>
    <a:masterClrMapping/>
  </p:clrMapOvr>
  <p:transition spd="slow">
    <p:push dir="u"/>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11 Rectángulo"/>
          <p:cNvSpPr/>
          <p:nvPr/>
        </p:nvSpPr>
        <p:spPr>
          <a:xfrm>
            <a:off x="-62401" y="0"/>
            <a:ext cx="12254401" cy="6858000"/>
          </a:xfrm>
          <a:prstGeom prst="rect">
            <a:avLst/>
          </a:prstGeom>
          <a:gradFill flip="none" rotWithShape="1">
            <a:gsLst>
              <a:gs pos="0">
                <a:schemeClr val="accent6">
                  <a:lumMod val="40000"/>
                  <a:lumOff val="60000"/>
                </a:schemeClr>
              </a:gs>
              <a:gs pos="50000">
                <a:schemeClr val="tx2">
                  <a:lumMod val="20000"/>
                  <a:lumOff val="80000"/>
                  <a:shade val="67500"/>
                  <a:satMod val="115000"/>
                </a:schemeClr>
              </a:gs>
              <a:gs pos="100000">
                <a:schemeClr val="tx2">
                  <a:lumMod val="20000"/>
                  <a:lumOff val="80000"/>
                  <a:shade val="100000"/>
                  <a:satMod val="115000"/>
                </a:schemeClr>
              </a:gs>
            </a:gsLst>
            <a:lin ang="81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6" name="Picture 18" descr="Muchas Gracias - Fundación Hospital General de la Santísima Trinidad">
            <a:extLst>
              <a:ext uri="{FF2B5EF4-FFF2-40B4-BE49-F238E27FC236}">
                <a16:creationId xmlns="" xmlns:a16="http://schemas.microsoft.com/office/drawing/2014/main" id="{64954D5F-22B4-B8FA-993C-9ABF81DA9EA7}"/>
              </a:ext>
            </a:extLst>
          </p:cNvPr>
          <p:cNvPicPr>
            <a:picLocks noChangeAspect="1" noChangeArrowheads="1"/>
          </p:cNvPicPr>
          <p:nvPr/>
        </p:nvPicPr>
        <p:blipFill>
          <a:blip r:embed="rId2" cstate="print">
            <a:clrChange>
              <a:clrFrom>
                <a:srgbClr val="FFFFFF"/>
              </a:clrFrom>
              <a:clrTo>
                <a:srgbClr val="FFFFFF">
                  <a:alpha val="0"/>
                </a:srgbClr>
              </a:clrTo>
            </a:clrChange>
            <a:lum bright="70000" contrast="-70000"/>
            <a:extLst>
              <a:ext uri="{28A0092B-C50C-407E-A947-70E740481C1C}">
                <a14:useLocalDpi xmlns:a14="http://schemas.microsoft.com/office/drawing/2010/main" val="0"/>
              </a:ext>
            </a:extLst>
          </a:blip>
          <a:srcRect/>
          <a:stretch>
            <a:fillRect/>
          </a:stretch>
        </p:blipFill>
        <p:spPr bwMode="auto">
          <a:xfrm>
            <a:off x="7207876" y="1232598"/>
            <a:ext cx="4799245" cy="257015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7" name="CuadroTexto 5">
            <a:extLst>
              <a:ext uri="{FF2B5EF4-FFF2-40B4-BE49-F238E27FC236}">
                <a16:creationId xmlns="" xmlns:a16="http://schemas.microsoft.com/office/drawing/2014/main" id="{2E6669B6-BCBA-A8E5-C7FC-BA7F9716D576}"/>
              </a:ext>
            </a:extLst>
          </p:cNvPr>
          <p:cNvSpPr txBox="1"/>
          <p:nvPr/>
        </p:nvSpPr>
        <p:spPr>
          <a:xfrm>
            <a:off x="8111615" y="3750466"/>
            <a:ext cx="3486852" cy="707886"/>
          </a:xfrm>
          <a:prstGeom prst="rect">
            <a:avLst/>
          </a:prstGeom>
          <a:noFill/>
        </p:spPr>
        <p:txBody>
          <a:bodyPr wrap="none" rtlCol="0">
            <a:spAutoFit/>
          </a:bodyPr>
          <a:lstStyle/>
          <a:p>
            <a:r>
              <a:rPr lang="es-ES" sz="4000" b="1" dirty="0">
                <a:solidFill>
                  <a:srgbClr val="C00000"/>
                </a:solidFill>
                <a:latin typeface="Bradley Hand ITC" panose="03070402050302030203" pitchFamily="66" charset="0"/>
              </a:rPr>
              <a:t>Por su atención</a:t>
            </a:r>
          </a:p>
        </p:txBody>
      </p:sp>
      <p:sp>
        <p:nvSpPr>
          <p:cNvPr id="8" name="Rectángulo 2">
            <a:extLst>
              <a:ext uri="{FF2B5EF4-FFF2-40B4-BE49-F238E27FC236}">
                <a16:creationId xmlns="" xmlns:a16="http://schemas.microsoft.com/office/drawing/2014/main" id="{543B603B-53F5-51E0-F5EB-0675435368AA}"/>
              </a:ext>
            </a:extLst>
          </p:cNvPr>
          <p:cNvSpPr/>
          <p:nvPr/>
        </p:nvSpPr>
        <p:spPr>
          <a:xfrm>
            <a:off x="8397431" y="4804949"/>
            <a:ext cx="2915221" cy="830997"/>
          </a:xfrm>
          <a:prstGeom prst="rect">
            <a:avLst/>
          </a:prstGeom>
          <a:noFill/>
        </p:spPr>
        <p:txBody>
          <a:bodyPr wrap="none">
            <a:spAutoFit/>
          </a:bodyPr>
          <a:lstStyle/>
          <a:p>
            <a:pPr algn="ctr"/>
            <a:r>
              <a:rPr lang="es-ES" sz="1600" b="1" dirty="0"/>
              <a:t>MAURICIO BOGOMAK MEDIERO</a:t>
            </a:r>
          </a:p>
          <a:p>
            <a:pPr algn="ctr"/>
            <a:r>
              <a:rPr lang="es-ES" sz="1600" b="1" dirty="0"/>
              <a:t>Director de Seguridad</a:t>
            </a:r>
          </a:p>
          <a:p>
            <a:pPr algn="ctr"/>
            <a:r>
              <a:rPr lang="es-ES" sz="1600" b="1" dirty="0"/>
              <a:t>Asesor Fundación Fuego</a:t>
            </a:r>
            <a:endParaRPr lang="es-ES" sz="4000" b="1" dirty="0">
              <a:ln w="9525">
                <a:solidFill>
                  <a:schemeClr val="bg1"/>
                </a:solidFill>
                <a:prstDash val="solid"/>
              </a:ln>
              <a:effectLst>
                <a:outerShdw blurRad="12700" dist="38100" dir="2700000" algn="tl" rotWithShape="0">
                  <a:schemeClr val="bg1">
                    <a:lumMod val="50000"/>
                  </a:schemeClr>
                </a:outerShdw>
              </a:effectLst>
            </a:endParaRPr>
          </a:p>
        </p:txBody>
      </p:sp>
      <p:pic>
        <p:nvPicPr>
          <p:cNvPr id="9" name="Imagen 8">
            <a:extLst>
              <a:ext uri="{FF2B5EF4-FFF2-40B4-BE49-F238E27FC236}">
                <a16:creationId xmlns="" xmlns:a16="http://schemas.microsoft.com/office/drawing/2014/main" id="{085C61B5-1F3B-5E0B-F507-D5BB7DC55D33}"/>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62401" y="0"/>
            <a:ext cx="7353259" cy="6857999"/>
          </a:xfrm>
          <a:prstGeom prst="rect">
            <a:avLst/>
          </a:prstGeom>
          <a:solidFill>
            <a:schemeClr val="bg1">
              <a:alpha val="0"/>
            </a:schemeClr>
          </a:solidFill>
          <a:ln>
            <a:noFill/>
          </a:ln>
          <a:effectLst>
            <a:outerShdw blurRad="292100" dist="139700" dir="2700000" algn="tl" rotWithShape="0">
              <a:srgbClr val="333333">
                <a:alpha val="65000"/>
              </a:srgbClr>
            </a:outerShdw>
          </a:effectLst>
        </p:spPr>
      </p:pic>
      <p:pic>
        <p:nvPicPr>
          <p:cNvPr id="10" name="Picture 2" descr="C:\Users\teres\Downloads\logo avacoi_medio.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418165" y="193363"/>
            <a:ext cx="1469854" cy="1469854"/>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RÃ©sultat de recherche d'images pour &quot;fundaciÃ³n fuego&quot;">
            <a:extLst>
              <a:ext uri="{FF2B5EF4-FFF2-40B4-BE49-F238E27FC236}">
                <a16:creationId xmlns="" xmlns:a16="http://schemas.microsoft.com/office/drawing/2014/main" id="{18C748A8-50DF-B5B4-24A4-AF0C794AD4CF}"/>
              </a:ext>
            </a:extLst>
          </p:cNvPr>
          <p:cNvPicPr>
            <a:picLocks noChangeAspect="1" noChangeArrowheads="1"/>
          </p:cNvPicPr>
          <p:nvPr/>
        </p:nvPicPr>
        <p:blipFill>
          <a:blip r:embed="rId5">
            <a:clrChange>
              <a:clrFrom>
                <a:srgbClr val="FEFEFE"/>
              </a:clrFrom>
              <a:clrTo>
                <a:srgbClr val="FEFEFE">
                  <a:alpha val="0"/>
                </a:srgbClr>
              </a:clrTo>
            </a:clrChange>
          </a:blip>
          <a:srcRect/>
          <a:stretch>
            <a:fillRect/>
          </a:stretch>
        </p:blipFill>
        <p:spPr bwMode="auto">
          <a:xfrm>
            <a:off x="10547130" y="5923352"/>
            <a:ext cx="1147407" cy="57304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2253238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down)">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left)">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BOSQUEJO AVACOI</Template>
  <TotalTime>2631</TotalTime>
  <Words>1697</Words>
  <Application>Microsoft Office PowerPoint</Application>
  <PresentationFormat>Personalizado</PresentationFormat>
  <Paragraphs>148</Paragraphs>
  <Slides>56</Slides>
  <Notes>1</Notes>
  <HiddenSlides>0</HiddenSlides>
  <MMClips>2</MMClips>
  <ScaleCrop>false</ScaleCrop>
  <HeadingPairs>
    <vt:vector size="4" baseType="variant">
      <vt:variant>
        <vt:lpstr>Tema</vt:lpstr>
      </vt:variant>
      <vt:variant>
        <vt:i4>1</vt:i4>
      </vt:variant>
      <vt:variant>
        <vt:lpstr>Títulos de diapositiva</vt:lpstr>
      </vt:variant>
      <vt:variant>
        <vt:i4>56</vt:i4>
      </vt:variant>
    </vt:vector>
  </HeadingPairs>
  <TitlesOfParts>
    <vt:vector size="57" baseType="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CARRIL DE LA VIDA CORREDOR DE RESCATE EFECTO PASILLO EMERGENCY LANE FIRE LINE PULL OVER RETTUNGSGASSE o FREIE GASSE  VÍA DE SALVAMENTO VÍA DE URGENCIA </vt:lpstr>
      <vt:lpstr>Presentación de PowerPoint</vt:lpstr>
      <vt:lpstr>Presentación de PowerPoint</vt:lpstr>
      <vt:lpstr>Presentación de PowerPoint</vt:lpstr>
      <vt:lpstr>MEXICO</vt:lpstr>
      <vt:lpstr>Presentación de PowerPoint</vt:lpstr>
      <vt:lpstr>CAMPAÑA EN ALEMANIA</vt:lpstr>
      <vt:lpstr>Presentación de PowerPoint</vt:lpstr>
      <vt:lpstr>Presentación de PowerPoint</vt:lpstr>
      <vt:lpstr>Presentación de PowerPoint</vt:lpstr>
      <vt:lpstr>Presentación de PowerPoint</vt:lpstr>
      <vt:lpstr>Presentación de PowerPoint</vt:lpstr>
      <vt:lpstr>de fecha 7 de diciembre de 2017</vt:lpstr>
      <vt:lpstr>Por Jorge García González 11/04/2023 - 11:42  PRÁCTICA OBLIGATORIA  Todo el mundo odia los atascos. Conductores, copilotos y acompañantes. Estas molestas aglomeraciones de vehículos ponen de los nervios a cualquiera, sobre todo si tienes prisa. </vt:lpstr>
      <vt:lpstr>Presentación de PowerPoint</vt:lpstr>
      <vt:lpstr>  </vt:lpstr>
      <vt:lpstr>El carril de emergencia y otros cambios que prepara la DGT  Tráfico prevé una reforma del reglamento que obligará a dejar libre el carril de la izquierda en las vías rápidas La reforma también afecta a ciclistas, vehículos de movilidad personal y autobuses </vt:lpstr>
      <vt:lpstr>La nueva norma de la DGT que los conductores deberán acatar cuando pase un coche de Policía o una ambulancia  La Dirección ha trabajado en distintas modificaciones de las normas de circulación que se aplicarán a partir de 2025 </vt:lpstr>
      <vt:lpstr>Presentación de PowerPoint</vt:lpstr>
      <vt:lpstr>RECOMENDACIONES  PARA FORMAR EL CARRIL DE EMERGENCIA:</vt:lpstr>
      <vt:lpstr>Las estadísticas reflejan que los conductores sabrían actuar de forma correcta ante una situación de ceder el paso a los servicios de emergencia mientras se circula, aunque cuando estamos en un atasco, los encuestados plantean diferentes formas de actuación, lo que entorpece a estos servicios y les retrasa. </vt:lpstr>
      <vt:lpstr>Presentación de PowerPoint</vt:lpstr>
      <vt:lpstr>LEGISLACIÓN</vt:lpstr>
      <vt:lpstr>Tan pronto se perciban las señales especiales que anuncien la proximidad de un vehículo prioritario, los demás conductores adoptarán las medidas adecuadas, según las circunstancias del momento y el lugar, para facilitarles el paso apartándose normalmente a su derecha o deteniéndose si fuera preciso.</vt:lpstr>
      <vt:lpstr>Presentación de PowerPoint</vt:lpstr>
      <vt:lpstr>NOVEDADES</vt:lpstr>
      <vt:lpstr>NOVEDADES</vt:lpstr>
      <vt:lpstr>NOVEDADES</vt:lpstr>
      <vt:lpstr>Presentación de PowerPoint</vt:lpstr>
      <vt:lpstr>SANCIONES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mauricio adrian bogomak medeiro</dc:creator>
  <cp:lastModifiedBy>teresa_sintes@yahoo.es</cp:lastModifiedBy>
  <cp:revision>66</cp:revision>
  <dcterms:created xsi:type="dcterms:W3CDTF">2025-10-07T12:02:08Z</dcterms:created>
  <dcterms:modified xsi:type="dcterms:W3CDTF">2025-11-01T18:07:03Z</dcterms:modified>
</cp:coreProperties>
</file>