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30"/>
  </p:notesMasterIdLst>
  <p:handoutMasterIdLst>
    <p:handoutMasterId r:id="rId31"/>
  </p:handoutMasterIdLst>
  <p:sldIdLst>
    <p:sldId id="256" r:id="rId6"/>
    <p:sldId id="935" r:id="rId7"/>
    <p:sldId id="858" r:id="rId8"/>
    <p:sldId id="859" r:id="rId9"/>
    <p:sldId id="838" r:id="rId10"/>
    <p:sldId id="832" r:id="rId11"/>
    <p:sldId id="837" r:id="rId12"/>
    <p:sldId id="895" r:id="rId13"/>
    <p:sldId id="277" r:id="rId14"/>
    <p:sldId id="358" r:id="rId15"/>
    <p:sldId id="360" r:id="rId16"/>
    <p:sldId id="359" r:id="rId17"/>
    <p:sldId id="361" r:id="rId18"/>
    <p:sldId id="305" r:id="rId19"/>
    <p:sldId id="412" r:id="rId20"/>
    <p:sldId id="413" r:id="rId21"/>
    <p:sldId id="414" r:id="rId22"/>
    <p:sldId id="890" r:id="rId23"/>
    <p:sldId id="846" r:id="rId24"/>
    <p:sldId id="847" r:id="rId25"/>
    <p:sldId id="848" r:id="rId26"/>
    <p:sldId id="849" r:id="rId27"/>
    <p:sldId id="285" r:id="rId28"/>
    <p:sldId id="287" r:id="rId29"/>
  </p:sldIdLst>
  <p:sldSz cx="18288000" cy="10287000"/>
  <p:notesSz cx="9926638" cy="6797675"/>
  <p:embeddedFontLst>
    <p:embeddedFont>
      <p:font typeface="Aptos Narrow" panose="020B0004020202020204" pitchFamily="34" charset="0"/>
      <p:regular r:id="rId32"/>
      <p:bold r:id="rId33"/>
      <p:italic r:id="rId34"/>
      <p:boldItalic r:id="rId35"/>
    </p:embeddedFont>
    <p:embeddedFont>
      <p:font typeface="Helvetica" panose="020B0604020202020204" pitchFamily="34" charset="0"/>
      <p:regular r:id="rId36"/>
      <p:bold r:id="rId37"/>
      <p:italic r:id="rId38"/>
      <p:boldItalic r:id="rId39"/>
    </p:embeddedFont>
    <p:embeddedFont>
      <p:font typeface="ITC Franklin Gothic LT" panose="020B0604020202020204" charset="0"/>
      <p:regular r:id="rId40"/>
    </p:embeddedFont>
    <p:embeddedFont>
      <p:font typeface="Niagara Solid" panose="04020502070702020202" pitchFamily="82" charset="0"/>
      <p:regular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Telegraf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121F"/>
    <a:srgbClr val="8E0C15"/>
    <a:srgbClr val="B50F1B"/>
    <a:srgbClr val="EEE8E4"/>
    <a:srgbClr val="390509"/>
    <a:srgbClr val="710910"/>
    <a:srgbClr val="FFFFFF"/>
    <a:srgbClr val="474747"/>
    <a:srgbClr val="FDFDFD"/>
    <a:srgbClr val="F0E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09995-C7C1-4341-9464-8D8DD79127C7}" vWet="1" dt="2025-10-29T21:08:25.041"/>
    <p1510:client id="{8C40C2E1-2E23-FAB0-57FF-FA8D88FDB100}" v="5" dt="2025-10-31T07:55:26.112"/>
    <p1510:client id="{8FBF3DF2-000F-D218-4726-76E1BF3014B7}" v="1609" dt="2025-10-29T22:34:06.869"/>
    <p1510:client id="{C6E7FAFA-73EF-9DB5-67F5-7E46436FCA72}" v="1023" dt="2025-10-29T21:07:10.266"/>
    <p1510:client id="{EF96CA57-C4DD-6D49-96F8-17A43BA6BF50}" v="1" dt="2025-10-30T12:06:39.583"/>
    <p1510:client id="{FEA27E01-A6D6-461B-AED6-87ABC3E118D3}" v="515" dt="2025-10-30T09:14:18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39" d="100"/>
          <a:sy n="39" d="100"/>
        </p:scale>
        <p:origin x="708" y="52"/>
      </p:cViewPr>
      <p:guideLst>
        <p:guide orient="horz" pos="2151"/>
        <p:guide pos="2880"/>
      </p:guideLst>
    </p:cSldViewPr>
  </p:slideViewPr>
  <p:notesTextViewPr>
    <p:cViewPr>
      <p:scale>
        <a:sx n="1" d="1"/>
        <a:sy n="1" d="1"/>
      </p:scale>
      <p:origin x="0" y="-1004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8.fntdata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5.xml"/><Relationship Id="rId4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4C3043-BF9C-4E3A-A884-FCF6DEE857AE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23C795F-0218-481F-BD3B-41C45920510B}">
      <dgm:prSet phldrT="[Text]" custT="1"/>
      <dgm:spPr/>
      <dgm:t>
        <a:bodyPr/>
        <a:lstStyle/>
        <a:p>
          <a:r>
            <a:rPr lang="es-ES" sz="2000">
              <a:latin typeface="Telegraf" panose="020B0604020202020204" charset="0"/>
            </a:rPr>
            <a:t>Conexiones a Central Receptora de Incendios (CRI) </a:t>
          </a:r>
        </a:p>
      </dgm:t>
    </dgm:pt>
    <dgm:pt modelId="{607B9B1E-0FD9-4985-94EA-E838E8B4F147}" type="parTrans" cxnId="{871AC52E-50B8-4754-A5E1-7E7AD6D20B71}">
      <dgm:prSet/>
      <dgm:spPr/>
      <dgm:t>
        <a:bodyPr/>
        <a:lstStyle/>
        <a:p>
          <a:endParaRPr lang="es-ES" sz="1600"/>
        </a:p>
      </dgm:t>
    </dgm:pt>
    <dgm:pt modelId="{9312BF45-4874-477A-8C35-F218DF0CDF3F}" type="sibTrans" cxnId="{871AC52E-50B8-4754-A5E1-7E7AD6D20B71}">
      <dgm:prSet/>
      <dgm:spPr/>
      <dgm:t>
        <a:bodyPr/>
        <a:lstStyle/>
        <a:p>
          <a:endParaRPr lang="es-ES" sz="1600"/>
        </a:p>
      </dgm:t>
    </dgm:pt>
    <dgm:pt modelId="{C6687CDC-872A-431A-A81B-A0153FB01B4E}">
      <dgm:prSet phldrT="[Text]" custT="1"/>
      <dgm:spPr/>
      <dgm:t>
        <a:bodyPr/>
        <a:lstStyle/>
        <a:p>
          <a:r>
            <a:rPr lang="es-ES" sz="2000" dirty="0">
              <a:latin typeface="Telegraf" panose="020B0604020202020204" charset="0"/>
            </a:rPr>
            <a:t>Velocidad de transmisión</a:t>
          </a:r>
        </a:p>
      </dgm:t>
    </dgm:pt>
    <dgm:pt modelId="{04FEEBCB-159B-4ABB-ADD9-115CA51E0D95}" type="parTrans" cxnId="{7357FAF0-DE84-4271-A0C9-4F3D8AC94E66}">
      <dgm:prSet/>
      <dgm:spPr/>
      <dgm:t>
        <a:bodyPr/>
        <a:lstStyle/>
        <a:p>
          <a:endParaRPr lang="es-ES" sz="1600"/>
        </a:p>
      </dgm:t>
    </dgm:pt>
    <dgm:pt modelId="{E65A2880-63BC-489E-B715-3B3B834582C3}" type="sibTrans" cxnId="{7357FAF0-DE84-4271-A0C9-4F3D8AC94E66}">
      <dgm:prSet/>
      <dgm:spPr/>
      <dgm:t>
        <a:bodyPr/>
        <a:lstStyle/>
        <a:p>
          <a:endParaRPr lang="es-ES" sz="1600"/>
        </a:p>
      </dgm:t>
    </dgm:pt>
    <dgm:pt modelId="{C2B1A614-DC6F-4A15-8203-D3FC51B7E974}">
      <dgm:prSet phldrT="[Text]" custT="1"/>
      <dgm:spPr/>
      <dgm:t>
        <a:bodyPr/>
        <a:lstStyle/>
        <a:p>
          <a:r>
            <a:rPr lang="es-ES" sz="2000">
              <a:latin typeface="Telegraf" panose="020B0604020202020204" charset="0"/>
            </a:rPr>
            <a:t>Conexiones de servicios extendidos</a:t>
          </a:r>
        </a:p>
      </dgm:t>
    </dgm:pt>
    <dgm:pt modelId="{2CE4D070-1273-40BC-AA22-5CBCCA73A0AD}" type="parTrans" cxnId="{862004E4-49C6-4342-AD96-D80B9EE2F0C9}">
      <dgm:prSet/>
      <dgm:spPr/>
      <dgm:t>
        <a:bodyPr/>
        <a:lstStyle/>
        <a:p>
          <a:endParaRPr lang="es-ES" sz="1600"/>
        </a:p>
      </dgm:t>
    </dgm:pt>
    <dgm:pt modelId="{2F283DF5-A881-4BF3-9990-A0EA8FE4AA52}" type="sibTrans" cxnId="{862004E4-49C6-4342-AD96-D80B9EE2F0C9}">
      <dgm:prSet/>
      <dgm:spPr/>
      <dgm:t>
        <a:bodyPr/>
        <a:lstStyle/>
        <a:p>
          <a:endParaRPr lang="es-ES" sz="1600"/>
        </a:p>
      </dgm:t>
    </dgm:pt>
    <dgm:pt modelId="{515C656E-BD8B-402E-85B6-CBDB3D880618}">
      <dgm:prSet phldrT="[Text]" custT="1"/>
      <dgm:spPr/>
      <dgm:t>
        <a:bodyPr/>
        <a:lstStyle/>
        <a:p>
          <a:r>
            <a:rPr lang="es-ES" sz="1800" dirty="0">
              <a:latin typeface="Telegraf" panose="020B0604020202020204" charset="0"/>
            </a:rPr>
            <a:t>Notificación de anomalías.</a:t>
          </a:r>
        </a:p>
      </dgm:t>
    </dgm:pt>
    <dgm:pt modelId="{F0DCD717-BC40-4068-9745-5C83A3E2DB28}" type="parTrans" cxnId="{8C14785A-3ACB-4322-9B23-16F78A7047BC}">
      <dgm:prSet/>
      <dgm:spPr/>
      <dgm:t>
        <a:bodyPr/>
        <a:lstStyle/>
        <a:p>
          <a:endParaRPr lang="es-ES" sz="1600"/>
        </a:p>
      </dgm:t>
    </dgm:pt>
    <dgm:pt modelId="{5F1B47FD-6EA7-4A47-A22F-DF24ACC2498D}" type="sibTrans" cxnId="{8C14785A-3ACB-4322-9B23-16F78A7047BC}">
      <dgm:prSet/>
      <dgm:spPr/>
      <dgm:t>
        <a:bodyPr/>
        <a:lstStyle/>
        <a:p>
          <a:endParaRPr lang="es-ES" sz="1600"/>
        </a:p>
      </dgm:t>
    </dgm:pt>
    <dgm:pt modelId="{EF10E6C0-C8EB-487E-8F63-EA505EAFD737}">
      <dgm:prSet phldrT="[Text]" custT="1"/>
      <dgm:spPr/>
      <dgm:t>
        <a:bodyPr/>
        <a:lstStyle/>
        <a:p>
          <a:r>
            <a:rPr lang="es-ES" sz="2000" dirty="0">
              <a:latin typeface="Telegraf" panose="020B0604020202020204" charset="0"/>
            </a:rPr>
            <a:t>Canales redundantes</a:t>
          </a:r>
        </a:p>
      </dgm:t>
    </dgm:pt>
    <dgm:pt modelId="{2C784E87-3F6F-46D1-B6B8-FAF9733D0F09}" type="parTrans" cxnId="{5B06E28F-E0BD-4CFC-BA93-C42AB0E59967}">
      <dgm:prSet/>
      <dgm:spPr/>
      <dgm:t>
        <a:bodyPr/>
        <a:lstStyle/>
        <a:p>
          <a:endParaRPr lang="es-ES" sz="1600"/>
        </a:p>
      </dgm:t>
    </dgm:pt>
    <dgm:pt modelId="{6C99E560-9657-414D-BF5C-1D9D2D81B243}" type="sibTrans" cxnId="{5B06E28F-E0BD-4CFC-BA93-C42AB0E59967}">
      <dgm:prSet/>
      <dgm:spPr/>
      <dgm:t>
        <a:bodyPr/>
        <a:lstStyle/>
        <a:p>
          <a:endParaRPr lang="es-ES" sz="1600"/>
        </a:p>
      </dgm:t>
    </dgm:pt>
    <dgm:pt modelId="{D4737745-D1D8-4BCE-8118-E00C9813584D}">
      <dgm:prSet phldrT="[Text]" custT="1"/>
      <dgm:spPr/>
      <dgm:t>
        <a:bodyPr/>
        <a:lstStyle/>
        <a:p>
          <a:r>
            <a:rPr lang="es-ES" sz="2000" dirty="0">
              <a:latin typeface="Telegraf" panose="020B0604020202020204" charset="0"/>
            </a:rPr>
            <a:t>Fiabilidad y disponibilidad de la conexión</a:t>
          </a:r>
        </a:p>
      </dgm:t>
    </dgm:pt>
    <dgm:pt modelId="{9F62FECE-35D7-40FA-B92A-276ABB5772A6}" type="parTrans" cxnId="{82375241-6D12-459E-B574-F11FCF3C9FB6}">
      <dgm:prSet/>
      <dgm:spPr/>
      <dgm:t>
        <a:bodyPr/>
        <a:lstStyle/>
        <a:p>
          <a:endParaRPr lang="es-ES" sz="1600"/>
        </a:p>
      </dgm:t>
    </dgm:pt>
    <dgm:pt modelId="{8C388B3E-DD3E-4DAB-9FC3-4609EB0C9EF8}" type="sibTrans" cxnId="{82375241-6D12-459E-B574-F11FCF3C9FB6}">
      <dgm:prSet/>
      <dgm:spPr/>
      <dgm:t>
        <a:bodyPr/>
        <a:lstStyle/>
        <a:p>
          <a:endParaRPr lang="es-ES" sz="1600"/>
        </a:p>
      </dgm:t>
    </dgm:pt>
    <dgm:pt modelId="{9DB8E96A-F92B-4B3D-9A1F-AE792A8DA71E}">
      <dgm:prSet phldrT="[Text]" custT="1"/>
      <dgm:spPr/>
      <dgm:t>
        <a:bodyPr/>
        <a:lstStyle/>
        <a:p>
          <a:r>
            <a:rPr lang="es-ES" sz="1800">
              <a:latin typeface="Telegraf" panose="020B0604020202020204" charset="0"/>
            </a:rPr>
            <a:t>Uso de lenguaje natural para el usuario</a:t>
          </a:r>
        </a:p>
      </dgm:t>
    </dgm:pt>
    <dgm:pt modelId="{28123E76-F35F-4767-9F80-37D84A25B229}" type="parTrans" cxnId="{121DDADB-0C98-47D5-8A41-A939CA690798}">
      <dgm:prSet/>
      <dgm:spPr/>
      <dgm:t>
        <a:bodyPr/>
        <a:lstStyle/>
        <a:p>
          <a:endParaRPr lang="es-ES" sz="1600"/>
        </a:p>
      </dgm:t>
    </dgm:pt>
    <dgm:pt modelId="{4E283F64-C53C-4204-9153-587C41980F1B}" type="sibTrans" cxnId="{121DDADB-0C98-47D5-8A41-A939CA690798}">
      <dgm:prSet/>
      <dgm:spPr/>
      <dgm:t>
        <a:bodyPr/>
        <a:lstStyle/>
        <a:p>
          <a:endParaRPr lang="es-ES" sz="1600"/>
        </a:p>
      </dgm:t>
    </dgm:pt>
    <dgm:pt modelId="{6E4AFC1F-1F9A-4674-9141-890F4D880034}">
      <dgm:prSet phldrT="[Text]" custT="1"/>
      <dgm:spPr/>
      <dgm:t>
        <a:bodyPr/>
        <a:lstStyle/>
        <a:p>
          <a:r>
            <a:rPr lang="es-ES" sz="1800" dirty="0">
              <a:latin typeface="Telegraf" panose="020B0604020202020204" charset="0"/>
            </a:rPr>
            <a:t>Gestión integral de parque instalado</a:t>
          </a:r>
        </a:p>
      </dgm:t>
    </dgm:pt>
    <dgm:pt modelId="{CAE025B6-4C7B-4D45-B48D-7E5280F683CC}" type="parTrans" cxnId="{3F436CB2-FA26-4083-A81F-445FC3ADF5E3}">
      <dgm:prSet/>
      <dgm:spPr/>
      <dgm:t>
        <a:bodyPr/>
        <a:lstStyle/>
        <a:p>
          <a:endParaRPr lang="es-ES" sz="1600"/>
        </a:p>
      </dgm:t>
    </dgm:pt>
    <dgm:pt modelId="{1B3D7228-0693-4F82-B3BF-4558EE1BD109}" type="sibTrans" cxnId="{3F436CB2-FA26-4083-A81F-445FC3ADF5E3}">
      <dgm:prSet/>
      <dgm:spPr/>
      <dgm:t>
        <a:bodyPr/>
        <a:lstStyle/>
        <a:p>
          <a:endParaRPr lang="es-ES" sz="1600"/>
        </a:p>
      </dgm:t>
    </dgm:pt>
    <dgm:pt modelId="{AB04A5C4-A343-48D5-BABB-74B6226E1604}">
      <dgm:prSet phldrT="[Text]" custT="1"/>
      <dgm:spPr/>
      <dgm:t>
        <a:bodyPr/>
        <a:lstStyle/>
        <a:p>
          <a:r>
            <a:rPr lang="es-ES" sz="1800" dirty="0">
              <a:latin typeface="Telegraf" panose="020B0604020202020204" charset="0"/>
            </a:rPr>
            <a:t>Verificación de estado de elementos</a:t>
          </a:r>
        </a:p>
      </dgm:t>
    </dgm:pt>
    <dgm:pt modelId="{FB64998F-57AE-40EA-8CA5-DE9C19C6947D}" type="parTrans" cxnId="{197D95F1-75B7-4D1A-87B5-9F4293C23C53}">
      <dgm:prSet/>
      <dgm:spPr/>
      <dgm:t>
        <a:bodyPr/>
        <a:lstStyle/>
        <a:p>
          <a:endParaRPr lang="es-ES" sz="1600"/>
        </a:p>
      </dgm:t>
    </dgm:pt>
    <dgm:pt modelId="{0A4509F9-3928-4040-AAE2-37261D29512F}" type="sibTrans" cxnId="{197D95F1-75B7-4D1A-87B5-9F4293C23C53}">
      <dgm:prSet/>
      <dgm:spPr/>
      <dgm:t>
        <a:bodyPr/>
        <a:lstStyle/>
        <a:p>
          <a:endParaRPr lang="es-ES" sz="1600"/>
        </a:p>
      </dgm:t>
    </dgm:pt>
    <dgm:pt modelId="{FBD0761D-1D90-4E2A-917E-71BFD11ED07F}">
      <dgm:prSet phldrT="[Text]" custT="1"/>
      <dgm:spPr/>
      <dgm:t>
        <a:bodyPr/>
        <a:lstStyle/>
        <a:p>
          <a:r>
            <a:rPr lang="es-ES" sz="1800" b="1" dirty="0">
              <a:latin typeface="Telegraf" panose="020B0604020202020204" charset="0"/>
            </a:rPr>
            <a:t>Soporte a un mantenimiento más eficaz y efectivo</a:t>
          </a:r>
        </a:p>
      </dgm:t>
    </dgm:pt>
    <dgm:pt modelId="{B8A7F3AA-2EC0-4568-B339-47C4E392FFBF}" type="parTrans" cxnId="{96598675-259A-4457-A33D-448E593643E6}">
      <dgm:prSet/>
      <dgm:spPr/>
      <dgm:t>
        <a:bodyPr/>
        <a:lstStyle/>
        <a:p>
          <a:endParaRPr lang="es-ES" sz="1600"/>
        </a:p>
      </dgm:t>
    </dgm:pt>
    <dgm:pt modelId="{BF0676CF-CC8E-47BB-9136-0C07C2F31202}" type="sibTrans" cxnId="{96598675-259A-4457-A33D-448E593643E6}">
      <dgm:prSet/>
      <dgm:spPr/>
      <dgm:t>
        <a:bodyPr/>
        <a:lstStyle/>
        <a:p>
          <a:endParaRPr lang="es-ES" sz="1600"/>
        </a:p>
      </dgm:t>
    </dgm:pt>
    <dgm:pt modelId="{4FA7422D-5399-48B7-B361-7E266EFE3C85}">
      <dgm:prSet phldrT="[Text]" custT="1"/>
      <dgm:spPr/>
      <dgm:t>
        <a:bodyPr/>
        <a:lstStyle/>
        <a:p>
          <a:r>
            <a:rPr lang="es-ES" sz="2000" b="1" dirty="0">
              <a:latin typeface="Telegraf" panose="020B0604020202020204" charset="0"/>
            </a:rPr>
            <a:t>Notificación de emergencias</a:t>
          </a:r>
        </a:p>
      </dgm:t>
    </dgm:pt>
    <dgm:pt modelId="{5461ACAD-C287-4461-8CA5-E9C57166062F}" type="parTrans" cxnId="{5DDA6850-C607-48C3-BBC8-C650FD065B5F}">
      <dgm:prSet/>
      <dgm:spPr/>
      <dgm:t>
        <a:bodyPr/>
        <a:lstStyle/>
        <a:p>
          <a:endParaRPr lang="es-ES" sz="1600"/>
        </a:p>
      </dgm:t>
    </dgm:pt>
    <dgm:pt modelId="{09B59DD9-3BDF-4D08-94B0-3028B2A6CDCE}" type="sibTrans" cxnId="{5DDA6850-C607-48C3-BBC8-C650FD065B5F}">
      <dgm:prSet/>
      <dgm:spPr/>
      <dgm:t>
        <a:bodyPr/>
        <a:lstStyle/>
        <a:p>
          <a:endParaRPr lang="es-ES" sz="1600"/>
        </a:p>
      </dgm:t>
    </dgm:pt>
    <dgm:pt modelId="{A04918B4-3F2B-4DCE-B89E-FE411147ABE5}">
      <dgm:prSet phldrT="[Text]" custT="1"/>
      <dgm:spPr/>
      <dgm:t>
        <a:bodyPr/>
        <a:lstStyle/>
        <a:p>
          <a:r>
            <a:rPr lang="es-ES" sz="2000" dirty="0">
              <a:latin typeface="Telegraf" panose="020B0604020202020204" charset="0"/>
            </a:rPr>
            <a:t>Compatibilidad amplia con centrales receptoras</a:t>
          </a:r>
        </a:p>
      </dgm:t>
    </dgm:pt>
    <dgm:pt modelId="{5039A9A5-A277-4771-B211-5FB9165C73F2}" type="parTrans" cxnId="{A305CC1D-3D69-4682-8487-CD261E7DCBCE}">
      <dgm:prSet/>
      <dgm:spPr/>
      <dgm:t>
        <a:bodyPr/>
        <a:lstStyle/>
        <a:p>
          <a:endParaRPr lang="es-ES" sz="1600"/>
        </a:p>
      </dgm:t>
    </dgm:pt>
    <dgm:pt modelId="{75791ADF-A889-46C9-A557-39BDCD3C6C32}" type="sibTrans" cxnId="{A305CC1D-3D69-4682-8487-CD261E7DCBCE}">
      <dgm:prSet/>
      <dgm:spPr/>
      <dgm:t>
        <a:bodyPr/>
        <a:lstStyle/>
        <a:p>
          <a:endParaRPr lang="es-ES" sz="1600"/>
        </a:p>
      </dgm:t>
    </dgm:pt>
    <dgm:pt modelId="{0A83FD1E-9EFF-43B7-BC5C-170AA84B877E}" type="pres">
      <dgm:prSet presAssocID="{7D4C3043-BF9C-4E3A-A884-FCF6DEE857AE}" presName="Name0" presStyleCnt="0">
        <dgm:presLayoutVars>
          <dgm:dir/>
          <dgm:animLvl val="lvl"/>
          <dgm:resizeHandles/>
        </dgm:presLayoutVars>
      </dgm:prSet>
      <dgm:spPr/>
    </dgm:pt>
    <dgm:pt modelId="{62E3AA5B-DFD8-427E-841B-D19EBA67014D}" type="pres">
      <dgm:prSet presAssocID="{423C795F-0218-481F-BD3B-41C45920510B}" presName="linNode" presStyleCnt="0"/>
      <dgm:spPr/>
    </dgm:pt>
    <dgm:pt modelId="{923ACB77-8342-42A5-B7B3-AF2956BBD5AB}" type="pres">
      <dgm:prSet presAssocID="{423C795F-0218-481F-BD3B-41C45920510B}" presName="parentShp" presStyleLbl="node1" presStyleIdx="0" presStyleCnt="2" custLinFactNeighborX="-621" custLinFactNeighborY="-258">
        <dgm:presLayoutVars>
          <dgm:bulletEnabled val="1"/>
        </dgm:presLayoutVars>
      </dgm:prSet>
      <dgm:spPr/>
    </dgm:pt>
    <dgm:pt modelId="{57637C74-D93B-4632-9AA2-8685F352C0B3}" type="pres">
      <dgm:prSet presAssocID="{423C795F-0218-481F-BD3B-41C45920510B}" presName="childShp" presStyleLbl="bgAccFollowNode1" presStyleIdx="0" presStyleCnt="2" custLinFactNeighborY="-590">
        <dgm:presLayoutVars>
          <dgm:bulletEnabled val="1"/>
        </dgm:presLayoutVars>
      </dgm:prSet>
      <dgm:spPr/>
    </dgm:pt>
    <dgm:pt modelId="{2ACBA684-9C9E-4A15-AC66-041A9D30A0A2}" type="pres">
      <dgm:prSet presAssocID="{9312BF45-4874-477A-8C35-F218DF0CDF3F}" presName="spacing" presStyleCnt="0"/>
      <dgm:spPr/>
    </dgm:pt>
    <dgm:pt modelId="{4F6EE449-3604-4500-B6FE-354D1914C516}" type="pres">
      <dgm:prSet presAssocID="{C2B1A614-DC6F-4A15-8203-D3FC51B7E974}" presName="linNode" presStyleCnt="0"/>
      <dgm:spPr/>
    </dgm:pt>
    <dgm:pt modelId="{D9D2581C-2977-49B0-8C58-D6B242DA928E}" type="pres">
      <dgm:prSet presAssocID="{C2B1A614-DC6F-4A15-8203-D3FC51B7E974}" presName="parentShp" presStyleLbl="node1" presStyleIdx="1" presStyleCnt="2">
        <dgm:presLayoutVars>
          <dgm:bulletEnabled val="1"/>
        </dgm:presLayoutVars>
      </dgm:prSet>
      <dgm:spPr/>
    </dgm:pt>
    <dgm:pt modelId="{5589AA03-36D3-4915-8B12-F059E8BC676F}" type="pres">
      <dgm:prSet presAssocID="{C2B1A614-DC6F-4A15-8203-D3FC51B7E974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3EBCB606-B14A-4B94-A03F-0CE232B34B2B}" type="presOf" srcId="{A04918B4-3F2B-4DCE-B89E-FE411147ABE5}" destId="{57637C74-D93B-4632-9AA2-8685F352C0B3}" srcOrd="0" destOrd="1" presId="urn:microsoft.com/office/officeart/2005/8/layout/vList6"/>
    <dgm:cxn modelId="{AB24C40A-3D25-4235-A7D7-669C7CCE54A4}" type="presOf" srcId="{6E4AFC1F-1F9A-4674-9141-890F4D880034}" destId="{5589AA03-36D3-4915-8B12-F059E8BC676F}" srcOrd="0" destOrd="4" presId="urn:microsoft.com/office/officeart/2005/8/layout/vList6"/>
    <dgm:cxn modelId="{A305CC1D-3D69-4682-8487-CD261E7DCBCE}" srcId="{423C795F-0218-481F-BD3B-41C45920510B}" destId="{A04918B4-3F2B-4DCE-B89E-FE411147ABE5}" srcOrd="1" destOrd="0" parTransId="{5039A9A5-A277-4771-B211-5FB9165C73F2}" sibTransId="{75791ADF-A889-46C9-A557-39BDCD3C6C32}"/>
    <dgm:cxn modelId="{9E8EF427-2E93-4B01-A1C2-0DC07DAA65B3}" type="presOf" srcId="{AB04A5C4-A343-48D5-BABB-74B6226E1604}" destId="{5589AA03-36D3-4915-8B12-F059E8BC676F}" srcOrd="0" destOrd="2" presId="urn:microsoft.com/office/officeart/2005/8/layout/vList6"/>
    <dgm:cxn modelId="{871AC52E-50B8-4754-A5E1-7E7AD6D20B71}" srcId="{7D4C3043-BF9C-4E3A-A884-FCF6DEE857AE}" destId="{423C795F-0218-481F-BD3B-41C45920510B}" srcOrd="0" destOrd="0" parTransId="{607B9B1E-0FD9-4985-94EA-E838E8B4F147}" sibTransId="{9312BF45-4874-477A-8C35-F218DF0CDF3F}"/>
    <dgm:cxn modelId="{BE2B925F-FE15-4D1F-BAF7-4C1227C024E1}" type="presOf" srcId="{C2B1A614-DC6F-4A15-8203-D3FC51B7E974}" destId="{D9D2581C-2977-49B0-8C58-D6B242DA928E}" srcOrd="0" destOrd="0" presId="urn:microsoft.com/office/officeart/2005/8/layout/vList6"/>
    <dgm:cxn modelId="{1AF53960-D36F-4A77-B1F8-001C56CE261A}" type="presOf" srcId="{423C795F-0218-481F-BD3B-41C45920510B}" destId="{923ACB77-8342-42A5-B7B3-AF2956BBD5AB}" srcOrd="0" destOrd="0" presId="urn:microsoft.com/office/officeart/2005/8/layout/vList6"/>
    <dgm:cxn modelId="{82375241-6D12-459E-B574-F11FCF3C9FB6}" srcId="{423C795F-0218-481F-BD3B-41C45920510B}" destId="{D4737745-D1D8-4BCE-8118-E00C9813584D}" srcOrd="4" destOrd="0" parTransId="{9F62FECE-35D7-40FA-B92A-276ABB5772A6}" sibTransId="{8C388B3E-DD3E-4DAB-9FC3-4609EB0C9EF8}"/>
    <dgm:cxn modelId="{E2B1D969-0010-4422-A7FD-F598C7430036}" type="presOf" srcId="{EF10E6C0-C8EB-487E-8F63-EA505EAFD737}" destId="{57637C74-D93B-4632-9AA2-8685F352C0B3}" srcOrd="0" destOrd="3" presId="urn:microsoft.com/office/officeart/2005/8/layout/vList6"/>
    <dgm:cxn modelId="{5DDA6850-C607-48C3-BBC8-C650FD065B5F}" srcId="{423C795F-0218-481F-BD3B-41C45920510B}" destId="{4FA7422D-5399-48B7-B361-7E266EFE3C85}" srcOrd="0" destOrd="0" parTransId="{5461ACAD-C287-4461-8CA5-E9C57166062F}" sibTransId="{09B59DD9-3BDF-4D08-94B0-3028B2A6CDCE}"/>
    <dgm:cxn modelId="{96598675-259A-4457-A33D-448E593643E6}" srcId="{C2B1A614-DC6F-4A15-8203-D3FC51B7E974}" destId="{FBD0761D-1D90-4E2A-917E-71BFD11ED07F}" srcOrd="0" destOrd="0" parTransId="{B8A7F3AA-2EC0-4568-B339-47C4E392FFBF}" sibTransId="{BF0676CF-CC8E-47BB-9136-0C07C2F31202}"/>
    <dgm:cxn modelId="{8C14785A-3ACB-4322-9B23-16F78A7047BC}" srcId="{C2B1A614-DC6F-4A15-8203-D3FC51B7E974}" destId="{515C656E-BD8B-402E-85B6-CBDB3D880618}" srcOrd="1" destOrd="0" parTransId="{F0DCD717-BC40-4068-9745-5C83A3E2DB28}" sibTransId="{5F1B47FD-6EA7-4A47-A22F-DF24ACC2498D}"/>
    <dgm:cxn modelId="{935DA380-35AA-4482-A935-4B13CE81CA9E}" type="presOf" srcId="{4FA7422D-5399-48B7-B361-7E266EFE3C85}" destId="{57637C74-D93B-4632-9AA2-8685F352C0B3}" srcOrd="0" destOrd="0" presId="urn:microsoft.com/office/officeart/2005/8/layout/vList6"/>
    <dgm:cxn modelId="{38A14C8D-864B-4A77-88E2-4C8E945EC85F}" type="presOf" srcId="{7D4C3043-BF9C-4E3A-A884-FCF6DEE857AE}" destId="{0A83FD1E-9EFF-43B7-BC5C-170AA84B877E}" srcOrd="0" destOrd="0" presId="urn:microsoft.com/office/officeart/2005/8/layout/vList6"/>
    <dgm:cxn modelId="{5B06E28F-E0BD-4CFC-BA93-C42AB0E59967}" srcId="{423C795F-0218-481F-BD3B-41C45920510B}" destId="{EF10E6C0-C8EB-487E-8F63-EA505EAFD737}" srcOrd="3" destOrd="0" parTransId="{2C784E87-3F6F-46D1-B6B8-FAF9733D0F09}" sibTransId="{6C99E560-9657-414D-BF5C-1D9D2D81B243}"/>
    <dgm:cxn modelId="{70246D95-F9C9-45CE-8E12-6B151D0B7F3D}" type="presOf" srcId="{C6687CDC-872A-431A-A81B-A0153FB01B4E}" destId="{57637C74-D93B-4632-9AA2-8685F352C0B3}" srcOrd="0" destOrd="2" presId="urn:microsoft.com/office/officeart/2005/8/layout/vList6"/>
    <dgm:cxn modelId="{3F436CB2-FA26-4083-A81F-445FC3ADF5E3}" srcId="{C2B1A614-DC6F-4A15-8203-D3FC51B7E974}" destId="{6E4AFC1F-1F9A-4674-9141-890F4D880034}" srcOrd="4" destOrd="0" parTransId="{CAE025B6-4C7B-4D45-B48D-7E5280F683CC}" sibTransId="{1B3D7228-0693-4F82-B3BF-4558EE1BD109}"/>
    <dgm:cxn modelId="{C05999B7-87F2-40FD-9266-6EA7CDA3C1BB}" type="presOf" srcId="{9DB8E96A-F92B-4B3D-9A1F-AE792A8DA71E}" destId="{5589AA03-36D3-4915-8B12-F059E8BC676F}" srcOrd="0" destOrd="3" presId="urn:microsoft.com/office/officeart/2005/8/layout/vList6"/>
    <dgm:cxn modelId="{64A08AC4-5E9C-45CB-8C16-26977FBE07DF}" type="presOf" srcId="{FBD0761D-1D90-4E2A-917E-71BFD11ED07F}" destId="{5589AA03-36D3-4915-8B12-F059E8BC676F}" srcOrd="0" destOrd="0" presId="urn:microsoft.com/office/officeart/2005/8/layout/vList6"/>
    <dgm:cxn modelId="{463395CF-57E2-4A77-8FE7-891864218B27}" type="presOf" srcId="{D4737745-D1D8-4BCE-8118-E00C9813584D}" destId="{57637C74-D93B-4632-9AA2-8685F352C0B3}" srcOrd="0" destOrd="4" presId="urn:microsoft.com/office/officeart/2005/8/layout/vList6"/>
    <dgm:cxn modelId="{121DDADB-0C98-47D5-8A41-A939CA690798}" srcId="{C2B1A614-DC6F-4A15-8203-D3FC51B7E974}" destId="{9DB8E96A-F92B-4B3D-9A1F-AE792A8DA71E}" srcOrd="3" destOrd="0" parTransId="{28123E76-F35F-4767-9F80-37D84A25B229}" sibTransId="{4E283F64-C53C-4204-9153-587C41980F1B}"/>
    <dgm:cxn modelId="{862004E4-49C6-4342-AD96-D80B9EE2F0C9}" srcId="{7D4C3043-BF9C-4E3A-A884-FCF6DEE857AE}" destId="{C2B1A614-DC6F-4A15-8203-D3FC51B7E974}" srcOrd="1" destOrd="0" parTransId="{2CE4D070-1273-40BC-AA22-5CBCCA73A0AD}" sibTransId="{2F283DF5-A881-4BF3-9990-A0EA8FE4AA52}"/>
    <dgm:cxn modelId="{03E1CEEE-1E58-461C-ADF9-7050D07FD42F}" type="presOf" srcId="{515C656E-BD8B-402E-85B6-CBDB3D880618}" destId="{5589AA03-36D3-4915-8B12-F059E8BC676F}" srcOrd="0" destOrd="1" presId="urn:microsoft.com/office/officeart/2005/8/layout/vList6"/>
    <dgm:cxn modelId="{7357FAF0-DE84-4271-A0C9-4F3D8AC94E66}" srcId="{423C795F-0218-481F-BD3B-41C45920510B}" destId="{C6687CDC-872A-431A-A81B-A0153FB01B4E}" srcOrd="2" destOrd="0" parTransId="{04FEEBCB-159B-4ABB-ADD9-115CA51E0D95}" sibTransId="{E65A2880-63BC-489E-B715-3B3B834582C3}"/>
    <dgm:cxn modelId="{197D95F1-75B7-4D1A-87B5-9F4293C23C53}" srcId="{C2B1A614-DC6F-4A15-8203-D3FC51B7E974}" destId="{AB04A5C4-A343-48D5-BABB-74B6226E1604}" srcOrd="2" destOrd="0" parTransId="{FB64998F-57AE-40EA-8CA5-DE9C19C6947D}" sibTransId="{0A4509F9-3928-4040-AAE2-37261D29512F}"/>
    <dgm:cxn modelId="{B46A34F6-CA98-4507-9CF4-350D5BA46DE7}" type="presParOf" srcId="{0A83FD1E-9EFF-43B7-BC5C-170AA84B877E}" destId="{62E3AA5B-DFD8-427E-841B-D19EBA67014D}" srcOrd="0" destOrd="0" presId="urn:microsoft.com/office/officeart/2005/8/layout/vList6"/>
    <dgm:cxn modelId="{E105F358-92C2-4C8E-919B-4161DA663FF8}" type="presParOf" srcId="{62E3AA5B-DFD8-427E-841B-D19EBA67014D}" destId="{923ACB77-8342-42A5-B7B3-AF2956BBD5AB}" srcOrd="0" destOrd="0" presId="urn:microsoft.com/office/officeart/2005/8/layout/vList6"/>
    <dgm:cxn modelId="{3EF42751-C5F4-446B-ACDF-07757F95F536}" type="presParOf" srcId="{62E3AA5B-DFD8-427E-841B-D19EBA67014D}" destId="{57637C74-D93B-4632-9AA2-8685F352C0B3}" srcOrd="1" destOrd="0" presId="urn:microsoft.com/office/officeart/2005/8/layout/vList6"/>
    <dgm:cxn modelId="{FB33EA18-8D1B-4B27-AC45-B4A8ED7836A1}" type="presParOf" srcId="{0A83FD1E-9EFF-43B7-BC5C-170AA84B877E}" destId="{2ACBA684-9C9E-4A15-AC66-041A9D30A0A2}" srcOrd="1" destOrd="0" presId="urn:microsoft.com/office/officeart/2005/8/layout/vList6"/>
    <dgm:cxn modelId="{7E986CE9-B434-4A49-AC40-6FB3C570E46B}" type="presParOf" srcId="{0A83FD1E-9EFF-43B7-BC5C-170AA84B877E}" destId="{4F6EE449-3604-4500-B6FE-354D1914C516}" srcOrd="2" destOrd="0" presId="urn:microsoft.com/office/officeart/2005/8/layout/vList6"/>
    <dgm:cxn modelId="{BD087242-3859-4567-A9EB-C40B37F692CD}" type="presParOf" srcId="{4F6EE449-3604-4500-B6FE-354D1914C516}" destId="{D9D2581C-2977-49B0-8C58-D6B242DA928E}" srcOrd="0" destOrd="0" presId="urn:microsoft.com/office/officeart/2005/8/layout/vList6"/>
    <dgm:cxn modelId="{CC879D87-112B-49E0-BCD5-2E0C27359E58}" type="presParOf" srcId="{4F6EE449-3604-4500-B6FE-354D1914C516}" destId="{5589AA03-36D3-4915-8B12-F059E8BC676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37C74-D93B-4632-9AA2-8685F352C0B3}">
      <dsp:nvSpPr>
        <dsp:cNvPr id="0" name=""/>
        <dsp:cNvSpPr/>
      </dsp:nvSpPr>
      <dsp:spPr>
        <a:xfrm>
          <a:off x="4299657" y="0"/>
          <a:ext cx="6449486" cy="24310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>
              <a:latin typeface="Telegraf" panose="020B0604020202020204" charset="0"/>
            </a:rPr>
            <a:t>Notificación de emergencias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Telegraf" panose="020B0604020202020204" charset="0"/>
            </a:rPr>
            <a:t>Compatibilidad amplia con centrales receptoras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Telegraf" panose="020B0604020202020204" charset="0"/>
            </a:rPr>
            <a:t>Velocidad de transmisión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Telegraf" panose="020B0604020202020204" charset="0"/>
            </a:rPr>
            <a:t>Canales redundantes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Telegraf" panose="020B0604020202020204" charset="0"/>
            </a:rPr>
            <a:t>Fiabilidad y disponibilidad de la conexión</a:t>
          </a:r>
        </a:p>
      </dsp:txBody>
      <dsp:txXfrm>
        <a:off x="4299657" y="303879"/>
        <a:ext cx="5537849" cy="1823275"/>
      </dsp:txXfrm>
    </dsp:sp>
    <dsp:sp modelId="{923ACB77-8342-42A5-B7B3-AF2956BBD5AB}">
      <dsp:nvSpPr>
        <dsp:cNvPr id="0" name=""/>
        <dsp:cNvSpPr/>
      </dsp:nvSpPr>
      <dsp:spPr>
        <a:xfrm>
          <a:off x="0" y="0"/>
          <a:ext cx="4299657" cy="2431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elegraf" panose="020B0604020202020204" charset="0"/>
            </a:rPr>
            <a:t>Conexiones a Central Receptora de Incendios (CRI) </a:t>
          </a:r>
        </a:p>
      </dsp:txBody>
      <dsp:txXfrm>
        <a:off x="118673" y="118673"/>
        <a:ext cx="4062311" cy="2193687"/>
      </dsp:txXfrm>
    </dsp:sp>
    <dsp:sp modelId="{5589AA03-36D3-4915-8B12-F059E8BC676F}">
      <dsp:nvSpPr>
        <dsp:cNvPr id="0" name=""/>
        <dsp:cNvSpPr/>
      </dsp:nvSpPr>
      <dsp:spPr>
        <a:xfrm>
          <a:off x="4299657" y="2674759"/>
          <a:ext cx="6449486" cy="24310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>
              <a:latin typeface="Telegraf" panose="020B0604020202020204" charset="0"/>
            </a:rPr>
            <a:t>Soporte a un mantenimiento más eficaz y efectivo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Telegraf" panose="020B0604020202020204" charset="0"/>
            </a:rPr>
            <a:t>Notificación de anomalías.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Telegraf" panose="020B0604020202020204" charset="0"/>
            </a:rPr>
            <a:t>Verificación de estado de elementos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>
              <a:latin typeface="Telegraf" panose="020B0604020202020204" charset="0"/>
            </a:rPr>
            <a:t>Uso de lenguaje natural para el usuario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>
              <a:latin typeface="Telegraf" panose="020B0604020202020204" charset="0"/>
            </a:rPr>
            <a:t>Gestión integral de parque instalado</a:t>
          </a:r>
        </a:p>
      </dsp:txBody>
      <dsp:txXfrm>
        <a:off x="4299657" y="2978638"/>
        <a:ext cx="5537849" cy="1823275"/>
      </dsp:txXfrm>
    </dsp:sp>
    <dsp:sp modelId="{D9D2581C-2977-49B0-8C58-D6B242DA928E}">
      <dsp:nvSpPr>
        <dsp:cNvPr id="0" name=""/>
        <dsp:cNvSpPr/>
      </dsp:nvSpPr>
      <dsp:spPr>
        <a:xfrm>
          <a:off x="0" y="2674759"/>
          <a:ext cx="4299657" cy="2431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elegraf" panose="020B0604020202020204" charset="0"/>
            </a:rPr>
            <a:t>Conexiones de servicios extendidos</a:t>
          </a:r>
        </a:p>
      </dsp:txBody>
      <dsp:txXfrm>
        <a:off x="118673" y="2793432"/>
        <a:ext cx="4062311" cy="2193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F616EC7-0753-417D-8C5E-9E15A89B72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A945BBA-8EBA-70C7-0520-5B0A1BD9D7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C3C27-6762-4059-81E8-4AC21D0075B9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499912-CE4F-9174-BA00-63DF56574A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3F70A0-7BA2-E25E-23F1-6711DF3B49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8ED7-DF90-4F4B-A395-8D476CEFE9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601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5391" cy="254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497830" y="0"/>
            <a:ext cx="5735391" cy="254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921250" y="381000"/>
            <a:ext cx="3392488" cy="1908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23553" y="2416951"/>
            <a:ext cx="10588413" cy="2290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33902"/>
            <a:ext cx="5735391" cy="2537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497830" y="4833902"/>
            <a:ext cx="5735391" cy="2537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Hoy vamos a hablar de la evolución y los retos de los sistemas de detección y alarma de incendios, </a:t>
            </a:r>
          </a:p>
          <a:p>
            <a:r>
              <a:rPr lang="es-ES" dirty="0"/>
              <a:t>un ámbito que está experimentando una transformación profunda gracias a la conectividad, </a:t>
            </a:r>
          </a:p>
          <a:p>
            <a:r>
              <a:rPr lang="es-ES" dirty="0"/>
              <a:t>la normativa europea y la tecnología </a:t>
            </a:r>
            <a:r>
              <a:rPr lang="es-ES" dirty="0" err="1"/>
              <a:t>IoT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Dividiremos la presentación en tres bloques:</a:t>
            </a:r>
            <a:br>
              <a:rPr lang="es-ES" dirty="0"/>
            </a:br>
            <a:r>
              <a:rPr lang="es-ES" dirty="0"/>
              <a:t>1️⃣ </a:t>
            </a:r>
            <a:r>
              <a:rPr lang="es-ES" b="1" dirty="0"/>
              <a:t>Conectividad</a:t>
            </a:r>
            <a:r>
              <a:rPr lang="es-ES" dirty="0"/>
              <a:t> – cómo los sistemas se comunican y se integran en redes inteligentes.</a:t>
            </a:r>
            <a:br>
              <a:rPr lang="es-ES" dirty="0"/>
            </a:br>
            <a:r>
              <a:rPr lang="es-ES" dirty="0"/>
              <a:t>2️⃣ </a:t>
            </a:r>
            <a:r>
              <a:rPr lang="es-ES" b="1" dirty="0"/>
              <a:t>Integridad</a:t>
            </a:r>
            <a:r>
              <a:rPr lang="es-ES" dirty="0"/>
              <a:t> – la garantía de funcionamiento según la norma EN54-13.</a:t>
            </a:r>
            <a:br>
              <a:rPr lang="es-ES" dirty="0"/>
            </a:br>
            <a:r>
              <a:rPr lang="es-ES" dirty="0"/>
              <a:t>3️⃣ </a:t>
            </a:r>
            <a:r>
              <a:rPr lang="es-ES" b="1" dirty="0"/>
              <a:t>Vida útil</a:t>
            </a:r>
            <a:r>
              <a:rPr lang="es-ES" dirty="0"/>
              <a:t> – la durabilidad y reemplazo de los detectores y componentes.”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62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368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¿Qué pasa si una central de incendios puede avisar por sí sola de un fallo antes </a:t>
            </a:r>
          </a:p>
          <a:p>
            <a:r>
              <a:rPr lang="es-ES" dirty="0"/>
              <a:t>de que se convierta en un problema? Eso ya no es futuro: es lo que aportan los sistemas conectados.”</a:t>
            </a:r>
          </a:p>
          <a:p>
            <a:r>
              <a:rPr lang="es-ES" dirty="0"/>
              <a:t>Luego desarrolla las ideas del texto:</a:t>
            </a:r>
          </a:p>
          <a:p>
            <a:r>
              <a:rPr lang="es-ES" b="1" dirty="0"/>
              <a:t>Prioridad en la información:</a:t>
            </a:r>
            <a:r>
              <a:rPr lang="es-ES" dirty="0"/>
              <a:t> los sistemas </a:t>
            </a:r>
            <a:r>
              <a:rPr lang="es-ES" dirty="0" err="1"/>
              <a:t>IoT</a:t>
            </a:r>
            <a:r>
              <a:rPr lang="es-ES" dirty="0"/>
              <a:t> permiten </a:t>
            </a:r>
            <a:r>
              <a:rPr lang="es-ES" b="1" dirty="0"/>
              <a:t>diferenciar entre fallos críticos y e</a:t>
            </a:r>
          </a:p>
          <a:p>
            <a:r>
              <a:rPr lang="es-ES" b="1" dirty="0"/>
              <a:t>ventos menores</a:t>
            </a:r>
            <a:r>
              <a:rPr lang="es-ES" dirty="0"/>
              <a:t>, ayudando a que el mantenimiento sea más inteligente.</a:t>
            </a:r>
          </a:p>
          <a:p>
            <a:r>
              <a:rPr lang="es-ES" b="1" dirty="0"/>
              <a:t>Estimulan la adopción y el mantenimiento:</a:t>
            </a:r>
            <a:r>
              <a:rPr lang="es-ES" dirty="0"/>
              <a:t> al tener diagnósticos automáticos, </a:t>
            </a:r>
          </a:p>
          <a:p>
            <a:r>
              <a:rPr lang="es-ES" dirty="0"/>
              <a:t>se mejora la </a:t>
            </a:r>
            <a:r>
              <a:rPr lang="es-ES" b="1" dirty="0"/>
              <a:t>salud del sistema PCI</a:t>
            </a:r>
            <a:r>
              <a:rPr lang="es-ES" dirty="0"/>
              <a:t> (Protección Contra Incendios).</a:t>
            </a:r>
          </a:p>
          <a:p>
            <a:r>
              <a:rPr lang="es-ES" b="1" dirty="0"/>
              <a:t>Uso extendido:</a:t>
            </a:r>
            <a:r>
              <a:rPr lang="es-ES" dirty="0"/>
              <a:t> la conectividad llega ya a </a:t>
            </a:r>
            <a:r>
              <a:rPr lang="es-ES" b="1" dirty="0"/>
              <a:t>bombas de agua, rociadores, válvulas, </a:t>
            </a:r>
          </a:p>
          <a:p>
            <a:r>
              <a:rPr lang="es-ES" b="1" dirty="0"/>
              <a:t>detectores</a:t>
            </a:r>
            <a:r>
              <a:rPr lang="es-ES" dirty="0"/>
              <a:t>, etc.</a:t>
            </a:r>
          </a:p>
          <a:p>
            <a:r>
              <a:rPr lang="es-ES" b="1" dirty="0"/>
              <a:t>Toma de decisiones con datos:</a:t>
            </a:r>
            <a:r>
              <a:rPr lang="es-ES" dirty="0"/>
              <a:t> incluso </a:t>
            </a:r>
            <a:r>
              <a:rPr lang="es-ES" b="1" dirty="0"/>
              <a:t>por debajo del umbral de alarma</a:t>
            </a:r>
            <a:r>
              <a:rPr lang="es-ES" dirty="0"/>
              <a:t>, </a:t>
            </a:r>
          </a:p>
          <a:p>
            <a:r>
              <a:rPr lang="es-ES" dirty="0"/>
              <a:t>los datos permiten actuar antes de que se genere un incidente.</a:t>
            </a:r>
          </a:p>
          <a:p>
            <a:r>
              <a:rPr lang="es-ES" b="1" dirty="0"/>
              <a:t>Innovación:</a:t>
            </a:r>
            <a:r>
              <a:rPr lang="es-ES" dirty="0"/>
              <a:t> los datos conectados sirven para </a:t>
            </a:r>
            <a:r>
              <a:rPr lang="es-ES" b="1" dirty="0"/>
              <a:t>probar y validar nuevos algoritmos</a:t>
            </a:r>
            <a:r>
              <a:rPr lang="es-ES" dirty="0"/>
              <a:t> de detección.</a:t>
            </a:r>
          </a:p>
          <a:p>
            <a:r>
              <a:rPr lang="es-ES" dirty="0"/>
              <a:t>Resalta que esto es una </a:t>
            </a:r>
            <a:r>
              <a:rPr lang="es-ES" b="1" dirty="0"/>
              <a:t>tendencia global</a:t>
            </a:r>
            <a:r>
              <a:rPr lang="es-ES" dirty="0"/>
              <a:t>, discutida en </a:t>
            </a:r>
            <a:r>
              <a:rPr lang="es-ES" b="1" dirty="0"/>
              <a:t>SUPDET 2024</a:t>
            </a:r>
            <a:r>
              <a:rPr lang="es-ES" dirty="0"/>
              <a:t>, </a:t>
            </a:r>
          </a:p>
          <a:p>
            <a:r>
              <a:rPr lang="es-ES" dirty="0"/>
              <a:t>un congreso técnico de referencia internacional en detección y alarma.</a:t>
            </a:r>
          </a:p>
          <a:p>
            <a:r>
              <a:rPr lang="es-ES" b="1" dirty="0"/>
              <a:t>💡 Ejemplo o analogía:</a:t>
            </a:r>
          </a:p>
          <a:p>
            <a:r>
              <a:rPr lang="es-ES" dirty="0"/>
              <a:t>“Antes, un sistema de detección era como un guardia que solo gritaba cuando veía fuego.</a:t>
            </a:r>
            <a:br>
              <a:rPr lang="es-ES" dirty="0"/>
            </a:br>
            <a:r>
              <a:rPr lang="es-ES" dirty="0"/>
              <a:t>Ahora es como un guardia con sensores y una </a:t>
            </a:r>
            <a:r>
              <a:rPr lang="es-ES" dirty="0" err="1"/>
              <a:t>tablet</a:t>
            </a:r>
            <a:r>
              <a:rPr lang="es-ES" dirty="0"/>
              <a:t> que observa tendencias, detecta </a:t>
            </a:r>
          </a:p>
          <a:p>
            <a:r>
              <a:rPr lang="es-ES" dirty="0"/>
              <a:t>síntomas de fallo y puede avisar antes de que el fuego aparezca.”</a:t>
            </a:r>
          </a:p>
          <a:p>
            <a:r>
              <a:rPr lang="es-ES" b="1" dirty="0"/>
              <a:t>🎯 Cierre de la idea:</a:t>
            </a:r>
          </a:p>
          <a:p>
            <a:r>
              <a:rPr lang="es-ES" dirty="0"/>
              <a:t>Concluye reforzando el mensaje:</a:t>
            </a:r>
          </a:p>
          <a:p>
            <a:r>
              <a:rPr lang="es-ES" dirty="0"/>
              <a:t>“La conectividad no solo mejora la seguridad, sino que también reduce costes y facilita la gestión. El mantenimiento deja de ser reactivo para convertirse en </a:t>
            </a:r>
            <a:r>
              <a:rPr lang="es-ES" b="1" dirty="0"/>
              <a:t>predictivo</a:t>
            </a:r>
            <a:r>
              <a:rPr lang="es-ES" dirty="0"/>
              <a:t>.”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668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Estructúrala en tres capas, de lo más visible a lo “invisible”:</a:t>
            </a:r>
          </a:p>
          <a:p>
            <a:r>
              <a:rPr lang="es-ES" b="1" dirty="0"/>
              <a:t>Experiencia en campo (personas y operaciones)</a:t>
            </a:r>
            <a:endParaRPr lang="es-ES" dirty="0"/>
          </a:p>
          <a:p>
            <a:r>
              <a:rPr lang="es-ES" b="1" dirty="0"/>
              <a:t>Interfaz Persona–Máquina eficaz</a:t>
            </a:r>
            <a:r>
              <a:rPr lang="es-ES" dirty="0"/>
              <a:t> en el punto de uso: pantallas claras, </a:t>
            </a:r>
            <a:r>
              <a:rPr lang="es-ES" b="1" dirty="0"/>
              <a:t>lenguaje visual y natural</a:t>
            </a:r>
            <a:r>
              <a:rPr lang="es-ES" dirty="0"/>
              <a:t>.</a:t>
            </a:r>
          </a:p>
          <a:p>
            <a:r>
              <a:rPr lang="es-ES" b="1" dirty="0"/>
              <a:t>Información relevante distribuida</a:t>
            </a:r>
            <a:r>
              <a:rPr lang="es-ES" dirty="0"/>
              <a:t>: cada rol ve lo que necesita (mantenimiento, seguridad,</a:t>
            </a:r>
          </a:p>
          <a:p>
            <a:r>
              <a:rPr lang="es-ES" dirty="0"/>
              <a:t> dirección).</a:t>
            </a:r>
          </a:p>
          <a:p>
            <a:r>
              <a:rPr lang="es-ES" b="1" dirty="0"/>
              <a:t>Empoderamiento en sitio</a:t>
            </a:r>
            <a:r>
              <a:rPr lang="es-ES" dirty="0"/>
              <a:t>: guía de acciones y </a:t>
            </a:r>
            <a:r>
              <a:rPr lang="es-ES" b="1" dirty="0"/>
              <a:t>reconocimiento de riesgos</a:t>
            </a:r>
            <a:r>
              <a:rPr lang="es-ES" dirty="0"/>
              <a:t>; </a:t>
            </a:r>
          </a:p>
          <a:p>
            <a:r>
              <a:rPr lang="es-ES" dirty="0"/>
              <a:t>mejor </a:t>
            </a:r>
            <a:r>
              <a:rPr lang="es-ES" b="1" dirty="0"/>
              <a:t>notificación de emergencias</a:t>
            </a:r>
            <a:r>
              <a:rPr lang="es-ES" dirty="0"/>
              <a:t>. </a:t>
            </a:r>
          </a:p>
          <a:p>
            <a:r>
              <a:rPr lang="es-ES" dirty="0"/>
              <a:t>II CONGRESO PCI ZONA NORTE- Pre…</a:t>
            </a:r>
          </a:p>
          <a:p>
            <a:r>
              <a:rPr lang="es-ES" b="1" dirty="0"/>
              <a:t>Capa de datos (nube y mantenimiento)</a:t>
            </a:r>
            <a:endParaRPr lang="es-ES" dirty="0"/>
          </a:p>
          <a:p>
            <a:r>
              <a:rPr lang="es-ES" b="1" dirty="0"/>
              <a:t>Acceso en la nube</a:t>
            </a:r>
            <a:r>
              <a:rPr lang="es-ES" dirty="0"/>
              <a:t> al estado del parque instalado.</a:t>
            </a:r>
          </a:p>
          <a:p>
            <a:r>
              <a:rPr lang="es-ES" b="1" dirty="0"/>
              <a:t>Costes de mantenimiento más bajos</a:t>
            </a:r>
            <a:r>
              <a:rPr lang="es-ES" dirty="0"/>
              <a:t> gracias a diagnósticos remotos, </a:t>
            </a:r>
            <a:r>
              <a:rPr lang="es-ES" b="1" dirty="0"/>
              <a:t>históricos “ilimitados”</a:t>
            </a:r>
          </a:p>
          <a:p>
            <a:r>
              <a:rPr lang="es-ES" dirty="0"/>
              <a:t> y </a:t>
            </a:r>
            <a:r>
              <a:rPr lang="es-ES" b="1" dirty="0"/>
              <a:t>recomendaciones de mantenimiento preventivo</a:t>
            </a:r>
            <a:r>
              <a:rPr lang="es-ES" dirty="0"/>
              <a:t>. </a:t>
            </a:r>
          </a:p>
          <a:p>
            <a:r>
              <a:rPr lang="es-ES" dirty="0"/>
              <a:t>II CONGRESO PCI ZONA NORTE- Pre…</a:t>
            </a:r>
          </a:p>
          <a:p>
            <a:r>
              <a:rPr lang="es-ES" b="1" dirty="0"/>
              <a:t>Servicios extendidos (más allá del sistema)</a:t>
            </a:r>
            <a:endParaRPr lang="es-ES" dirty="0"/>
          </a:p>
          <a:p>
            <a:r>
              <a:rPr lang="es-ES" b="1" dirty="0"/>
              <a:t>Interoperabilidad</a:t>
            </a:r>
            <a:r>
              <a:rPr lang="es-ES" dirty="0"/>
              <a:t> con otros sistemas del edificio.</a:t>
            </a:r>
          </a:p>
          <a:p>
            <a:r>
              <a:rPr lang="es-ES" b="1" dirty="0"/>
              <a:t>Pronóstico</a:t>
            </a:r>
            <a:r>
              <a:rPr lang="es-ES" dirty="0"/>
              <a:t>: uso de </a:t>
            </a:r>
            <a:r>
              <a:rPr lang="es-ES" b="1" dirty="0"/>
              <a:t>datos masivos</a:t>
            </a:r>
            <a:r>
              <a:rPr lang="es-ES" dirty="0"/>
              <a:t> para IA/algoritmos, filtrado de la información de valor,</a:t>
            </a:r>
          </a:p>
          <a:p>
            <a:r>
              <a:rPr lang="es-ES" b="1" dirty="0"/>
              <a:t>precisión en diagnóstico</a:t>
            </a:r>
            <a:r>
              <a:rPr lang="es-ES" dirty="0"/>
              <a:t> y </a:t>
            </a:r>
            <a:r>
              <a:rPr lang="es-ES" b="1" dirty="0"/>
              <a:t>reducción de intervenciones no previstas</a:t>
            </a:r>
            <a:r>
              <a:rPr lang="es-ES" dirty="0"/>
              <a:t> mediante análisis causa–efecto. </a:t>
            </a:r>
          </a:p>
          <a:p>
            <a:endParaRPr lang="es-ES" dirty="0"/>
          </a:p>
          <a:p>
            <a:r>
              <a:rPr lang="es-ES" dirty="0"/>
              <a:t>II CONGRESO PCI ZONA NORTE- Pre…</a:t>
            </a:r>
          </a:p>
          <a:p>
            <a:r>
              <a:rPr lang="es-ES" dirty="0"/>
              <a:t>Refuerza que </a:t>
            </a:r>
            <a:r>
              <a:rPr lang="es-ES" b="1" dirty="0"/>
              <a:t>esto no es futuro</a:t>
            </a:r>
            <a:r>
              <a:rPr lang="es-ES" dirty="0"/>
              <a:t>, ya está implantándose en España y mueve la conversación del </a:t>
            </a:r>
          </a:p>
          <a:p>
            <a:r>
              <a:rPr lang="es-ES" dirty="0"/>
              <a:t>“cumple/no cumple” hacia el </a:t>
            </a:r>
            <a:r>
              <a:rPr lang="es-ES" b="1" dirty="0"/>
              <a:t>valor operativo</a:t>
            </a:r>
            <a:r>
              <a:rPr lang="es-ES" dirty="0"/>
              <a:t>.</a:t>
            </a:r>
          </a:p>
          <a:p>
            <a:r>
              <a:rPr lang="es-ES" b="1" dirty="0"/>
              <a:t>💡 Ejemplo/analogía sencilla</a:t>
            </a:r>
          </a:p>
          <a:p>
            <a:r>
              <a:rPr lang="es-ES" dirty="0"/>
              <a:t>“Piensa en el sistema PCI como una </a:t>
            </a:r>
            <a:r>
              <a:rPr lang="es-ES" b="1" dirty="0"/>
              <a:t>app de salud del edificio</a:t>
            </a:r>
            <a:r>
              <a:rPr lang="es-ES" dirty="0"/>
              <a:t>: te avisa si algo va mal, guarda todo el historial, </a:t>
            </a:r>
          </a:p>
          <a:p>
            <a:r>
              <a:rPr lang="es-ES" dirty="0"/>
              <a:t>habla con otros ‘órganos’ (clima, BMS) y hasta predice cuándo conviene ‘hacer revisión’ para evitar una urgencia.”</a:t>
            </a:r>
          </a:p>
          <a:p>
            <a:r>
              <a:rPr lang="es-ES" b="1" dirty="0"/>
              <a:t>🎯 Mensaje para llevarse</a:t>
            </a:r>
          </a:p>
          <a:p>
            <a:r>
              <a:rPr lang="es-ES" dirty="0"/>
              <a:t>Los sistemas conectados </a:t>
            </a:r>
            <a:r>
              <a:rPr lang="es-ES" b="1" dirty="0"/>
              <a:t>mejoran la respuesta, el mantenimiento y los costes</a:t>
            </a:r>
            <a:r>
              <a:rPr lang="es-ES" dirty="0"/>
              <a:t>. El siguiente paso es </a:t>
            </a:r>
            <a:r>
              <a:rPr lang="es-ES" b="1" dirty="0"/>
              <a:t>interoperar</a:t>
            </a:r>
            <a:r>
              <a:rPr lang="es-ES" dirty="0"/>
              <a:t> y </a:t>
            </a:r>
            <a:r>
              <a:rPr lang="es-ES" b="1" dirty="0"/>
              <a:t>predecir</a:t>
            </a:r>
            <a:r>
              <a:rPr lang="es-ES" dirty="0"/>
              <a:t> para tomar decisiones antes de que aparezca el problema</a:t>
            </a:r>
          </a:p>
          <a:p>
            <a:endParaRPr lang="es-ES" dirty="0"/>
          </a:p>
          <a:p>
            <a:r>
              <a:rPr lang="es-ES" dirty="0"/>
              <a:t>Amplia discusión sobre sistemas conectados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7639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“Hasta ahora hablábamos de sistemas que comunican información. </a:t>
            </a:r>
          </a:p>
          <a:p>
            <a:r>
              <a:rPr lang="es-ES" dirty="0"/>
              <a:t>En esta diapositiva veremos cómo esos datos se usan para actuar mejor y más rápido.”</a:t>
            </a:r>
          </a:p>
          <a:p>
            <a:r>
              <a:rPr lang="es-ES" b="1" dirty="0"/>
              <a:t>Notificación de emergencias:</a:t>
            </a:r>
            <a:endParaRPr lang="es-ES" dirty="0"/>
          </a:p>
          <a:p>
            <a:pPr lvl="1"/>
            <a:r>
              <a:rPr lang="es-ES" dirty="0"/>
              <a:t>La información ya </a:t>
            </a:r>
            <a:r>
              <a:rPr lang="es-ES" b="1" dirty="0"/>
              <a:t>no se limita a la central</a:t>
            </a:r>
            <a:r>
              <a:rPr lang="es-ES" dirty="0"/>
              <a:t>; se </a:t>
            </a:r>
            <a:r>
              <a:rPr lang="es-ES" b="1" dirty="0"/>
              <a:t>distribuye</a:t>
            </a:r>
            <a:r>
              <a:rPr lang="es-ES" dirty="0"/>
              <a:t> a quien la necesita: </a:t>
            </a:r>
          </a:p>
          <a:p>
            <a:pPr lvl="1"/>
            <a:r>
              <a:rPr lang="es-ES" dirty="0"/>
              <a:t>servicios de emergencia, mantenimiento o responsables de seguridad.</a:t>
            </a:r>
          </a:p>
          <a:p>
            <a:pPr lvl="1"/>
            <a:r>
              <a:rPr lang="es-ES" dirty="0"/>
              <a:t>El objetivo es que </a:t>
            </a:r>
            <a:r>
              <a:rPr lang="es-ES" b="1" dirty="0"/>
              <a:t>todos los actores</a:t>
            </a:r>
            <a:r>
              <a:rPr lang="es-ES" dirty="0"/>
              <a:t> reciban la información </a:t>
            </a:r>
            <a:r>
              <a:rPr lang="es-ES" b="1" dirty="0"/>
              <a:t>correcta, a tiempo y</a:t>
            </a:r>
          </a:p>
          <a:p>
            <a:pPr lvl="1"/>
            <a:r>
              <a:rPr lang="es-ES" b="1" dirty="0"/>
              <a:t> en formato útil</a:t>
            </a:r>
            <a:r>
              <a:rPr lang="es-ES" dirty="0"/>
              <a:t> (por ejemplo, un aviso en una app móvil o en un panel gráfico).</a:t>
            </a:r>
          </a:p>
          <a:p>
            <a:r>
              <a:rPr lang="es-ES" b="1" dirty="0"/>
              <a:t>Información accesible en la nube:</a:t>
            </a:r>
            <a:endParaRPr lang="es-ES" dirty="0"/>
          </a:p>
          <a:p>
            <a:pPr lvl="1"/>
            <a:r>
              <a:rPr lang="es-ES" dirty="0"/>
              <a:t>La nube permite tener </a:t>
            </a:r>
            <a:r>
              <a:rPr lang="es-ES" b="1" dirty="0"/>
              <a:t>históricos completos</a:t>
            </a:r>
            <a:r>
              <a:rPr lang="es-ES" dirty="0"/>
              <a:t> y ver el </a:t>
            </a:r>
            <a:r>
              <a:rPr lang="es-ES" b="1" dirty="0"/>
              <a:t>estado de todo </a:t>
            </a:r>
          </a:p>
          <a:p>
            <a:pPr lvl="1"/>
            <a:r>
              <a:rPr lang="es-ES" b="1" dirty="0"/>
              <a:t>el parque instalado</a:t>
            </a:r>
            <a:r>
              <a:rPr lang="es-ES" dirty="0"/>
              <a:t>, incluso de distintos edificios.</a:t>
            </a:r>
          </a:p>
          <a:p>
            <a:pPr lvl="1"/>
            <a:r>
              <a:rPr lang="es-ES" dirty="0"/>
              <a:t>Esto reduce los </a:t>
            </a:r>
            <a:r>
              <a:rPr lang="es-ES" b="1" dirty="0"/>
              <a:t>costes de mantenimiento</a:t>
            </a:r>
            <a:r>
              <a:rPr lang="es-ES" dirty="0"/>
              <a:t>, facilita </a:t>
            </a:r>
            <a:r>
              <a:rPr lang="es-ES" b="1" dirty="0"/>
              <a:t>diagnósticos precisos</a:t>
            </a:r>
          </a:p>
          <a:p>
            <a:pPr lvl="1"/>
            <a:r>
              <a:rPr lang="es-ES" dirty="0"/>
              <a:t>y mejora la </a:t>
            </a:r>
            <a:r>
              <a:rPr lang="es-ES" b="1" dirty="0"/>
              <a:t>planificación del mantenimiento preventivo</a:t>
            </a:r>
            <a:r>
              <a:rPr lang="es-ES" dirty="0"/>
              <a:t>.</a:t>
            </a:r>
          </a:p>
          <a:p>
            <a:r>
              <a:rPr lang="es-ES" b="1" dirty="0"/>
              <a:t>Servicios extendidos e interoperabilidad:</a:t>
            </a:r>
            <a:endParaRPr lang="es-ES" dirty="0"/>
          </a:p>
          <a:p>
            <a:pPr lvl="1"/>
            <a:r>
              <a:rPr lang="es-ES" dirty="0"/>
              <a:t>Los datos conectados se pueden compartir con </a:t>
            </a:r>
            <a:r>
              <a:rPr lang="es-ES" b="1" dirty="0"/>
              <a:t>otros sistemas</a:t>
            </a:r>
            <a:r>
              <a:rPr lang="es-ES" dirty="0"/>
              <a:t> </a:t>
            </a:r>
          </a:p>
          <a:p>
            <a:pPr lvl="1"/>
            <a:r>
              <a:rPr lang="es-ES" dirty="0"/>
              <a:t>(climatización, seguridad, gestión energética).</a:t>
            </a:r>
          </a:p>
          <a:p>
            <a:pPr lvl="1"/>
            <a:r>
              <a:rPr lang="es-ES" dirty="0"/>
              <a:t>Esta interoperabilidad permite una </a:t>
            </a:r>
            <a:r>
              <a:rPr lang="es-ES" b="1" dirty="0"/>
              <a:t>visión integral del edificio</a:t>
            </a:r>
            <a:r>
              <a:rPr lang="es-ES" dirty="0"/>
              <a:t>, </a:t>
            </a:r>
          </a:p>
          <a:p>
            <a:pPr lvl="1"/>
            <a:r>
              <a:rPr lang="es-ES" dirty="0"/>
              <a:t>lo que se traduce en </a:t>
            </a:r>
            <a:r>
              <a:rPr lang="es-ES" b="1" dirty="0"/>
              <a:t>mayor eficiencia y seguridad global</a:t>
            </a:r>
            <a:r>
              <a:rPr lang="es-ES" dirty="0"/>
              <a:t>.</a:t>
            </a:r>
          </a:p>
          <a:p>
            <a:r>
              <a:rPr lang="es-ES" b="1" dirty="0"/>
              <a:t>Servicios extendidos y pronóstico:</a:t>
            </a:r>
            <a:endParaRPr lang="es-ES" dirty="0"/>
          </a:p>
          <a:p>
            <a:pPr lvl="1"/>
            <a:r>
              <a:rPr lang="es-ES" dirty="0"/>
              <a:t>Con </a:t>
            </a:r>
            <a:r>
              <a:rPr lang="es-ES" b="1" dirty="0"/>
              <a:t>IA y análisis predictivo</a:t>
            </a:r>
            <a:r>
              <a:rPr lang="es-ES" dirty="0"/>
              <a:t>, el sistema aprende a </a:t>
            </a:r>
            <a:r>
              <a:rPr lang="es-ES" b="1" dirty="0"/>
              <a:t>detectar patrones</a:t>
            </a:r>
            <a:r>
              <a:rPr lang="es-ES" dirty="0"/>
              <a:t> y</a:t>
            </a:r>
          </a:p>
          <a:p>
            <a:pPr lvl="1"/>
            <a:r>
              <a:rPr lang="es-ES" dirty="0"/>
              <a:t>anticipar fallos antes de que ocurran.</a:t>
            </a:r>
          </a:p>
          <a:p>
            <a:pPr lvl="1"/>
            <a:r>
              <a:rPr lang="es-ES" dirty="0"/>
              <a:t>Esto se traduce en </a:t>
            </a:r>
            <a:r>
              <a:rPr lang="es-ES" b="1" dirty="0"/>
              <a:t>menos intervenciones imprevistas</a:t>
            </a:r>
            <a:r>
              <a:rPr lang="es-ES" dirty="0"/>
              <a:t>, </a:t>
            </a:r>
            <a:r>
              <a:rPr lang="es-ES" b="1" dirty="0"/>
              <a:t>menores costes</a:t>
            </a:r>
            <a:r>
              <a:rPr lang="es-ES" dirty="0"/>
              <a:t> y </a:t>
            </a:r>
            <a:r>
              <a:rPr lang="es-ES" b="1" dirty="0"/>
              <a:t>mayor fiabilidad</a:t>
            </a:r>
            <a:r>
              <a:rPr lang="es-ES" dirty="0"/>
              <a:t>.</a:t>
            </a:r>
          </a:p>
          <a:p>
            <a:r>
              <a:rPr lang="es-ES" b="1" dirty="0"/>
              <a:t>💡 Ejemplo o analogía:</a:t>
            </a:r>
          </a:p>
          <a:p>
            <a:r>
              <a:rPr lang="es-ES" dirty="0"/>
              <a:t>“Podemos comparar el sistema PCI con un coche moderno:</a:t>
            </a:r>
            <a:br>
              <a:rPr lang="es-ES" dirty="0"/>
            </a:br>
            <a:r>
              <a:rPr lang="es-ES" dirty="0"/>
              <a:t>ya no solo nos avisa cuando hay una avería, sino que analiza el motor, prevé cuándo cambiar el aceite y hasta pide cita en el taller por sí mismo.</a:t>
            </a:r>
            <a:br>
              <a:rPr lang="es-ES" dirty="0"/>
            </a:br>
            <a:r>
              <a:rPr lang="es-ES" dirty="0"/>
              <a:t>En PCI pasa igual: el sistema anticipa y justifica cada intervención.”</a:t>
            </a:r>
          </a:p>
          <a:p>
            <a:r>
              <a:rPr lang="es-ES" b="1" dirty="0"/>
              <a:t>🎯 Cierre de la idea:</a:t>
            </a:r>
          </a:p>
          <a:p>
            <a:r>
              <a:rPr lang="es-ES" dirty="0"/>
              <a:t>“En resumen, pasamos de sistemas que </a:t>
            </a:r>
            <a:r>
              <a:rPr lang="es-ES" b="1" dirty="0"/>
              <a:t>reaccionan ante una alarma</a:t>
            </a:r>
            <a:r>
              <a:rPr lang="es-ES" dirty="0"/>
              <a:t> a sistemas que </a:t>
            </a:r>
            <a:r>
              <a:rPr lang="es-ES" b="1" dirty="0"/>
              <a:t>piensan, predicen y se comunican</a:t>
            </a:r>
            <a:r>
              <a:rPr lang="es-ES" dirty="0"/>
              <a:t>.</a:t>
            </a:r>
            <a:br>
              <a:rPr lang="es-ES" dirty="0"/>
            </a:br>
            <a:r>
              <a:rPr lang="es-ES" dirty="0"/>
              <a:t>Esa es la verdadera revolución de la conectividad en protección contra incendios.”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317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1675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209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 qué sirve tener el mejor detector o la mejor sirena si no funcionan bien juntos?”</a:t>
            </a:r>
          </a:p>
          <a:p>
            <a:r>
              <a:rPr lang="es-ES" dirty="0"/>
              <a:t>Explica que la norma EN 54-13 se centra precisamente en eso: en que </a:t>
            </a:r>
            <a:r>
              <a:rPr lang="es-ES" b="1" dirty="0"/>
              <a:t>la suma de las partes funcione de forma fiable </a:t>
            </a:r>
          </a:p>
          <a:p>
            <a:r>
              <a:rPr lang="es-ES" b="1" dirty="0"/>
              <a:t>como sistema integrado</a:t>
            </a:r>
            <a:r>
              <a:rPr lang="es-ES" dirty="0"/>
              <a:t>.</a:t>
            </a:r>
          </a:p>
          <a:p>
            <a:r>
              <a:rPr lang="es-ES" dirty="0"/>
              <a:t>Desglosa las funciones que aparecen en la diapositiva para que los asistentes las entiendan sin abrumarse:</a:t>
            </a:r>
          </a:p>
          <a:p>
            <a:r>
              <a:rPr lang="es-ES" dirty="0"/>
              <a:t>1️⃣ </a:t>
            </a:r>
            <a:r>
              <a:rPr lang="es-ES" b="1" dirty="0"/>
              <a:t>Funciones de detección y activación</a:t>
            </a:r>
            <a:endParaRPr lang="es-ES" dirty="0"/>
          </a:p>
          <a:p>
            <a:r>
              <a:rPr lang="es-ES" dirty="0"/>
              <a:t>Detectores (automáticos y manuales).</a:t>
            </a:r>
          </a:p>
          <a:p>
            <a:r>
              <a:rPr lang="es-ES" dirty="0"/>
              <a:t>Pulsadores, sensores, etc.</a:t>
            </a:r>
          </a:p>
          <a:p>
            <a:r>
              <a:rPr lang="es-ES" dirty="0"/>
              <a:t>Su papel es </a:t>
            </a:r>
            <a:r>
              <a:rPr lang="es-ES" i="1" dirty="0"/>
              <a:t>detectar</a:t>
            </a:r>
            <a:r>
              <a:rPr lang="es-ES" dirty="0"/>
              <a:t> y </a:t>
            </a:r>
            <a:r>
              <a:rPr lang="es-ES" i="1" dirty="0"/>
              <a:t>generar señales</a:t>
            </a:r>
            <a:r>
              <a:rPr lang="es-ES" dirty="0"/>
              <a:t>.</a:t>
            </a:r>
          </a:p>
          <a:p>
            <a:r>
              <a:rPr lang="es-ES" dirty="0"/>
              <a:t>2️⃣ </a:t>
            </a:r>
            <a:r>
              <a:rPr lang="es-ES" b="1" dirty="0"/>
              <a:t>Funciones de control</a:t>
            </a:r>
            <a:endParaRPr lang="es-ES" dirty="0"/>
          </a:p>
          <a:p>
            <a:r>
              <a:rPr lang="es-ES" dirty="0"/>
              <a:t>La </a:t>
            </a:r>
            <a:r>
              <a:rPr lang="es-ES" b="1" dirty="0"/>
              <a:t>central de incendios (CIE)</a:t>
            </a:r>
            <a:r>
              <a:rPr lang="es-ES" dirty="0"/>
              <a:t> recibe la señal y la interpreta.</a:t>
            </a:r>
          </a:p>
          <a:p>
            <a:r>
              <a:rPr lang="es-ES" dirty="0"/>
              <a:t>Decide qué hacer: activar sirenas, transmitir alarma, etc.</a:t>
            </a:r>
          </a:p>
          <a:p>
            <a:r>
              <a:rPr lang="es-ES" dirty="0"/>
              <a:t>3️⃣ </a:t>
            </a:r>
            <a:r>
              <a:rPr lang="es-ES" b="1" dirty="0"/>
              <a:t>Funciones locales y remotas</a:t>
            </a:r>
            <a:endParaRPr lang="es-ES" dirty="0"/>
          </a:p>
          <a:p>
            <a:r>
              <a:rPr lang="es-ES" dirty="0"/>
              <a:t>Locales: sirenas, flashes, control de equipos del edificio.</a:t>
            </a:r>
          </a:p>
          <a:p>
            <a:r>
              <a:rPr lang="es-ES" dirty="0"/>
              <a:t>Remotas: comunicación con central receptora o sistemas externos.</a:t>
            </a:r>
          </a:p>
          <a:p>
            <a:r>
              <a:rPr lang="es-ES" dirty="0"/>
              <a:t>4️⃣ </a:t>
            </a:r>
            <a:r>
              <a:rPr lang="es-ES" b="1" dirty="0"/>
              <a:t>Intercambio de información entre funciones</a:t>
            </a:r>
            <a:endParaRPr lang="es-ES" dirty="0"/>
          </a:p>
          <a:p>
            <a:r>
              <a:rPr lang="es-ES" dirty="0"/>
              <a:t>Todo el sistema debe comunicarse </a:t>
            </a:r>
            <a:r>
              <a:rPr lang="es-ES" b="1" dirty="0"/>
              <a:t>sin errores ni retardos peligrosos</a:t>
            </a:r>
            <a:r>
              <a:rPr lang="es-ES" dirty="0"/>
              <a:t>.</a:t>
            </a:r>
          </a:p>
          <a:p>
            <a:r>
              <a:rPr lang="es-ES" dirty="0"/>
              <a:t>Aquí entra la </a:t>
            </a:r>
            <a:r>
              <a:rPr lang="es-ES" b="1" dirty="0"/>
              <a:t>verificación de compatibilidad</a:t>
            </a:r>
            <a:r>
              <a:rPr lang="es-ES" dirty="0"/>
              <a:t> entre los equipos, algo que exige la EN 54-13.</a:t>
            </a:r>
          </a:p>
          <a:p>
            <a:r>
              <a:rPr lang="es-ES" dirty="0"/>
              <a:t>Subraya que la </a:t>
            </a:r>
            <a:r>
              <a:rPr lang="es-ES" b="1" dirty="0"/>
              <a:t>integridad</a:t>
            </a:r>
            <a:r>
              <a:rPr lang="es-ES" dirty="0"/>
              <a:t> no trata solo de que cada componente esté certificado, sino de que </a:t>
            </a:r>
            <a:r>
              <a:rPr lang="es-ES" b="1" dirty="0"/>
              <a:t>el conjunto sea coherente y seguro</a:t>
            </a:r>
            <a:r>
              <a:rPr lang="es-ES" dirty="0"/>
              <a:t>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analogía:</a:t>
            </a:r>
          </a:p>
          <a:p>
            <a:r>
              <a:rPr lang="es-ES" dirty="0"/>
              <a:t>“Podemos compararlo con un equipo de fútbol:</a:t>
            </a:r>
            <a:br>
              <a:rPr lang="es-ES" dirty="0"/>
            </a:br>
            <a:r>
              <a:rPr lang="es-ES" dirty="0"/>
              <a:t>no basta con tener los mejores jugadores; si no se entienden entre ellos, el equipo no gana.</a:t>
            </a:r>
            <a:br>
              <a:rPr lang="es-ES" dirty="0"/>
            </a:br>
            <a:r>
              <a:rPr lang="es-ES" dirty="0"/>
              <a:t>En un sistema PCI, cada detector, sirena o central debe ‘hablar el mismo idioma’ y responder coordinadamente.”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idea:</a:t>
            </a:r>
          </a:p>
          <a:p>
            <a:r>
              <a:rPr lang="es-ES" dirty="0"/>
              <a:t>“La norma EN 54-13 nos obliga a mirar el sistema PCI como un todo:</a:t>
            </a:r>
            <a:br>
              <a:rPr lang="es-ES" dirty="0"/>
            </a:br>
            <a:r>
              <a:rPr lang="es-ES" dirty="0"/>
              <a:t>no es un conjunto de productos, sino un </a:t>
            </a:r>
            <a:r>
              <a:rPr lang="es-ES" b="1" dirty="0"/>
              <a:t>ecosistema</a:t>
            </a:r>
            <a:r>
              <a:rPr lang="es-ES" dirty="0"/>
              <a:t> que debe seguir funcionando incluso cuando algo falla.</a:t>
            </a:r>
            <a:br>
              <a:rPr lang="es-ES" dirty="0"/>
            </a:br>
            <a:r>
              <a:rPr lang="es-ES" dirty="0"/>
              <a:t>De eso trata la </a:t>
            </a:r>
            <a:r>
              <a:rPr lang="es-ES" b="1" dirty="0"/>
              <a:t>integridad del sistema</a:t>
            </a:r>
            <a:r>
              <a:rPr lang="es-ES" dirty="0"/>
              <a:t>.”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377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241675" y="404813"/>
            <a:ext cx="3795713" cy="21351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1️⃣ </a:t>
            </a:r>
            <a:r>
              <a:rPr lang="es-ES" b="1" dirty="0"/>
              <a:t>Sistema de detección de incendios</a:t>
            </a:r>
            <a:endParaRPr lang="es-ES" dirty="0"/>
          </a:p>
          <a:p>
            <a:r>
              <a:rPr lang="es-ES" dirty="0"/>
              <a:t>Su función es </a:t>
            </a:r>
            <a:r>
              <a:rPr lang="es-ES" b="1" dirty="0"/>
              <a:t>detectar un incendio lo antes posible</a:t>
            </a:r>
            <a:r>
              <a:rPr lang="es-ES" dirty="0"/>
              <a:t>, a través de </a:t>
            </a:r>
            <a:r>
              <a:rPr lang="es-ES" b="1" dirty="0"/>
              <a:t>detectores automáticos</a:t>
            </a:r>
            <a:r>
              <a:rPr lang="es-ES" dirty="0"/>
              <a:t> (humo, temperatura, llama, etc.) o </a:t>
            </a:r>
            <a:r>
              <a:rPr lang="es-ES" b="1" dirty="0"/>
              <a:t>manuales</a:t>
            </a:r>
            <a:r>
              <a:rPr lang="es-ES" dirty="0"/>
              <a:t> (pulsadores).</a:t>
            </a:r>
          </a:p>
          <a:p>
            <a:r>
              <a:rPr lang="es-ES" dirty="0"/>
              <a:t>Debe </a:t>
            </a:r>
            <a:r>
              <a:rPr lang="es-ES" b="1" dirty="0"/>
              <a:t>localizar el punto de detección</a:t>
            </a:r>
            <a:r>
              <a:rPr lang="es-ES" dirty="0"/>
              <a:t> y enviar la </a:t>
            </a:r>
            <a:r>
              <a:rPr lang="es-ES" b="1" dirty="0"/>
              <a:t>señal de alarma</a:t>
            </a:r>
            <a:r>
              <a:rPr lang="es-ES" dirty="0"/>
              <a:t> a la central de control.</a:t>
            </a:r>
          </a:p>
          <a:p>
            <a:r>
              <a:rPr lang="es-ES" dirty="0"/>
              <a:t>En palabras simples: </a:t>
            </a:r>
            <a:r>
              <a:rPr lang="es-ES" i="1" dirty="0"/>
              <a:t>es el “sentido del olfato” del edificio.</a:t>
            </a:r>
            <a:endParaRPr lang="es-ES" dirty="0"/>
          </a:p>
          <a:p>
            <a:r>
              <a:rPr lang="es-ES" dirty="0"/>
              <a:t>2️⃣ </a:t>
            </a:r>
            <a:r>
              <a:rPr lang="es-ES" b="1" dirty="0"/>
              <a:t>Sistema de alarma de incendios</a:t>
            </a:r>
            <a:endParaRPr lang="es-ES" dirty="0"/>
          </a:p>
          <a:p>
            <a:r>
              <a:rPr lang="es-ES" dirty="0"/>
              <a:t>Su misión es </a:t>
            </a:r>
            <a:r>
              <a:rPr lang="es-ES" b="1" dirty="0"/>
              <a:t>avisar a las personas</a:t>
            </a:r>
            <a:r>
              <a:rPr lang="es-ES" dirty="0"/>
              <a:t> dentro del edificio mediante </a:t>
            </a:r>
            <a:r>
              <a:rPr lang="es-ES" b="1" dirty="0"/>
              <a:t>señales acústicas y/o visuales</a:t>
            </a:r>
            <a:r>
              <a:rPr lang="es-ES" dirty="0"/>
              <a:t> (sirenas, flashes, mensajes de voz).</a:t>
            </a:r>
          </a:p>
          <a:p>
            <a:r>
              <a:rPr lang="es-ES" dirty="0"/>
              <a:t>Está regulado también por la UNE-EN 54-1, pero se centra en la </a:t>
            </a:r>
            <a:r>
              <a:rPr lang="es-ES" b="1" dirty="0"/>
              <a:t>comunicación eficaz de la emergencia</a:t>
            </a:r>
            <a:r>
              <a:rPr lang="es-ES" dirty="0"/>
              <a:t>.</a:t>
            </a:r>
          </a:p>
          <a:p>
            <a:r>
              <a:rPr lang="es-ES" dirty="0"/>
              <a:t>Es, metafóricamente, </a:t>
            </a:r>
            <a:r>
              <a:rPr lang="es-ES" i="1" dirty="0"/>
              <a:t>la “voz” del edificio.</a:t>
            </a:r>
            <a:endParaRPr lang="es-ES" dirty="0"/>
          </a:p>
          <a:p>
            <a:r>
              <a:rPr lang="es-ES" dirty="0"/>
              <a:t>Explica que ambas partes forman un </a:t>
            </a:r>
            <a:r>
              <a:rPr lang="es-ES" b="1" dirty="0"/>
              <a:t>sistema integrado</a:t>
            </a:r>
            <a:r>
              <a:rPr lang="es-ES" dirty="0"/>
              <a:t> que responde automáticamente ante la detección de un incendio, activando las alarmas, avisando a servicios externos o accionando otros sistemas (como extracción de humos o control de puertas cortafuego).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“Podemos pensar en nuestro cuerpo:</a:t>
            </a:r>
            <a:br>
              <a:rPr lang="es-ES" dirty="0"/>
            </a:br>
            <a:r>
              <a:rPr lang="es-ES" dirty="0"/>
              <a:t>el sistema de detección sería el reflejo que hace que retiremos la mano cuando tocamos algo caliente;</a:t>
            </a:r>
            <a:br>
              <a:rPr lang="es-ES" dirty="0"/>
            </a:br>
            <a:r>
              <a:rPr lang="es-ES" dirty="0"/>
              <a:t>el sistema de alarma sería el grito que damos para avisar a los demás de que hay peligro.”</a:t>
            </a:r>
          </a:p>
          <a:p>
            <a:r>
              <a:rPr lang="es-ES" dirty="0"/>
              <a:t>Esto ayuda a que los estudiantes comprendan la </a:t>
            </a:r>
            <a:r>
              <a:rPr lang="es-ES" b="1" dirty="0"/>
              <a:t>cadena de detección-reacción-aviso</a:t>
            </a:r>
            <a:r>
              <a:rPr lang="es-ES" dirty="0"/>
              <a:t> que todo sistema PCI debe cumplir.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“Detectar rápido y avisar de forma clara son las dos primeras funciones vitales en la protección contra incendios.</a:t>
            </a:r>
            <a:br>
              <a:rPr lang="es-ES" dirty="0"/>
            </a:br>
            <a:r>
              <a:rPr lang="es-ES" dirty="0"/>
              <a:t>Todo lo que viene después —control, evacuación, extinción— depende de que estos dos sistemas trabajen con fiabilidad y coordinación.”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7DBDDD-5103-40BB-B18F-01D12963046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811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“Toda instalación de protección contra incendios debe cumplir no solo con los requisitos técnicos, sino también con la normativa </a:t>
            </a:r>
          </a:p>
          <a:p>
            <a:r>
              <a:rPr lang="es-ES" dirty="0"/>
              <a:t>que garantiza que el sistema es seguro, compatible y verificable.”</a:t>
            </a:r>
          </a:p>
          <a:p>
            <a:r>
              <a:rPr lang="es-ES" dirty="0"/>
              <a:t>Luego explica cada parte brevemente para que quede clara la jerarquía y función de cada documento:</a:t>
            </a:r>
          </a:p>
          <a:p>
            <a:r>
              <a:rPr lang="es-ES" dirty="0"/>
              <a:t>1️⃣ </a:t>
            </a:r>
            <a:r>
              <a:rPr lang="es-ES" b="1" dirty="0"/>
              <a:t>RIPCI (Real Decreto 513/2017):</a:t>
            </a:r>
            <a:endParaRPr lang="es-ES" dirty="0"/>
          </a:p>
          <a:p>
            <a:r>
              <a:rPr lang="es-ES" dirty="0"/>
              <a:t>Es el </a:t>
            </a:r>
            <a:r>
              <a:rPr lang="es-ES" b="1" dirty="0"/>
              <a:t>reglamento legal en España</a:t>
            </a:r>
            <a:r>
              <a:rPr lang="es-ES" dirty="0"/>
              <a:t> que establece las </a:t>
            </a:r>
            <a:r>
              <a:rPr lang="es-ES" b="1" dirty="0"/>
              <a:t>condiciones mínimas</a:t>
            </a:r>
            <a:r>
              <a:rPr lang="es-ES" dirty="0"/>
              <a:t> que deben</a:t>
            </a:r>
          </a:p>
          <a:p>
            <a:r>
              <a:rPr lang="es-ES" dirty="0"/>
              <a:t> cumplir las instalaciones de protección contra incendios (PCI).</a:t>
            </a:r>
          </a:p>
          <a:p>
            <a:r>
              <a:rPr lang="es-ES" dirty="0"/>
              <a:t>Indica que los </a:t>
            </a:r>
            <a:r>
              <a:rPr lang="es-ES" b="1" dirty="0"/>
              <a:t>sistemas de detección y alarma</a:t>
            </a:r>
            <a:r>
              <a:rPr lang="es-ES" dirty="0"/>
              <a:t> deben cumplir con las </a:t>
            </a:r>
            <a:r>
              <a:rPr lang="es-ES" b="1" dirty="0"/>
              <a:t>normas UNE-EN 54</a:t>
            </a:r>
            <a:r>
              <a:rPr lang="es-ES" dirty="0"/>
              <a:t> correspondientes.</a:t>
            </a:r>
          </a:p>
          <a:p>
            <a:r>
              <a:rPr lang="es-ES" dirty="0"/>
              <a:t>2️⃣ </a:t>
            </a:r>
            <a:r>
              <a:rPr lang="es-ES" b="1" dirty="0"/>
              <a:t>UNE-EN 54-1:2011:</a:t>
            </a:r>
            <a:endParaRPr lang="es-ES" dirty="0"/>
          </a:p>
          <a:p>
            <a:r>
              <a:rPr lang="es-ES" dirty="0"/>
              <a:t>Define los </a:t>
            </a:r>
            <a:r>
              <a:rPr lang="es-ES" b="1" dirty="0"/>
              <a:t>componentes</a:t>
            </a:r>
            <a:r>
              <a:rPr lang="es-ES" dirty="0"/>
              <a:t> del sistema (detectores, sirenas, pulsadores, centrales, etc.).</a:t>
            </a:r>
          </a:p>
          <a:p>
            <a:r>
              <a:rPr lang="es-ES" dirty="0"/>
              <a:t>Cada elemento debe estar </a:t>
            </a:r>
            <a:r>
              <a:rPr lang="es-ES" b="1" dirty="0"/>
              <a:t>certificado y ensayado</a:t>
            </a:r>
            <a:r>
              <a:rPr lang="es-ES" dirty="0"/>
              <a:t> según su parte correspondiente de la serie EN 54.</a:t>
            </a:r>
          </a:p>
          <a:p>
            <a:r>
              <a:rPr lang="es-ES" dirty="0"/>
              <a:t>3️⃣ </a:t>
            </a:r>
            <a:r>
              <a:rPr lang="es-ES" b="1" dirty="0"/>
              <a:t>UNE 23007-14:</a:t>
            </a:r>
            <a:endParaRPr lang="es-ES" dirty="0"/>
          </a:p>
          <a:p>
            <a:r>
              <a:rPr lang="es-ES" dirty="0"/>
              <a:t>Norma que regula el </a:t>
            </a:r>
            <a:r>
              <a:rPr lang="es-ES" b="1" dirty="0"/>
              <a:t>diseño, instalación, puesta en servicio y mantenimiento</a:t>
            </a:r>
            <a:r>
              <a:rPr lang="es-ES" dirty="0"/>
              <a:t> del sistema.</a:t>
            </a:r>
          </a:p>
          <a:p>
            <a:r>
              <a:rPr lang="es-ES" dirty="0"/>
              <a:t>Es decir, traduce la teoría del RIPCI en </a:t>
            </a:r>
            <a:r>
              <a:rPr lang="es-ES" b="1" dirty="0"/>
              <a:t>práctica de instalación</a:t>
            </a:r>
            <a:r>
              <a:rPr lang="es-ES" dirty="0"/>
              <a:t>.</a:t>
            </a:r>
          </a:p>
          <a:p>
            <a:r>
              <a:rPr lang="es-ES" dirty="0"/>
              <a:t>4️⃣ </a:t>
            </a:r>
            <a:r>
              <a:rPr lang="es-ES" b="1" dirty="0"/>
              <a:t>UNE-EN 54-13:</a:t>
            </a:r>
            <a:endParaRPr lang="es-ES" dirty="0"/>
          </a:p>
          <a:p>
            <a:r>
              <a:rPr lang="es-ES" dirty="0"/>
              <a:t>Norma que regula la </a:t>
            </a:r>
            <a:r>
              <a:rPr lang="es-ES" b="1" dirty="0"/>
              <a:t>compatibilidad e integridad del sistema completo</a:t>
            </a:r>
            <a:r>
              <a:rPr lang="es-ES" dirty="0"/>
              <a:t>.</a:t>
            </a:r>
          </a:p>
          <a:p>
            <a:r>
              <a:rPr lang="es-ES" dirty="0"/>
              <a:t>Verifica que </a:t>
            </a:r>
            <a:r>
              <a:rPr lang="es-ES" b="1" dirty="0"/>
              <a:t>todos los componentes funcionan bien juntos</a:t>
            </a:r>
            <a:r>
              <a:rPr lang="es-ES" dirty="0"/>
              <a:t> y que </a:t>
            </a:r>
            <a:r>
              <a:rPr lang="es-ES" b="1" dirty="0"/>
              <a:t>los fallos no afecten a otras zonas o funciones.</a:t>
            </a:r>
            <a:endParaRPr lang="es-ES" dirty="0"/>
          </a:p>
          <a:p>
            <a:r>
              <a:rPr lang="es-ES" dirty="0"/>
              <a:t>Puedes remarcar:</a:t>
            </a:r>
          </a:p>
          <a:p>
            <a:r>
              <a:rPr lang="es-ES" dirty="0"/>
              <a:t>“La EN 54-13 no evalúa cada componente por separado, sino el sistema como conjunto. Es como una ‘prueba de equipo’ que garantiza que la comunicación entre los elementos es fiable.”</a:t>
            </a:r>
          </a:p>
          <a:p>
            <a:r>
              <a:rPr lang="es-ES" dirty="0"/>
              <a:t>Finalmente, introduce el concepto de los </a:t>
            </a:r>
            <a:r>
              <a:rPr lang="es-ES" b="1" dirty="0"/>
              <a:t>Tipos 1 y 2</a:t>
            </a:r>
            <a:r>
              <a:rPr lang="es-ES" dirty="0"/>
              <a:t>:</a:t>
            </a:r>
          </a:p>
          <a:p>
            <a:r>
              <a:rPr lang="es-ES" b="1" dirty="0"/>
              <a:t>Tipo 1:</a:t>
            </a:r>
            <a:r>
              <a:rPr lang="es-ES" dirty="0"/>
              <a:t> dispositivo requerido por reglamento o directrices nacionales/europeas.</a:t>
            </a:r>
          </a:p>
          <a:p>
            <a:r>
              <a:rPr lang="es-ES" b="1" dirty="0"/>
              <a:t>Tipo 2:</a:t>
            </a:r>
            <a:r>
              <a:rPr lang="es-ES" dirty="0"/>
              <a:t> dispositivo no requerido, pero que aporta una función de protección adicional.</a:t>
            </a:r>
          </a:p>
          <a:p>
            <a:r>
              <a:rPr lang="es-ES" dirty="0"/>
              <a:t>Esto ayuda a entender que no todos los dispositivos del sistema tienen la misma categoría legal, aunque todos deben ser </a:t>
            </a:r>
            <a:r>
              <a:rPr lang="es-ES" b="1" dirty="0"/>
              <a:t>seguros y compatibles</a:t>
            </a:r>
            <a:r>
              <a:rPr lang="es-ES" dirty="0"/>
              <a:t>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“Podemos imaginarlo como una orquesta:</a:t>
            </a:r>
            <a:br>
              <a:rPr lang="es-ES" dirty="0"/>
            </a:br>
            <a:r>
              <a:rPr lang="es-ES" dirty="0"/>
              <a:t>el RIPCI es la partitura general,</a:t>
            </a:r>
            <a:br>
              <a:rPr lang="es-ES" dirty="0"/>
            </a:br>
            <a:r>
              <a:rPr lang="es-ES" dirty="0"/>
              <a:t>las normas UNE-EN 54 definen cómo debe tocar cada instrumento,</a:t>
            </a:r>
            <a:br>
              <a:rPr lang="es-ES" dirty="0"/>
            </a:br>
            <a:r>
              <a:rPr lang="es-ES" dirty="0"/>
              <a:t>y la EN 54-13 garantiza que todos suenen al mismo tiempo, sin desafinar.”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“El cumplimiento normativo no es un trámite: es la garantía de que, en caso de emergencia, el sistema funcionará de manera coordinada, eficaz y segura.</a:t>
            </a:r>
            <a:br>
              <a:rPr lang="es-ES" dirty="0"/>
            </a:br>
            <a:r>
              <a:rPr lang="es-ES" dirty="0"/>
              <a:t>Por eso, conocer estas normas es clave tanto para diseñar como para verificar instalaciones PCI.”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9526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“La norma EN 54-13 busca que el sistema PCI siga siendo fiable incluso cuando algo falla.”</a:t>
            </a:r>
          </a:p>
          <a:p>
            <a:r>
              <a:rPr lang="es-ES" dirty="0"/>
              <a:t>Luego comenta los tres principios clave que aparecen en la diapositiva:</a:t>
            </a:r>
          </a:p>
          <a:p>
            <a:r>
              <a:rPr lang="es-ES" dirty="0"/>
              <a:t>1️⃣ </a:t>
            </a:r>
            <a:r>
              <a:rPr lang="es-ES" b="1" dirty="0"/>
              <a:t>Un fallo no debe afectar a más de una función.</a:t>
            </a:r>
            <a:endParaRPr lang="es-ES" dirty="0"/>
          </a:p>
          <a:p>
            <a:r>
              <a:rPr lang="es-ES" dirty="0"/>
              <a:t>Si, por ejemplo, se interrumpe la señal de un detector, eso </a:t>
            </a:r>
            <a:r>
              <a:rPr lang="es-ES" b="1" dirty="0"/>
              <a:t>no puede hacer que fallen las sirenas </a:t>
            </a:r>
          </a:p>
          <a:p>
            <a:r>
              <a:rPr lang="es-ES" b="1" dirty="0"/>
              <a:t>o la transmisión de alarma</a:t>
            </a:r>
            <a:r>
              <a:rPr lang="es-ES" dirty="0"/>
              <a:t>.</a:t>
            </a:r>
          </a:p>
          <a:p>
            <a:r>
              <a:rPr lang="es-ES" dirty="0"/>
              <a:t>Es decir, el sistema debe </a:t>
            </a:r>
            <a:r>
              <a:rPr lang="es-ES" b="1" dirty="0"/>
              <a:t>aislar los fallos</a:t>
            </a:r>
            <a:r>
              <a:rPr lang="es-ES" dirty="0"/>
              <a:t> para evitar un efecto dominó.</a:t>
            </a:r>
          </a:p>
          <a:p>
            <a:r>
              <a:rPr lang="es-ES" dirty="0"/>
              <a:t>2️⃣ </a:t>
            </a:r>
            <a:r>
              <a:rPr lang="es-ES" b="1" dirty="0"/>
              <a:t>Un fallo no debe afectar a más de una zona.</a:t>
            </a:r>
            <a:endParaRPr lang="es-ES" dirty="0"/>
          </a:p>
          <a:p>
            <a:r>
              <a:rPr lang="es-ES" dirty="0"/>
              <a:t>Si una línea de detectores de una planta se avería, el resto del edificio </a:t>
            </a:r>
            <a:r>
              <a:rPr lang="es-ES" b="1" dirty="0"/>
              <a:t>debe seguir protegido y operativo</a:t>
            </a:r>
            <a:r>
              <a:rPr lang="es-ES" dirty="0"/>
              <a:t>.</a:t>
            </a:r>
          </a:p>
          <a:p>
            <a:r>
              <a:rPr lang="es-ES" dirty="0"/>
              <a:t>Esta condición es esencial en edificios grandes o sectorizados.</a:t>
            </a:r>
          </a:p>
          <a:p>
            <a:r>
              <a:rPr lang="es-ES" dirty="0"/>
              <a:t>3️⃣ </a:t>
            </a:r>
            <a:r>
              <a:rPr lang="es-ES" b="1" dirty="0"/>
              <a:t>Dos fallos en un mismo circuito no deben impedir funciones críticas.</a:t>
            </a:r>
            <a:endParaRPr lang="es-ES" dirty="0"/>
          </a:p>
          <a:p>
            <a:r>
              <a:rPr lang="es-ES" dirty="0"/>
              <a:t>Incluso si se producen </a:t>
            </a:r>
            <a:r>
              <a:rPr lang="es-ES" b="1" dirty="0"/>
              <a:t>dos averías simultáneas</a:t>
            </a:r>
            <a:r>
              <a:rPr lang="es-ES" dirty="0"/>
              <a:t> en una línea, el sistema debe </a:t>
            </a:r>
            <a:r>
              <a:rPr lang="es-ES" b="1" dirty="0"/>
              <a:t>mantener la capacidad de detectar y </a:t>
            </a:r>
          </a:p>
          <a:p>
            <a:r>
              <a:rPr lang="es-ES" b="1" dirty="0"/>
              <a:t>avisar de un incendio</a:t>
            </a:r>
            <a:r>
              <a:rPr lang="es-ES" dirty="0"/>
              <a:t> en el resto de zonas.</a:t>
            </a:r>
          </a:p>
          <a:p>
            <a:r>
              <a:rPr lang="es-ES" dirty="0"/>
              <a:t>Esto se logra con </a:t>
            </a:r>
            <a:r>
              <a:rPr lang="es-ES" b="1" dirty="0"/>
              <a:t>redundancia, supervisión de línea y diseño robusto.</a:t>
            </a:r>
            <a:endParaRPr lang="es-ES" dirty="0"/>
          </a:p>
          <a:p>
            <a:r>
              <a:rPr lang="es-ES" dirty="0"/>
              <a:t>Puedes reforzarlo conectándolo con la UNE 23007-14:</a:t>
            </a:r>
          </a:p>
          <a:p>
            <a:r>
              <a:rPr lang="es-ES" dirty="0"/>
              <a:t>“La EN 54-13 establece el principio, y la UNE 23007-14 nos dice cómo aplicarlo en la práctica al diseñar y cablear un sistema.”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“Podemos imaginarlo como el sistema eléctrico de un avión:</a:t>
            </a:r>
            <a:br>
              <a:rPr lang="es-ES" dirty="0"/>
            </a:br>
            <a:r>
              <a:rPr lang="es-ES" dirty="0"/>
              <a:t>si una luz se funde, no se apaga todo el panel.</a:t>
            </a:r>
            <a:br>
              <a:rPr lang="es-ES" dirty="0"/>
            </a:br>
            <a:r>
              <a:rPr lang="es-ES" dirty="0"/>
              <a:t>Cada circuito está preparado para aislar fallos y mantener el resto operativo.</a:t>
            </a:r>
            <a:br>
              <a:rPr lang="es-ES" dirty="0"/>
            </a:br>
            <a:r>
              <a:rPr lang="es-ES" dirty="0"/>
              <a:t>Lo mismo debe ocurrir en un sistema PCI.”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“La integridad no se trata solo de detectar incendios, sino de garantizar que el sistema </a:t>
            </a:r>
            <a:r>
              <a:rPr lang="es-ES" b="1" dirty="0"/>
              <a:t>sigue funcionando pase lo que pase</a:t>
            </a:r>
            <a:r>
              <a:rPr lang="es-ES" dirty="0"/>
              <a:t>.</a:t>
            </a:r>
            <a:br>
              <a:rPr lang="es-ES" dirty="0"/>
            </a:br>
            <a:r>
              <a:rPr lang="es-ES" dirty="0"/>
              <a:t>Por eso, el diseño, el cableado y la supervisión deben planificarse para </a:t>
            </a:r>
            <a:r>
              <a:rPr lang="es-ES" b="1" dirty="0"/>
              <a:t>limitar el impacto de cualquier fallo</a:t>
            </a:r>
            <a:r>
              <a:rPr lang="es-ES" dirty="0"/>
              <a:t> y proteger siempre al edificio completo.”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870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“En los sistemas modernos, no hay una única central, sino varias interconectadas. Esto hace que la responsabilidad </a:t>
            </a:r>
          </a:p>
          <a:p>
            <a:r>
              <a:rPr lang="es-ES" dirty="0"/>
              <a:t>del instalador sea doble: debe asegurar que cada una cumple la norma, y que el conjunto se comporta de forma coherente.”</a:t>
            </a:r>
          </a:p>
          <a:p>
            <a:r>
              <a:rPr lang="es-ES" dirty="0"/>
              <a:t>A continuación, explica los conceptos clave que aparecen en la diapositiva:</a:t>
            </a:r>
          </a:p>
          <a:p>
            <a:r>
              <a:rPr lang="es-ES" dirty="0"/>
              <a:t>1️⃣ </a:t>
            </a:r>
            <a:r>
              <a:rPr lang="es-ES" b="1" dirty="0"/>
              <a:t>Responsabilidad del instalador según el RIPCI</a:t>
            </a:r>
            <a:endParaRPr lang="es-ES" dirty="0"/>
          </a:p>
          <a:p>
            <a:r>
              <a:rPr lang="es-ES" dirty="0"/>
              <a:t>El </a:t>
            </a:r>
            <a:r>
              <a:rPr lang="es-ES" b="1" dirty="0"/>
              <a:t>instalador</a:t>
            </a:r>
            <a:r>
              <a:rPr lang="es-ES" dirty="0"/>
              <a:t> debe verificar que el sistema cumple </a:t>
            </a:r>
            <a:r>
              <a:rPr lang="es-ES" b="1" dirty="0"/>
              <a:t>todo el marco normativo</a:t>
            </a:r>
            <a:r>
              <a:rPr lang="es-ES" dirty="0"/>
              <a:t>, no solo el producto.</a:t>
            </a:r>
          </a:p>
          <a:p>
            <a:r>
              <a:rPr lang="es-ES" dirty="0"/>
              <a:t>Eso incluye comprobar: compatibilidad de equipos, supervisión de líneas, alimentación, autonomía, etc.</a:t>
            </a:r>
          </a:p>
          <a:p>
            <a:r>
              <a:rPr lang="es-ES" dirty="0"/>
              <a:t>Es decir, </a:t>
            </a:r>
            <a:r>
              <a:rPr lang="es-ES" b="1" dirty="0"/>
              <a:t>no basta con montar equipos certificados</a:t>
            </a:r>
            <a:r>
              <a:rPr lang="es-ES" dirty="0"/>
              <a:t>, hay que </a:t>
            </a:r>
            <a:r>
              <a:rPr lang="es-ES" b="1" dirty="0"/>
              <a:t>demostrar que </a:t>
            </a:r>
          </a:p>
          <a:p>
            <a:r>
              <a:rPr lang="es-ES" b="1" dirty="0"/>
              <a:t>el sistema completo funciona correctamente</a:t>
            </a:r>
            <a:r>
              <a:rPr lang="es-ES" dirty="0"/>
              <a:t>.</a:t>
            </a:r>
          </a:p>
          <a:p>
            <a:r>
              <a:rPr lang="es-ES" dirty="0"/>
              <a:t>2️⃣ </a:t>
            </a:r>
            <a:r>
              <a:rPr lang="es-ES" b="1" dirty="0"/>
              <a:t>Estructura jerárquica del sistema (CIE)</a:t>
            </a:r>
            <a:endParaRPr lang="es-ES" dirty="0"/>
          </a:p>
          <a:p>
            <a:r>
              <a:rPr lang="es-ES" b="1" dirty="0"/>
              <a:t>CIE</a:t>
            </a:r>
            <a:r>
              <a:rPr lang="es-ES" dirty="0"/>
              <a:t> significa </a:t>
            </a:r>
            <a:r>
              <a:rPr lang="es-ES" i="1" dirty="0"/>
              <a:t>Central de Indicación y Control</a:t>
            </a:r>
            <a:r>
              <a:rPr lang="es-ES" dirty="0"/>
              <a:t>.</a:t>
            </a:r>
          </a:p>
          <a:p>
            <a:r>
              <a:rPr lang="es-ES" dirty="0"/>
              <a:t>En sistemas jerárquicos hay </a:t>
            </a:r>
            <a:r>
              <a:rPr lang="es-ES" b="1" dirty="0"/>
              <a:t>una central principal y varias secundarias o remotas</a:t>
            </a:r>
            <a:r>
              <a:rPr lang="es-ES" dirty="0"/>
              <a:t> que comunican información entre sí.</a:t>
            </a:r>
          </a:p>
          <a:p>
            <a:r>
              <a:rPr lang="es-ES" dirty="0"/>
              <a:t>Un </a:t>
            </a:r>
            <a:r>
              <a:rPr lang="es-ES" b="1" dirty="0"/>
              <a:t>fallo en una de ellas</a:t>
            </a:r>
            <a:r>
              <a:rPr lang="es-ES" dirty="0"/>
              <a:t> no debe afectar a las demás.</a:t>
            </a:r>
          </a:p>
          <a:p>
            <a:r>
              <a:rPr lang="es-ES" dirty="0"/>
              <a:t>3️⃣ </a:t>
            </a:r>
            <a:r>
              <a:rPr lang="es-ES" b="1" dirty="0"/>
              <a:t>Requisitos de funcionamiento y tiempos de respuesta:</a:t>
            </a:r>
            <a:endParaRPr lang="es-ES" dirty="0"/>
          </a:p>
          <a:p>
            <a:r>
              <a:rPr lang="es-ES" dirty="0"/>
              <a:t>Una </a:t>
            </a:r>
            <a:r>
              <a:rPr lang="es-ES" b="1" dirty="0"/>
              <a:t>alarma</a:t>
            </a:r>
            <a:r>
              <a:rPr lang="es-ES" dirty="0"/>
              <a:t> debe reflejarse en el </a:t>
            </a:r>
            <a:r>
              <a:rPr lang="es-ES" b="1" dirty="0"/>
              <a:t>panel principal en menos de 20 segundos</a:t>
            </a:r>
            <a:r>
              <a:rPr lang="es-ES" dirty="0"/>
              <a:t>.</a:t>
            </a:r>
          </a:p>
          <a:p>
            <a:r>
              <a:rPr lang="es-ES" dirty="0"/>
              <a:t>Un </a:t>
            </a:r>
            <a:r>
              <a:rPr lang="es-ES" b="1" dirty="0"/>
              <a:t>fallo</a:t>
            </a:r>
            <a:r>
              <a:rPr lang="es-ES" dirty="0"/>
              <a:t> debe indicarse en </a:t>
            </a:r>
            <a:r>
              <a:rPr lang="es-ES" b="1" dirty="0"/>
              <a:t>menos de 120 segundos</a:t>
            </a:r>
            <a:r>
              <a:rPr lang="es-ES" dirty="0"/>
              <a:t>.</a:t>
            </a:r>
          </a:p>
          <a:p>
            <a:r>
              <a:rPr lang="es-ES" dirty="0"/>
              <a:t>Si hay un fallo en la línea que une dos paneles, debe </a:t>
            </a:r>
            <a:r>
              <a:rPr lang="es-ES" b="1" dirty="0"/>
              <a:t>avisarse claramente</a:t>
            </a:r>
            <a:r>
              <a:rPr lang="es-ES" dirty="0"/>
              <a:t> y </a:t>
            </a:r>
            <a:r>
              <a:rPr lang="es-ES" b="1" dirty="0"/>
              <a:t>no afectar al resto de la red</a:t>
            </a:r>
            <a:r>
              <a:rPr lang="es-ES" dirty="0"/>
              <a:t>.</a:t>
            </a:r>
          </a:p>
          <a:p>
            <a:r>
              <a:rPr lang="es-ES" dirty="0"/>
              <a:t>4️⃣ </a:t>
            </a:r>
            <a:r>
              <a:rPr lang="es-ES" b="1" dirty="0"/>
              <a:t>Requisitos de independencia entre líneas:</a:t>
            </a:r>
            <a:endParaRPr lang="es-ES" dirty="0"/>
          </a:p>
          <a:p>
            <a:r>
              <a:rPr lang="es-ES" dirty="0"/>
              <a:t>Un fallo en una línea de transmisión </a:t>
            </a:r>
            <a:r>
              <a:rPr lang="es-ES" b="1" dirty="0"/>
              <a:t>no debe afectar a las otras líneas</a:t>
            </a:r>
            <a:r>
              <a:rPr lang="es-ES" dirty="0"/>
              <a:t>.</a:t>
            </a:r>
          </a:p>
          <a:p>
            <a:r>
              <a:rPr lang="es-ES" dirty="0"/>
              <a:t>Si eso no es posible, las líneas afectadas se deben considerar </a:t>
            </a:r>
            <a:r>
              <a:rPr lang="es-ES" b="1" dirty="0"/>
              <a:t>una sola</a:t>
            </a:r>
            <a:r>
              <a:rPr lang="es-ES" dirty="0"/>
              <a:t> a efectos de seguridad (es decir, sin depender entre sí).</a:t>
            </a:r>
          </a:p>
          <a:p>
            <a:r>
              <a:rPr lang="es-ES" dirty="0"/>
              <a:t>Además, el sistema debe ser capaz de </a:t>
            </a:r>
            <a:r>
              <a:rPr lang="es-ES" b="1" dirty="0"/>
              <a:t>recuperarse en menos de 300 segundos (5 minutos)</a:t>
            </a:r>
            <a:r>
              <a:rPr lang="es-ES" dirty="0"/>
              <a:t> tras una interrupción.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“Podemos imaginar un sistema jerárquico como una red de estaciones de tren:</a:t>
            </a:r>
            <a:br>
              <a:rPr lang="es-ES" dirty="0"/>
            </a:br>
            <a:r>
              <a:rPr lang="es-ES" dirty="0"/>
              <a:t>si una estación falla, el resto sigue operativa, y el sistema central sabe exactamente cuál es la que dejó de responder.</a:t>
            </a:r>
            <a:br>
              <a:rPr lang="es-ES" dirty="0"/>
            </a:br>
            <a:r>
              <a:rPr lang="es-ES" dirty="0"/>
              <a:t>Nunca se detiene toda la red por un único fallo.”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“El instalador no solo debe montar el sistema: debe </a:t>
            </a:r>
            <a:r>
              <a:rPr lang="es-ES" b="1" dirty="0"/>
              <a:t>demostrar con ensayos y documentación</a:t>
            </a:r>
            <a:r>
              <a:rPr lang="es-ES" dirty="0"/>
              <a:t> que cumple la norma EN 54-13.</a:t>
            </a:r>
            <a:br>
              <a:rPr lang="es-ES" dirty="0"/>
            </a:br>
            <a:r>
              <a:rPr lang="es-ES" dirty="0"/>
              <a:t>Y en sistemas en red, debe asegurarse de que cada CIE </a:t>
            </a:r>
            <a:r>
              <a:rPr lang="es-ES" b="1" dirty="0"/>
              <a:t>trabaje de forma independiente pero coordinada</a:t>
            </a:r>
            <a:r>
              <a:rPr lang="es-ES" dirty="0"/>
              <a:t>, manteniendo la detección y el aviso incluso si hay averías parciales.”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101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Hemos visto qué exige la norma… ahora toca la gran pregunta: ¿cómo demostramos que realmente lo cumplimos?”</a:t>
            </a:r>
          </a:p>
          <a:p>
            <a:r>
              <a:rPr lang="es-ES" dirty="0"/>
              <a:t>Luego desarrolla los </a:t>
            </a:r>
            <a:r>
              <a:rPr lang="es-ES" b="1" dirty="0"/>
              <a:t>aspectos técnicos que deben verificarse</a:t>
            </a:r>
            <a:r>
              <a:rPr lang="es-ES" dirty="0"/>
              <a:t>, uno a uno, de forma clara y con un enfoque pedagógico:</a:t>
            </a:r>
          </a:p>
          <a:p>
            <a:r>
              <a:rPr lang="es-ES" dirty="0"/>
              <a:t>1️⃣ </a:t>
            </a:r>
            <a:r>
              <a:rPr lang="es-ES" b="1" dirty="0"/>
              <a:t>Condiciones de alimentación</a:t>
            </a:r>
            <a:endParaRPr lang="es-ES" dirty="0"/>
          </a:p>
          <a:p>
            <a:r>
              <a:rPr lang="es-ES" dirty="0"/>
              <a:t>Verificar que el sistema </a:t>
            </a:r>
            <a:r>
              <a:rPr lang="es-ES" b="1" dirty="0"/>
              <a:t>mantiene el suministro eléctrico estable</a:t>
            </a:r>
            <a:r>
              <a:rPr lang="es-ES" dirty="0"/>
              <a:t>, tanto en corriente continua (</a:t>
            </a:r>
            <a:r>
              <a:rPr lang="es-ES" dirty="0" err="1"/>
              <a:t>cc</a:t>
            </a:r>
            <a:r>
              <a:rPr lang="es-ES" dirty="0"/>
              <a:t>) como alterna (ca).</a:t>
            </a:r>
          </a:p>
          <a:p>
            <a:r>
              <a:rPr lang="es-ES" dirty="0"/>
              <a:t>Se comprueba la </a:t>
            </a:r>
            <a:r>
              <a:rPr lang="es-ES" b="1" dirty="0"/>
              <a:t>autonomía de las baterías</a:t>
            </a:r>
            <a:r>
              <a:rPr lang="es-ES" dirty="0"/>
              <a:t> y que los equipos sigan operando en caso de fallo de red eléctrica.</a:t>
            </a:r>
          </a:p>
          <a:p>
            <a:r>
              <a:rPr lang="es-ES" dirty="0"/>
              <a:t>2️⃣ </a:t>
            </a:r>
            <a:r>
              <a:rPr lang="es-ES" b="1" dirty="0"/>
              <a:t>Supervisión de las líneas de transmisión</a:t>
            </a:r>
            <a:endParaRPr lang="es-ES" dirty="0"/>
          </a:p>
          <a:p>
            <a:r>
              <a:rPr lang="es-ES" dirty="0"/>
              <a:t>Cada línea (entre detectores, sirenas, paneles, etc.) debe </a:t>
            </a:r>
            <a:r>
              <a:rPr lang="es-ES" b="1" dirty="0"/>
              <a:t>detectar cortocircuitos, desconexiones o derivaciones a tierra</a:t>
            </a:r>
            <a:r>
              <a:rPr lang="es-ES" dirty="0"/>
              <a:t>.</a:t>
            </a:r>
          </a:p>
          <a:p>
            <a:r>
              <a:rPr lang="es-ES" dirty="0"/>
              <a:t>El sistema debe </a:t>
            </a:r>
            <a:r>
              <a:rPr lang="es-ES" b="1" dirty="0"/>
              <a:t>avisar automáticamente del fallo</a:t>
            </a:r>
            <a:r>
              <a:rPr lang="es-ES" dirty="0"/>
              <a:t> y mostrarlo en la central.</a:t>
            </a:r>
          </a:p>
          <a:p>
            <a:r>
              <a:rPr lang="es-ES" dirty="0"/>
              <a:t>3️⃣ </a:t>
            </a:r>
            <a:r>
              <a:rPr lang="es-ES" b="1" dirty="0"/>
              <a:t>Medición de impedancia y tolerancia a fallos</a:t>
            </a:r>
            <a:endParaRPr lang="es-ES" dirty="0"/>
          </a:p>
          <a:p>
            <a:r>
              <a:rPr lang="es-ES" dirty="0"/>
              <a:t>Se mide la </a:t>
            </a:r>
            <a:r>
              <a:rPr lang="es-ES" b="1" dirty="0"/>
              <a:t>impedancia eléctrica</a:t>
            </a:r>
            <a:r>
              <a:rPr lang="es-ES" dirty="0"/>
              <a:t> de cada línea para garantizar la correcta comunicación.</a:t>
            </a:r>
          </a:p>
          <a:p>
            <a:r>
              <a:rPr lang="es-ES" dirty="0"/>
              <a:t>Se evalúa la </a:t>
            </a:r>
            <a:r>
              <a:rPr lang="es-ES" b="1" dirty="0"/>
              <a:t>tolerancia a fallos</a:t>
            </a:r>
            <a:r>
              <a:rPr lang="es-ES" dirty="0"/>
              <a:t>: cómo responde el sistema cuando hay variaciones o pérdidas parciales.</a:t>
            </a:r>
          </a:p>
          <a:p>
            <a:r>
              <a:rPr lang="es-ES" dirty="0"/>
              <a:t>4️⃣ </a:t>
            </a:r>
            <a:r>
              <a:rPr lang="es-ES" b="1" dirty="0"/>
              <a:t>Tiempos de respuesta e indicación de fallos</a:t>
            </a:r>
            <a:endParaRPr lang="es-ES" dirty="0"/>
          </a:p>
          <a:p>
            <a:r>
              <a:rPr lang="es-ES" dirty="0"/>
              <a:t>Se ensaya que la </a:t>
            </a:r>
            <a:r>
              <a:rPr lang="es-ES" b="1" dirty="0"/>
              <a:t>alarma y el fallo se indiquen en los tiempos exigidos</a:t>
            </a:r>
            <a:r>
              <a:rPr lang="es-ES" dirty="0"/>
              <a:t> (20 s y 120 s, respectivamente).</a:t>
            </a:r>
          </a:p>
          <a:p>
            <a:r>
              <a:rPr lang="es-ES" dirty="0"/>
              <a:t>5️⃣ </a:t>
            </a:r>
            <a:r>
              <a:rPr lang="es-ES" b="1" dirty="0"/>
              <a:t>Cálculo de carga y autonomía del sistema</a:t>
            </a:r>
            <a:endParaRPr lang="es-ES" dirty="0"/>
          </a:p>
          <a:p>
            <a:r>
              <a:rPr lang="es-ES" dirty="0"/>
              <a:t>Se verifica que las fuentes de alimentación </a:t>
            </a:r>
            <a:r>
              <a:rPr lang="es-ES" b="1" dirty="0"/>
              <a:t>pueden soportar todos los equipos conectados</a:t>
            </a:r>
            <a:r>
              <a:rPr lang="es-ES" dirty="0"/>
              <a:t>.</a:t>
            </a:r>
          </a:p>
          <a:p>
            <a:r>
              <a:rPr lang="es-ES" dirty="0"/>
              <a:t>También que las baterías ofrecen la </a:t>
            </a:r>
            <a:r>
              <a:rPr lang="es-ES" b="1" dirty="0"/>
              <a:t>autonomía exigida por norma</a:t>
            </a:r>
            <a:r>
              <a:rPr lang="es-ES" dirty="0"/>
              <a:t> (normalmente 72 h en reposo + 30 min en alarma).</a:t>
            </a:r>
          </a:p>
          <a:p>
            <a:r>
              <a:rPr lang="es-ES" dirty="0"/>
              <a:t>6️⃣ </a:t>
            </a:r>
            <a:r>
              <a:rPr lang="es-ES" b="1" dirty="0"/>
              <a:t>Verificación de variaciones de tensión y condiciones reales de instalación</a:t>
            </a:r>
            <a:endParaRPr lang="es-ES" dirty="0"/>
          </a:p>
          <a:p>
            <a:r>
              <a:rPr lang="es-ES" dirty="0"/>
              <a:t>Se comprueba que el sistema </a:t>
            </a:r>
            <a:r>
              <a:rPr lang="es-ES" b="1" dirty="0"/>
              <a:t>tolera variaciones de tensión</a:t>
            </a:r>
            <a:r>
              <a:rPr lang="es-ES" dirty="0"/>
              <a:t> y </a:t>
            </a:r>
            <a:r>
              <a:rPr lang="es-ES" b="1" dirty="0"/>
              <a:t>diferencias entre lo proyectado y lo instalado</a:t>
            </a:r>
            <a:r>
              <a:rPr lang="es-ES" dirty="0"/>
              <a:t>, como longitudes o secciones de cable diferentes.</a:t>
            </a:r>
          </a:p>
          <a:p>
            <a:r>
              <a:rPr lang="es-ES" dirty="0"/>
              <a:t>Por último, destaca la nota de la diapositiva:</a:t>
            </a:r>
          </a:p>
          <a:p>
            <a:r>
              <a:rPr lang="es-ES" dirty="0"/>
              <a:t>“El laboratorio acreditado requirió 1 semana a tiempo completo.”</a:t>
            </a:r>
            <a:br>
              <a:rPr lang="es-ES" dirty="0"/>
            </a:br>
            <a:r>
              <a:rPr lang="es-ES" dirty="0"/>
              <a:t>Eso ilustra que la </a:t>
            </a:r>
            <a:r>
              <a:rPr lang="es-ES" b="1" dirty="0"/>
              <a:t>verificación es exhaustiva</a:t>
            </a:r>
            <a:r>
              <a:rPr lang="es-ES" dirty="0"/>
              <a:t>: requiere tiempo, equipamiento y personal cualificado.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“Podemos pensar en esta verificación como la ITV del sistema PCI.</a:t>
            </a:r>
            <a:br>
              <a:rPr lang="es-ES" dirty="0"/>
            </a:br>
            <a:r>
              <a:rPr lang="es-ES" dirty="0"/>
              <a:t>No basta con que el coche tenga las piezas correctas: hay que medir frenos, luces, gases, alineación…</a:t>
            </a:r>
            <a:br>
              <a:rPr lang="es-ES" dirty="0"/>
            </a:br>
            <a:r>
              <a:rPr lang="es-ES" dirty="0"/>
              <a:t>Solo así se puede certificar que el vehículo —o en este caso, el sistema— funciona con seguridad.”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“Cumplir la EN 54-13 significa </a:t>
            </a:r>
            <a:r>
              <a:rPr lang="es-ES" b="1" dirty="0"/>
              <a:t>demostrar técnicamente que el sistema resiste los fallos y sigue funcionando con fiabilidad</a:t>
            </a:r>
            <a:r>
              <a:rPr lang="es-ES" dirty="0"/>
              <a:t>.</a:t>
            </a:r>
            <a:br>
              <a:rPr lang="es-ES" dirty="0"/>
            </a:br>
            <a:r>
              <a:rPr lang="es-ES" dirty="0"/>
              <a:t>Es un proceso exigente, pero también la mejor garantía de que, cuando haya un incendio, todo responderá como debe.”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490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“Hasta ahora hemos hablado de cómo los sistemas se conectan y cómo se garantizan su integridad y fiabilidad.</a:t>
            </a:r>
            <a:br>
              <a:rPr lang="es-ES" dirty="0"/>
            </a:br>
            <a:r>
              <a:rPr lang="es-ES" dirty="0"/>
              <a:t>Pero incluso los sistemas más avanzados envejecen.</a:t>
            </a:r>
          </a:p>
          <a:p>
            <a:r>
              <a:rPr lang="es-ES" dirty="0"/>
              <a:t> En este bloque veremos cómo evoluciona su rendimiento con el paso de los años.”</a:t>
            </a:r>
          </a:p>
          <a:p>
            <a:r>
              <a:rPr lang="es-ES" dirty="0"/>
              <a:t>Después resume los </a:t>
            </a:r>
            <a:r>
              <a:rPr lang="es-ES" b="1" dirty="0"/>
              <a:t>puntos clave</a:t>
            </a:r>
            <a:r>
              <a:rPr lang="es-ES" dirty="0"/>
              <a:t> del bloque:</a:t>
            </a:r>
          </a:p>
          <a:p>
            <a:r>
              <a:rPr lang="es-ES" dirty="0"/>
              <a:t>1️⃣ </a:t>
            </a:r>
            <a:r>
              <a:rPr lang="es-ES" b="1" dirty="0"/>
              <a:t>Aprender de la experiencia internacional (SUPDET y NFPA)</a:t>
            </a:r>
            <a:endParaRPr lang="es-ES" dirty="0"/>
          </a:p>
          <a:p>
            <a:r>
              <a:rPr lang="es-ES" dirty="0"/>
              <a:t>SUPDET (</a:t>
            </a:r>
            <a:r>
              <a:rPr lang="es-ES" dirty="0" err="1"/>
              <a:t>Symposium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Fire </a:t>
            </a:r>
            <a:r>
              <a:rPr lang="es-ES" dirty="0" err="1"/>
              <a:t>Detection</a:t>
            </a:r>
            <a:r>
              <a:rPr lang="es-ES" dirty="0"/>
              <a:t> and </a:t>
            </a:r>
            <a:r>
              <a:rPr lang="es-ES" dirty="0" err="1"/>
              <a:t>Suppression</a:t>
            </a:r>
            <a:r>
              <a:rPr lang="es-ES" dirty="0"/>
              <a:t> </a:t>
            </a:r>
            <a:r>
              <a:rPr lang="es-ES" dirty="0" err="1"/>
              <a:t>Technology</a:t>
            </a:r>
            <a:r>
              <a:rPr lang="es-ES" dirty="0"/>
              <a:t>) </a:t>
            </a:r>
          </a:p>
          <a:p>
            <a:r>
              <a:rPr lang="es-ES" dirty="0"/>
              <a:t>y </a:t>
            </a:r>
            <a:r>
              <a:rPr lang="es-ES" b="1" dirty="0"/>
              <a:t>NFPA</a:t>
            </a:r>
            <a:r>
              <a:rPr lang="es-ES" dirty="0"/>
              <a:t> son foros internacionales donde se analizan </a:t>
            </a:r>
            <a:r>
              <a:rPr lang="es-ES" b="1" dirty="0"/>
              <a:t>tendencias, fallos y buenas prácticas</a:t>
            </a:r>
            <a:r>
              <a:rPr lang="es-ES" dirty="0"/>
              <a:t>.</a:t>
            </a:r>
          </a:p>
          <a:p>
            <a:r>
              <a:rPr lang="es-ES" dirty="0"/>
              <a:t>Gracias a ellos, se introducen cambios en los estándares UL (</a:t>
            </a:r>
            <a:r>
              <a:rPr lang="es-ES" dirty="0" err="1"/>
              <a:t>Underwriters</a:t>
            </a:r>
            <a:r>
              <a:rPr lang="es-ES" dirty="0"/>
              <a:t> </a:t>
            </a:r>
            <a:r>
              <a:rPr lang="es-ES" dirty="0" err="1"/>
              <a:t>Laboratories</a:t>
            </a:r>
            <a:r>
              <a:rPr lang="es-ES" dirty="0"/>
              <a:t>) sobre detectores.</a:t>
            </a:r>
          </a:p>
          <a:p>
            <a:r>
              <a:rPr lang="es-ES" dirty="0"/>
              <a:t>2️⃣ </a:t>
            </a:r>
            <a:r>
              <a:rPr lang="es-ES" b="1" dirty="0"/>
              <a:t>Avances tecnológicos y falsas alarmas</a:t>
            </a:r>
            <a:endParaRPr lang="es-ES" dirty="0"/>
          </a:p>
          <a:p>
            <a:r>
              <a:rPr lang="es-ES" dirty="0"/>
              <a:t>En EE. UU., UL ha actualizado sus normas (UL 217 y UL 268) para mejorar la discriminación entre</a:t>
            </a:r>
          </a:p>
          <a:p>
            <a:r>
              <a:rPr lang="es-ES" b="1" dirty="0"/>
              <a:t>humo real</a:t>
            </a:r>
            <a:r>
              <a:rPr lang="es-ES" dirty="0"/>
              <a:t> y </a:t>
            </a:r>
            <a:r>
              <a:rPr lang="es-ES" b="1" dirty="0"/>
              <a:t>aerosoles de cocción</a:t>
            </a:r>
            <a:r>
              <a:rPr lang="es-ES" dirty="0"/>
              <a:t>, reduciendo las </a:t>
            </a:r>
            <a:r>
              <a:rPr lang="es-ES" b="1" dirty="0"/>
              <a:t>falsas alarmas domésticas y comerciales</a:t>
            </a:r>
            <a:r>
              <a:rPr lang="es-ES" dirty="0"/>
              <a:t>.</a:t>
            </a:r>
          </a:p>
          <a:p>
            <a:r>
              <a:rPr lang="es-ES" dirty="0"/>
              <a:t>El </a:t>
            </a:r>
            <a:r>
              <a:rPr lang="es-ES" b="1" dirty="0"/>
              <a:t>NIST</a:t>
            </a:r>
            <a:r>
              <a:rPr lang="es-ES" dirty="0"/>
              <a:t> actúa como organismo de control y validación de estos avances.</a:t>
            </a:r>
          </a:p>
          <a:p>
            <a:r>
              <a:rPr lang="es-ES" dirty="0"/>
              <a:t>3️⃣ </a:t>
            </a:r>
            <a:r>
              <a:rPr lang="es-ES" b="1" dirty="0"/>
              <a:t>Seguimiento de los cambios normativos</a:t>
            </a:r>
            <a:endParaRPr lang="es-ES" dirty="0"/>
          </a:p>
          <a:p>
            <a:r>
              <a:rPr lang="es-ES" dirty="0"/>
              <a:t>Las normas evolucionan al ritmo de la tecnología, y el sector PCI debe </a:t>
            </a:r>
            <a:r>
              <a:rPr lang="es-ES" b="1" dirty="0"/>
              <a:t>adaptarse continuamente</a:t>
            </a:r>
            <a:r>
              <a:rPr lang="es-ES" dirty="0"/>
              <a:t>.</a:t>
            </a:r>
          </a:p>
          <a:p>
            <a:r>
              <a:rPr lang="es-ES" dirty="0"/>
              <a:t>Por eso se destaca el valor de </a:t>
            </a:r>
            <a:r>
              <a:rPr lang="es-ES" b="1" dirty="0"/>
              <a:t>aprender de las experiencias de otros países</a:t>
            </a:r>
            <a:r>
              <a:rPr lang="es-ES" dirty="0"/>
              <a:t> y </a:t>
            </a:r>
            <a:r>
              <a:rPr lang="es-ES" b="1" dirty="0"/>
              <a:t>compartir datos locales</a:t>
            </a:r>
            <a:r>
              <a:rPr lang="es-ES" dirty="0"/>
              <a:t>.</a:t>
            </a:r>
          </a:p>
          <a:p>
            <a:r>
              <a:rPr lang="es-ES" dirty="0"/>
              <a:t>Puedes cerrar la explicación de esta diapositiva con una frase pedagógica:</a:t>
            </a:r>
          </a:p>
          <a:p>
            <a:r>
              <a:rPr lang="es-ES" dirty="0"/>
              <a:t>“Los sistemas de detección son como los sensores de un organismo: con el tiempo se ensucian, se descalibran o se degradan.</a:t>
            </a:r>
            <a:br>
              <a:rPr lang="es-ES" dirty="0"/>
            </a:br>
            <a:r>
              <a:rPr lang="es-ES" dirty="0"/>
              <a:t>Mantenerlos no es solo repararlos, sino saber cuándo deben reemplazarse para seguir siendo fiables.”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💡 Ejemplo o analogía</a:t>
            </a:r>
          </a:p>
          <a:p>
            <a:r>
              <a:rPr lang="es-ES" dirty="0"/>
              <a:t>“Imaginad un detector de humo como un sensor de un coche.</a:t>
            </a:r>
            <a:br>
              <a:rPr lang="es-ES" dirty="0"/>
            </a:br>
            <a:r>
              <a:rPr lang="es-ES" dirty="0"/>
              <a:t>Al principio mide perfecto, pero tras años de calor, polvo o vibraciones, ya no detecta igual.</a:t>
            </a:r>
            <a:br>
              <a:rPr lang="es-ES" dirty="0"/>
            </a:br>
            <a:r>
              <a:rPr lang="es-ES" dirty="0"/>
              <a:t>Igual que cambiamos el filtro del aire del motor, debemos sustituir los detectores tras cierto tiempo.”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🎯 Cierre de la idea</a:t>
            </a:r>
          </a:p>
          <a:p>
            <a:r>
              <a:rPr lang="es-ES" dirty="0"/>
              <a:t>“La vida útil no es un concepto teórico: es una realidad que afecta directamente a la seguridad.</a:t>
            </a:r>
            <a:br>
              <a:rPr lang="es-ES" dirty="0"/>
            </a:br>
            <a:r>
              <a:rPr lang="es-ES" dirty="0"/>
              <a:t>Entender cuándo un detector deja de ser fiable —y por qué— es tan importante como instalarlo bien el primer día.”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32240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Una rama de NFPA es la fundación de investigación. Recibe ideas de proyectos de investigación, y los promueve. </a:t>
            </a:r>
          </a:p>
          <a:p>
            <a:r>
              <a:rPr lang="es-ES" dirty="0"/>
              <a:t>Todo el mundo puede proponer ideas de proyecto.</a:t>
            </a:r>
          </a:p>
          <a:p>
            <a:endParaRPr lang="es-ES" dirty="0"/>
          </a:p>
          <a:p>
            <a:r>
              <a:rPr lang="es-ES" dirty="0"/>
              <a:t>Si lo que nos interesa son las últimas novedades en el estado del arte, un foro muy interesante es el congreso SUPDET. </a:t>
            </a:r>
          </a:p>
          <a:p>
            <a:r>
              <a:rPr lang="es-ES" dirty="0"/>
              <a:t>Congreso </a:t>
            </a:r>
            <a:r>
              <a:rPr lang="es-ES" dirty="0" err="1"/>
              <a:t>transnaciona</a:t>
            </a:r>
            <a:r>
              <a:rPr lang="es-ES" dirty="0"/>
              <a:t>, muy profundamente académico, poca influencia regional y muy centrado en tecnología.</a:t>
            </a:r>
          </a:p>
          <a:p>
            <a:endParaRPr lang="es-ES" dirty="0"/>
          </a:p>
          <a:p>
            <a:r>
              <a:rPr lang="es-ES" dirty="0"/>
              <a:t>Participamos como fabricante, explicamos humildemente lo que hacemos en I+D. </a:t>
            </a:r>
          </a:p>
          <a:p>
            <a:r>
              <a:rPr lang="es-ES" dirty="0"/>
              <a:t>Pusimos mucho interés en lo que se presentó.</a:t>
            </a:r>
          </a:p>
          <a:p>
            <a:endParaRPr lang="es-ES" dirty="0"/>
          </a:p>
          <a:p>
            <a:r>
              <a:rPr lang="es-ES" dirty="0"/>
              <a:t>Cuando </a:t>
            </a:r>
            <a:r>
              <a:rPr lang="es-ES" dirty="0" err="1"/>
              <a:t>Avacoi</a:t>
            </a:r>
            <a:r>
              <a:rPr lang="es-ES" dirty="0"/>
              <a:t> nos planteó hablar del estado del arte en detección de incendio,</a:t>
            </a:r>
          </a:p>
          <a:p>
            <a:r>
              <a:rPr lang="es-ES" dirty="0"/>
              <a:t> propusimos seleccionar 5 ideas que vimos en SUPDET y traerlas aquí.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1187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Pequeño terremoto en las tecnologías de detección en el mercado norteamericano. Ha estado en los titulares de los círculos</a:t>
            </a:r>
          </a:p>
          <a:p>
            <a:r>
              <a:rPr lang="es-ES" dirty="0"/>
              <a:t> de detección durante más de 10 años y finalmente se ha cerrado el ciclo.</a:t>
            </a:r>
          </a:p>
          <a:p>
            <a:endParaRPr lang="es-ES" dirty="0"/>
          </a:p>
          <a:p>
            <a:r>
              <a:rPr lang="es-ES" dirty="0"/>
              <a:t>Casos muy fatídicos donde detectores residenciales se habían retirado en </a:t>
            </a:r>
          </a:p>
          <a:p>
            <a:r>
              <a:rPr lang="es-ES" dirty="0"/>
              <a:t>apartamentos de renta baja porque cuando cocinaban entraban en alarma</a:t>
            </a:r>
          </a:p>
          <a:p>
            <a:endParaRPr lang="es-ES" dirty="0"/>
          </a:p>
          <a:p>
            <a:r>
              <a:rPr lang="es-ES" dirty="0"/>
              <a:t>Depuración de responsabilidades es que efectivamente, el producto cumple normativamente </a:t>
            </a:r>
          </a:p>
          <a:p>
            <a:r>
              <a:rPr lang="es-ES" dirty="0"/>
              <a:t>entra en alarma cuando hay humo procedente de la cocina.</a:t>
            </a:r>
          </a:p>
          <a:p>
            <a:endParaRPr lang="es-ES" dirty="0"/>
          </a:p>
          <a:p>
            <a:r>
              <a:rPr lang="es-ES" dirty="0"/>
              <a:t>UL desarrolla un fuego tipo de cocina. Escogen hamburguesas. </a:t>
            </a:r>
          </a:p>
          <a:p>
            <a:r>
              <a:rPr lang="es-ES" dirty="0"/>
              <a:t>Proceso de cocción singular: Cocción en bandeja de horno, en grill superior</a:t>
            </a:r>
          </a:p>
          <a:p>
            <a:endParaRPr lang="es-ES" dirty="0"/>
          </a:p>
          <a:p>
            <a:r>
              <a:rPr lang="es-ES" dirty="0"/>
              <a:t>Entra en la normativa de detector el requisito de no entrar en alarma ante este fuego tipo. </a:t>
            </a:r>
          </a:p>
          <a:p>
            <a:r>
              <a:rPr lang="es-ES" dirty="0"/>
              <a:t>Es un caso singular, porque hay mucho humo en ese ensayo</a:t>
            </a:r>
          </a:p>
          <a:p>
            <a:endParaRPr lang="es-ES" dirty="0"/>
          </a:p>
          <a:p>
            <a:r>
              <a:rPr lang="es-ES" dirty="0"/>
              <a:t>Cumplir con este requisito implica un giro radical en el enfoque de detección. </a:t>
            </a:r>
          </a:p>
          <a:p>
            <a:r>
              <a:rPr lang="es-ES" dirty="0"/>
              <a:t>Históricamente, humo implica alarma. Distintas cámaras ópticas tienen </a:t>
            </a:r>
          </a:p>
          <a:p>
            <a:r>
              <a:rPr lang="es-ES" dirty="0"/>
              <a:t>distintas sensibilidades a los combustibles normativos. </a:t>
            </a:r>
          </a:p>
          <a:p>
            <a:r>
              <a:rPr lang="es-ES" dirty="0"/>
              <a:t>Los diseños de los detectores han ido evolucionando durante 50 años para tener una respuesta balanceada a las concentraciones </a:t>
            </a:r>
          </a:p>
          <a:p>
            <a:r>
              <a:rPr lang="es-ES" dirty="0"/>
              <a:t>objetivo de cada combustible.</a:t>
            </a:r>
          </a:p>
          <a:p>
            <a:endParaRPr lang="es-ES" dirty="0"/>
          </a:p>
          <a:p>
            <a:r>
              <a:rPr lang="es-ES" dirty="0"/>
              <a:t>Para pasar este ensayo, es casi imprescindible implantar una estrategia de detección radicalmente distinta, </a:t>
            </a:r>
          </a:p>
          <a:p>
            <a:r>
              <a:rPr lang="es-ES" dirty="0"/>
              <a:t>que implica duplicar el modulo sensor, el consumo, etcétera.</a:t>
            </a:r>
          </a:p>
          <a:p>
            <a:endParaRPr lang="es-ES" dirty="0"/>
          </a:p>
          <a:p>
            <a:r>
              <a:rPr lang="es-ES" dirty="0"/>
              <a:t>Era un proyecto técnico complejo. Todos los fabricantes han tenido que rediseñar profundamente sus detectores. </a:t>
            </a:r>
          </a:p>
          <a:p>
            <a:r>
              <a:rPr lang="es-ES" dirty="0"/>
              <a:t>Se han tenido que aplicar varias moratorias a la fecha de implantación de la norma, </a:t>
            </a:r>
          </a:p>
          <a:p>
            <a:r>
              <a:rPr lang="es-ES" dirty="0"/>
              <a:t>por la falta de productos certificados en el mercado.</a:t>
            </a:r>
          </a:p>
          <a:p>
            <a:endParaRPr lang="es-ES" dirty="0"/>
          </a:p>
          <a:p>
            <a:r>
              <a:rPr lang="es-ES" dirty="0"/>
              <a:t>Finalmente, suficientes modelos han llegado al mercado certificadas por, </a:t>
            </a:r>
          </a:p>
          <a:p>
            <a:r>
              <a:rPr lang="es-ES" dirty="0"/>
              <a:t>el estándar NFPA ha recogido la actualización normativa. Aparece NIST´, </a:t>
            </a:r>
          </a:p>
          <a:p>
            <a:r>
              <a:rPr lang="es-ES" dirty="0"/>
              <a:t>que depende del ministerio de comercio, como órgano de vigilancia de mercado.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938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Dra</a:t>
            </a:r>
            <a:r>
              <a:rPr lang="es-ES" dirty="0"/>
              <a:t> </a:t>
            </a:r>
            <a:r>
              <a:rPr lang="es-ES" dirty="0" err="1"/>
              <a:t>Mensch</a:t>
            </a:r>
            <a:r>
              <a:rPr lang="es-ES" dirty="0"/>
              <a:t> presentó los resultados de su estudio</a:t>
            </a:r>
          </a:p>
          <a:p>
            <a:endParaRPr lang="es-ES" dirty="0"/>
          </a:p>
          <a:p>
            <a:r>
              <a:rPr lang="es-ES" dirty="0"/>
              <a:t>Construyeron una cocina y se pusieron a ejecutar protocolos de cocina. Repetibles, pero no iguales al del ensayo. </a:t>
            </a:r>
          </a:p>
          <a:p>
            <a:r>
              <a:rPr lang="es-ES" dirty="0"/>
              <a:t>Extractor apagado tostadas </a:t>
            </a:r>
          </a:p>
          <a:p>
            <a:endParaRPr lang="es-ES" dirty="0"/>
          </a:p>
          <a:p>
            <a:r>
              <a:rPr lang="es-ES" dirty="0"/>
              <a:t>Abanico muy amplio de datos, resultados muy curiosos. </a:t>
            </a:r>
          </a:p>
          <a:p>
            <a:r>
              <a:rPr lang="es-ES" dirty="0"/>
              <a:t>Resulta que esos detectores que pasan perfectamente los ensayos de laboratorio, están dando bastante falsas alarmas, </a:t>
            </a:r>
          </a:p>
          <a:p>
            <a:r>
              <a:rPr lang="es-ES" dirty="0"/>
              <a:t>dando una tasa incluso superior a los dispositivos diseñados para cumplir la norma anterior.</a:t>
            </a:r>
          </a:p>
          <a:p>
            <a:endParaRPr lang="es-ES" dirty="0"/>
          </a:p>
          <a:p>
            <a:r>
              <a:rPr lang="es-ES" dirty="0"/>
              <a:t>Como  dato muy relevante, la doctor </a:t>
            </a:r>
            <a:r>
              <a:rPr lang="es-ES" dirty="0" err="1"/>
              <a:t>mensch</a:t>
            </a:r>
            <a:r>
              <a:rPr lang="es-ES" dirty="0"/>
              <a:t> apunta que el factor más relevante a evitar estas falsas alarmas </a:t>
            </a:r>
          </a:p>
          <a:p>
            <a:r>
              <a:rPr lang="es-ES" dirty="0"/>
              <a:t>es la ubicación del detector en relación a la fuente de humos y, </a:t>
            </a:r>
            <a:r>
              <a:rPr lang="es-ES" dirty="0" err="1"/>
              <a:t>sobretodo</a:t>
            </a:r>
            <a:r>
              <a:rPr lang="es-ES" dirty="0"/>
              <a:t>, el hecho de cocinar con el extractor encendido.</a:t>
            </a:r>
          </a:p>
          <a:p>
            <a:endParaRPr lang="es-ES" dirty="0"/>
          </a:p>
          <a:p>
            <a:r>
              <a:rPr lang="es-ES" dirty="0"/>
              <a:t>Hay que decir que en ciencia un conjunto de resultados no se convierte en una verdad irrefutable. Es posible que aparezcan más estudios con resultados opuestos.</a:t>
            </a:r>
          </a:p>
          <a:p>
            <a:endParaRPr lang="es-ES" dirty="0"/>
          </a:p>
          <a:p>
            <a:r>
              <a:rPr lang="es-ES" dirty="0"/>
              <a:t>Todo apunta a que estamos ante un cambio regulatorio muy forzado, que ha puesto mucha presión sobre el producto y que ha ignorado parte del ecosistema. Especialmente a la persona y sus actividades. La persona siempre tiene que ser el centro de la ingeniería.</a:t>
            </a:r>
          </a:p>
          <a:p>
            <a:endParaRPr lang="es-ES" dirty="0"/>
          </a:p>
          <a:p>
            <a:r>
              <a:rPr lang="es-ES" dirty="0"/>
              <a:t>En el congreso se ha hablado mucho de sistemas, estamos añadiendo la persona al sistema que modelamos en relación a PCI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50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Mostrar que la eficacia real de un sistema FDAS no depende de un solo factor (como la detección), </a:t>
            </a:r>
          </a:p>
          <a:p>
            <a:r>
              <a:rPr lang="es-ES" dirty="0"/>
              <a:t>sino de un conjunto de criterios técnicos, operativos y humanos que determinan su rendimiento global a lo largo del tiempo.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🧩 Puntos clave para explicar</a:t>
            </a:r>
          </a:p>
          <a:p>
            <a:r>
              <a:rPr lang="es-ES" b="1" dirty="0"/>
              <a:t>Multicriterio en la evaluación de efectividad</a:t>
            </a:r>
            <a:endParaRPr lang="es-ES" dirty="0"/>
          </a:p>
          <a:p>
            <a:pPr lvl="1"/>
            <a:r>
              <a:rPr lang="es-ES" dirty="0"/>
              <a:t>Los FDAS deben evaluarse considerando </a:t>
            </a:r>
            <a:r>
              <a:rPr lang="es-ES" b="1" dirty="0"/>
              <a:t>tiempo de detección</a:t>
            </a:r>
            <a:r>
              <a:rPr lang="es-ES" dirty="0"/>
              <a:t>, </a:t>
            </a:r>
          </a:p>
          <a:p>
            <a:pPr lvl="1"/>
            <a:r>
              <a:rPr lang="es-ES" b="1" dirty="0"/>
              <a:t>falsas alarmas</a:t>
            </a:r>
            <a:r>
              <a:rPr lang="es-ES" dirty="0"/>
              <a:t>, </a:t>
            </a:r>
            <a:r>
              <a:rPr lang="es-ES" b="1" dirty="0"/>
              <a:t>mantenimiento</a:t>
            </a:r>
            <a:r>
              <a:rPr lang="es-ES" dirty="0"/>
              <a:t>, </a:t>
            </a:r>
            <a:r>
              <a:rPr lang="es-ES" b="1" dirty="0"/>
              <a:t>vida útil de los detectores</a:t>
            </a:r>
            <a:r>
              <a:rPr lang="es-ES" dirty="0"/>
              <a:t>,</a:t>
            </a:r>
          </a:p>
          <a:p>
            <a:pPr lvl="1"/>
            <a:r>
              <a:rPr lang="es-ES" b="1" dirty="0"/>
              <a:t>fiabilidad del sistema</a:t>
            </a:r>
            <a:r>
              <a:rPr lang="es-ES" dirty="0"/>
              <a:t> y </a:t>
            </a:r>
            <a:r>
              <a:rPr lang="es-ES" b="1" dirty="0"/>
              <a:t>respuesta de los ocupantes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La idea es pasar de una visión “normativa” (cumple/no cumple) a una visión </a:t>
            </a:r>
          </a:p>
          <a:p>
            <a:pPr lvl="1"/>
            <a:r>
              <a:rPr lang="es-ES" b="1" dirty="0"/>
              <a:t>funcional y de desempeño</a:t>
            </a:r>
            <a:r>
              <a:rPr lang="es-ES" dirty="0"/>
              <a:t> (cómo actúa el sistema en la práctica).</a:t>
            </a:r>
          </a:p>
          <a:p>
            <a:r>
              <a:rPr lang="es-ES" b="1" dirty="0"/>
              <a:t>Enfoque de ZVEI y estudios europeos</a:t>
            </a:r>
            <a:endParaRPr lang="es-ES" dirty="0"/>
          </a:p>
          <a:p>
            <a:pPr lvl="1"/>
            <a:r>
              <a:rPr lang="es-ES" dirty="0"/>
              <a:t>En Alemania y otros países europeos, la evaluación multicriterio se usa para </a:t>
            </a:r>
          </a:p>
          <a:p>
            <a:pPr lvl="1"/>
            <a:r>
              <a:rPr lang="es-ES" b="1" dirty="0"/>
              <a:t>comparar tecnologías de detección</a:t>
            </a:r>
            <a:r>
              <a:rPr lang="es-ES" dirty="0"/>
              <a:t> y determinar </a:t>
            </a:r>
            <a:r>
              <a:rPr lang="es-ES" b="1" dirty="0"/>
              <a:t>periodos óptimos de sustitución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Esto enlaza directamente con el debate del </a:t>
            </a:r>
            <a:r>
              <a:rPr lang="es-ES" b="1" dirty="0"/>
              <a:t>RIPCI y el RD 164/2025</a:t>
            </a:r>
            <a:r>
              <a:rPr lang="es-ES" dirty="0"/>
              <a:t>, </a:t>
            </a:r>
          </a:p>
          <a:p>
            <a:pPr lvl="1"/>
            <a:r>
              <a:rPr lang="es-ES" dirty="0"/>
              <a:t>que fija la </a:t>
            </a:r>
            <a:r>
              <a:rPr lang="es-ES" b="1" dirty="0"/>
              <a:t>sustitución obligatoria de detectores cada 10 años</a:t>
            </a:r>
            <a:r>
              <a:rPr lang="es-ES" dirty="0"/>
              <a:t>.</a:t>
            </a:r>
          </a:p>
          <a:p>
            <a:r>
              <a:rPr lang="es-ES" b="1" dirty="0"/>
              <a:t>Relación con el rendimiento a lo largo del tiempo (vida útil)</a:t>
            </a:r>
            <a:endParaRPr lang="es-ES" dirty="0"/>
          </a:p>
          <a:p>
            <a:pPr lvl="1"/>
            <a:r>
              <a:rPr lang="es-ES" dirty="0"/>
              <a:t>La eficacia del sistema </a:t>
            </a:r>
            <a:r>
              <a:rPr lang="es-ES" b="1" dirty="0"/>
              <a:t>disminuye gradualmente</a:t>
            </a:r>
            <a:r>
              <a:rPr lang="es-ES" dirty="0"/>
              <a:t> </a:t>
            </a:r>
          </a:p>
          <a:p>
            <a:pPr lvl="1"/>
            <a:r>
              <a:rPr lang="es-ES" dirty="0"/>
              <a:t>por envejecimiento de sensores, suciedad, calibraciones y desgaste.</a:t>
            </a:r>
          </a:p>
          <a:p>
            <a:pPr lvl="1"/>
            <a:r>
              <a:rPr lang="es-ES" dirty="0"/>
              <a:t>La evaluación mediante varios criterios permite</a:t>
            </a:r>
          </a:p>
          <a:p>
            <a:pPr lvl="1"/>
            <a:r>
              <a:rPr lang="es-ES" dirty="0"/>
              <a:t> </a:t>
            </a:r>
            <a:r>
              <a:rPr lang="es-ES" b="1" dirty="0"/>
              <a:t>anticipar cuándo un detector deja de ser fiable</a:t>
            </a:r>
            <a:r>
              <a:rPr lang="es-ES" dirty="0"/>
              <a:t>, antes de que falle en una emergencia real.</a:t>
            </a:r>
          </a:p>
          <a:p>
            <a:r>
              <a:rPr lang="es-ES" b="1" dirty="0"/>
              <a:t>Factores de evaluación técnica</a:t>
            </a:r>
            <a:endParaRPr lang="es-ES" dirty="0"/>
          </a:p>
          <a:p>
            <a:pPr lvl="1"/>
            <a:r>
              <a:rPr lang="es-ES" b="1" dirty="0"/>
              <a:t>Sensibilidad y estabilidad del detector</a:t>
            </a:r>
            <a:r>
              <a:rPr lang="es-ES" dirty="0"/>
              <a:t>: cómo responde ante distintos tipos de humo o aerosoles.</a:t>
            </a:r>
          </a:p>
          <a:p>
            <a:pPr lvl="1"/>
            <a:r>
              <a:rPr lang="es-ES" b="1" dirty="0"/>
              <a:t>Tiempo de activación</a:t>
            </a:r>
            <a:r>
              <a:rPr lang="es-ES" dirty="0"/>
              <a:t> bajo diferentes escenarios (fuego latente, rápido, de cocción, etc.).</a:t>
            </a:r>
          </a:p>
          <a:p>
            <a:pPr lvl="1"/>
            <a:r>
              <a:rPr lang="es-ES" b="1" dirty="0"/>
              <a:t>Compatibilidad del sistema</a:t>
            </a:r>
            <a:r>
              <a:rPr lang="es-ES" dirty="0"/>
              <a:t> con la norma EN 54-13 (interacciones entre dispositivos).</a:t>
            </a:r>
          </a:p>
          <a:p>
            <a:pPr lvl="1"/>
            <a:r>
              <a:rPr lang="es-ES" b="1" dirty="0"/>
              <a:t>Resiliencia ante fallos y falsas alarmas</a:t>
            </a:r>
            <a:r>
              <a:rPr lang="es-ES" dirty="0"/>
              <a:t> (la “efectividad operativa” real).</a:t>
            </a:r>
          </a:p>
          <a:p>
            <a:r>
              <a:rPr lang="es-ES" b="1" dirty="0"/>
              <a:t>Factores de evaluación operativa y económica</a:t>
            </a:r>
            <a:endParaRPr lang="es-ES" dirty="0"/>
          </a:p>
          <a:p>
            <a:pPr lvl="1"/>
            <a:r>
              <a:rPr lang="es-ES" dirty="0"/>
              <a:t>La sostenibilidad del mantenimiento y la frecuencia de reemplazo también influyen:</a:t>
            </a:r>
          </a:p>
          <a:p>
            <a:pPr lvl="1"/>
            <a:r>
              <a:rPr lang="es-ES" b="1" dirty="0"/>
              <a:t>no se trata solo de cumplir la norma, sino de mantener un rendimiento fiable y coste-eficiente.</a:t>
            </a:r>
            <a:endParaRPr lang="es-ES" dirty="0"/>
          </a:p>
          <a:p>
            <a:pPr lvl="1"/>
            <a:r>
              <a:rPr lang="es-ES" dirty="0"/>
              <a:t>En Europa, muchos fabricantes y laboratorios trabajan en </a:t>
            </a:r>
          </a:p>
          <a:p>
            <a:pPr lvl="1"/>
            <a:r>
              <a:rPr lang="es-ES" b="1" dirty="0"/>
              <a:t>modelos predictivos basados en datos de campo</a:t>
            </a:r>
            <a:r>
              <a:rPr lang="es-ES" dirty="0"/>
              <a:t> para anticipar el fin de vida útil de los detectores.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💬 Mensaje final para transmitir</a:t>
            </a:r>
          </a:p>
          <a:p>
            <a:r>
              <a:rPr lang="es-ES" dirty="0"/>
              <a:t>“La efectividad de un sistema FDAS no se puede medir solo con una prueba </a:t>
            </a:r>
          </a:p>
          <a:p>
            <a:r>
              <a:rPr lang="es-ES" dirty="0"/>
              <a:t>de detección o un cumplimiento normativo. </a:t>
            </a:r>
          </a:p>
          <a:p>
            <a:r>
              <a:rPr lang="es-ES" dirty="0"/>
              <a:t>Debemos entenderla como el equilibrio entre rapidez de detección, fiabilidad, ausencia de falsas alarmas, </a:t>
            </a:r>
          </a:p>
          <a:p>
            <a:r>
              <a:rPr lang="es-ES" dirty="0"/>
              <a:t>mantenimiento y vida útil del sistema. Solo así se puede garantizar que el sistema cumpla su función cuando más se necesita.”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6E8785-1DFD-48AC-B297-DA2AE5C5431D}" type="slidenum">
              <a:rPr lang="es-ES" altLang="es-ES" smtClean="0"/>
              <a:pPr>
                <a:defRPr/>
              </a:pPr>
              <a:t>18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71128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Otro cambio regulatorio, este que ya  nos afecta de más cerca.</a:t>
            </a:r>
          </a:p>
          <a:p>
            <a:endParaRPr lang="es-ES" dirty="0"/>
          </a:p>
          <a:p>
            <a:r>
              <a:rPr lang="es-ES" dirty="0"/>
              <a:t>Desde la publicación del RIPCI de 2017, se introduce en España el concepto de reemplazo obligatorio.</a:t>
            </a:r>
          </a:p>
          <a:p>
            <a:endParaRPr lang="es-ES" dirty="0"/>
          </a:p>
          <a:p>
            <a:r>
              <a:rPr lang="es-ES" dirty="0"/>
              <a:t>Ahí los fabricantes tuvimos que escuchar de todo. De si hemos influido con intereses, </a:t>
            </a:r>
          </a:p>
          <a:p>
            <a:r>
              <a:rPr lang="es-ES" dirty="0"/>
              <a:t>de si es una medida poco sostenible, de obsolescencia programada…</a:t>
            </a:r>
          </a:p>
          <a:p>
            <a:endParaRPr lang="es-ES" dirty="0"/>
          </a:p>
          <a:p>
            <a:r>
              <a:rPr lang="es-ES" dirty="0"/>
              <a:t>La justificación analítica en el reemplazo de detectores la vemos en la famosa curva de la bañera, </a:t>
            </a:r>
          </a:p>
          <a:p>
            <a:r>
              <a:rPr lang="es-ES" dirty="0"/>
              <a:t>que nos describe la evolución de la tasa de fallo de los equipos según pasa el tiempo.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859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diapositiva refleja una </a:t>
            </a:r>
            <a:r>
              <a:rPr lang="es-ES" b="1" dirty="0"/>
              <a:t>reflexión crítica</a:t>
            </a:r>
            <a:r>
              <a:rPr lang="es-ES" dirty="0"/>
              <a:t> ante una medida reglamentaria:</a:t>
            </a:r>
          </a:p>
          <a:p>
            <a:r>
              <a:rPr lang="es-ES" dirty="0"/>
              <a:t>“¿Por qué debemos reemplazar los detectores cada 10 años?</a:t>
            </a:r>
            <a:br>
              <a:rPr lang="es-ES" dirty="0"/>
            </a:br>
            <a:r>
              <a:rPr lang="es-ES" dirty="0"/>
              <a:t>¿Se trata de una decisión técnica, económica o de sostenibilidad?”</a:t>
            </a:r>
          </a:p>
          <a:p>
            <a:r>
              <a:rPr lang="es-ES" dirty="0"/>
              <a:t>Este punto surge del </a:t>
            </a:r>
            <a:r>
              <a:rPr lang="es-ES" b="1" dirty="0"/>
              <a:t>nuevo marco regulatorio español</a:t>
            </a:r>
            <a:r>
              <a:rPr lang="es-ES" dirty="0"/>
              <a:t>, que formaliza el reemplazo periódico de detectores, </a:t>
            </a:r>
          </a:p>
          <a:p>
            <a:r>
              <a:rPr lang="es-ES" dirty="0"/>
              <a:t>en sintonía con ciertas recomendaciones europeas, pero que aún </a:t>
            </a:r>
            <a:r>
              <a:rPr lang="es-ES" b="1" dirty="0"/>
              <a:t>genera debate entre profesionales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b="1" dirty="0"/>
              <a:t>Origen normativo</a:t>
            </a:r>
            <a:endParaRPr lang="es-ES" dirty="0"/>
          </a:p>
          <a:p>
            <a:pPr lvl="1"/>
            <a:r>
              <a:rPr lang="es-ES" dirty="0"/>
              <a:t>El </a:t>
            </a:r>
            <a:r>
              <a:rPr lang="es-ES" b="1" dirty="0"/>
              <a:t>RIPCI (RD 513/2017)</a:t>
            </a:r>
            <a:r>
              <a:rPr lang="es-ES" dirty="0"/>
              <a:t> introdujo por primera vez la exigencia de sustituir los detectores de incendio cada </a:t>
            </a:r>
            <a:r>
              <a:rPr lang="es-ES" b="1" dirty="0"/>
              <a:t>10 años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El </a:t>
            </a:r>
            <a:r>
              <a:rPr lang="es-ES" b="1" dirty="0"/>
              <a:t>nuevo RD 164/2025 (RSCIEI)</a:t>
            </a:r>
            <a:r>
              <a:rPr lang="es-ES" dirty="0"/>
              <a:t> mantiene y refuerza esa medida, extendiéndola al ámbito industrial.</a:t>
            </a:r>
          </a:p>
          <a:p>
            <a:pPr lvl="1"/>
            <a:r>
              <a:rPr lang="es-ES" dirty="0"/>
              <a:t>Esto implica que, aunque el sistema funcione correctamente, </a:t>
            </a:r>
            <a:r>
              <a:rPr lang="es-ES" b="1" dirty="0"/>
              <a:t>legalmente debe renovarse</a:t>
            </a:r>
            <a:r>
              <a:rPr lang="es-ES" dirty="0"/>
              <a:t> el detector </a:t>
            </a:r>
          </a:p>
          <a:p>
            <a:pPr lvl="1"/>
            <a:r>
              <a:rPr lang="es-ES" dirty="0"/>
              <a:t>al llegar a ese límite temporal.</a:t>
            </a:r>
          </a:p>
          <a:p>
            <a:r>
              <a:rPr lang="es-ES" b="1" dirty="0"/>
              <a:t>Preguntas que plantea la diapositiva</a:t>
            </a:r>
            <a:endParaRPr lang="es-ES" dirty="0"/>
          </a:p>
          <a:p>
            <a:pPr lvl="1"/>
            <a:r>
              <a:rPr lang="es-ES" dirty="0"/>
              <a:t>“¿Locura? ¿Justificación? ¿Sostenibilidad? ¿Intereses?” — estas palabras resumen la </a:t>
            </a:r>
            <a:r>
              <a:rPr lang="es-ES" b="1" dirty="0"/>
              <a:t>controversia del sector</a:t>
            </a:r>
            <a:r>
              <a:rPr lang="es-ES" dirty="0"/>
              <a:t>:</a:t>
            </a:r>
          </a:p>
          <a:p>
            <a:pPr lvl="2"/>
            <a:r>
              <a:rPr lang="es-ES" b="1" dirty="0"/>
              <a:t>Locura:</a:t>
            </a:r>
            <a:r>
              <a:rPr lang="es-ES" dirty="0"/>
              <a:t> si el detector sigue funcionando bien, ¿por qué cambiarlo?</a:t>
            </a:r>
          </a:p>
          <a:p>
            <a:pPr lvl="2"/>
            <a:r>
              <a:rPr lang="es-ES" b="1" dirty="0"/>
              <a:t>Justificación:</a:t>
            </a:r>
            <a:r>
              <a:rPr lang="es-ES" dirty="0"/>
              <a:t> ¿existen datos técnicos que respalden la degradación real a los 10 años?</a:t>
            </a:r>
          </a:p>
          <a:p>
            <a:pPr lvl="2"/>
            <a:r>
              <a:rPr lang="es-ES" b="1" dirty="0"/>
              <a:t>Sostenibilidad:</a:t>
            </a:r>
            <a:r>
              <a:rPr lang="es-ES" dirty="0"/>
              <a:t> ¿es medioambientalmente responsable desechar millones de detectores todavía funcionales?</a:t>
            </a:r>
          </a:p>
          <a:p>
            <a:pPr lvl="2"/>
            <a:r>
              <a:rPr lang="es-ES" b="1" dirty="0"/>
              <a:t>Intereses:</a:t>
            </a:r>
            <a:r>
              <a:rPr lang="es-ES" dirty="0"/>
              <a:t> ¿hay motivaciones comerciales detrás de la norma?</a:t>
            </a:r>
          </a:p>
          <a:p>
            <a:r>
              <a:rPr lang="es-ES" b="1" dirty="0"/>
              <a:t>Justificación técnica y científica</a:t>
            </a:r>
            <a:endParaRPr lang="es-ES" dirty="0"/>
          </a:p>
          <a:p>
            <a:pPr lvl="1"/>
            <a:r>
              <a:rPr lang="es-ES" dirty="0"/>
              <a:t>Estudios de organismos como </a:t>
            </a:r>
            <a:r>
              <a:rPr lang="es-ES" b="1" dirty="0"/>
              <a:t>ZVEI, NIST, UL o TUKES</a:t>
            </a:r>
            <a:r>
              <a:rPr lang="es-ES" dirty="0"/>
              <a:t> muestran que:</a:t>
            </a:r>
          </a:p>
          <a:p>
            <a:pPr lvl="2"/>
            <a:r>
              <a:rPr lang="es-ES" dirty="0"/>
              <a:t>Los detectores </a:t>
            </a:r>
            <a:r>
              <a:rPr lang="es-ES" b="1" dirty="0"/>
              <a:t>envejecen con el tiempo</a:t>
            </a:r>
            <a:r>
              <a:rPr lang="es-ES" dirty="0"/>
              <a:t>: se acumula polvo, se descalibran los sensores y cambia su sensibilidad.</a:t>
            </a:r>
          </a:p>
          <a:p>
            <a:pPr lvl="2"/>
            <a:r>
              <a:rPr lang="es-ES" dirty="0"/>
              <a:t>Pasados 8–10 años, aumenta el riesgo de </a:t>
            </a:r>
            <a:r>
              <a:rPr lang="es-ES" b="1" dirty="0"/>
              <a:t>falsas alarmas o fallos de detección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Sin embargo, los resultados </a:t>
            </a:r>
            <a:r>
              <a:rPr lang="es-ES" b="1" dirty="0"/>
              <a:t>no son homogéneos</a:t>
            </a:r>
            <a:r>
              <a:rPr lang="es-ES" dirty="0"/>
              <a:t>: depende del entorno, tipo de detector y mantenimiento.</a:t>
            </a:r>
          </a:p>
          <a:p>
            <a:r>
              <a:rPr lang="es-ES" b="1" dirty="0"/>
              <a:t>Enfoque de efectividad global</a:t>
            </a:r>
            <a:endParaRPr lang="es-ES" dirty="0"/>
          </a:p>
          <a:p>
            <a:pPr lvl="1"/>
            <a:r>
              <a:rPr lang="es-ES" dirty="0"/>
              <a:t>La diapositiva anterior (efectividad de los FDAS) ayuda a contextualizar: el </a:t>
            </a:r>
            <a:r>
              <a:rPr lang="es-ES" b="1" dirty="0"/>
              <a:t>período de reemplazo es uno más de los criterios de efectividad</a:t>
            </a:r>
            <a:r>
              <a:rPr lang="es-ES" dirty="0"/>
              <a:t>, junto con tiempo de respuesta, fiabilidad y tasa de falsas alarmas.</a:t>
            </a:r>
          </a:p>
          <a:p>
            <a:pPr lvl="1"/>
            <a:r>
              <a:rPr lang="es-ES" dirty="0"/>
              <a:t>Por tanto, </a:t>
            </a:r>
            <a:r>
              <a:rPr lang="es-ES" b="1" dirty="0"/>
              <a:t>no se trata solo de cumplir un plazo</a:t>
            </a:r>
            <a:r>
              <a:rPr lang="es-ES" dirty="0"/>
              <a:t>, sino de </a:t>
            </a:r>
            <a:r>
              <a:rPr lang="es-ES" b="1" dirty="0"/>
              <a:t>mantener el rendimiento óptimo del sistema a lo largo de su ciclo de vida</a:t>
            </a:r>
            <a:r>
              <a:rPr lang="es-ES" dirty="0"/>
              <a:t>.</a:t>
            </a:r>
          </a:p>
          <a:p>
            <a:r>
              <a:rPr lang="es-ES" b="1" dirty="0"/>
              <a:t>Referencia simbólica al enlace NASA/JPL</a:t>
            </a:r>
            <a:endParaRPr lang="es-ES" dirty="0"/>
          </a:p>
          <a:p>
            <a:pPr lvl="1"/>
            <a:r>
              <a:rPr lang="es-ES" dirty="0"/>
              <a:t>La mención a </a:t>
            </a:r>
            <a:r>
              <a:rPr lang="es-ES" i="1" dirty="0"/>
              <a:t>“https://parts.jpl.nasa.gov/</a:t>
            </a:r>
            <a:r>
              <a:rPr lang="es-ES" i="1" dirty="0" err="1"/>
              <a:t>mmic</a:t>
            </a:r>
            <a:r>
              <a:rPr lang="es-ES" i="1" dirty="0"/>
              <a:t>/2.PDF”</a:t>
            </a:r>
            <a:r>
              <a:rPr lang="es-ES" dirty="0"/>
              <a:t> enfatiza que </a:t>
            </a:r>
            <a:r>
              <a:rPr lang="es-ES" b="1" dirty="0"/>
              <a:t>ningún componente electrónico es eterno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Incluso en la ingeniería aeroespacial, donde los márgenes de fiabilidad son máximos, </a:t>
            </a:r>
            <a:r>
              <a:rPr lang="es-ES" b="1" dirty="0"/>
              <a:t>todos los sistemas tienen una vida útil definida</a:t>
            </a:r>
            <a:r>
              <a:rPr lang="es-ES" dirty="0"/>
              <a:t> basada en degradación física y estadística de fallos.</a:t>
            </a:r>
          </a:p>
          <a:p>
            <a:br>
              <a:rPr lang="es-ES" dirty="0"/>
            </a:br>
            <a:endParaRPr lang="es-ES" dirty="0"/>
          </a:p>
          <a:p>
            <a:r>
              <a:rPr lang="es-ES" b="1" dirty="0"/>
              <a:t>🧩 Mensaje para transmitir</a:t>
            </a:r>
          </a:p>
          <a:p>
            <a:r>
              <a:rPr lang="es-ES" dirty="0"/>
              <a:t>“El reemplazo cada 10 años no debe verse como una imposición sin sentido, sino como una medida preventiva basada en la fiabilidad de los componentes electrónicos y en la experiencia acumulada.</a:t>
            </a:r>
            <a:br>
              <a:rPr lang="es-ES" dirty="0"/>
            </a:br>
            <a:r>
              <a:rPr lang="es-ES" dirty="0"/>
              <a:t>Ahora bien, el debate técnico y económico sigue abierto: la clave está en equilibrar seguridad, sostenibilidad y racionalidad en el mantenimiento.”</a:t>
            </a:r>
          </a:p>
          <a:p>
            <a:r>
              <a:rPr lang="es-E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7199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Si nos fijamos en jurisdicciones que nos llevan ventaja, ya hay estudios que analizan ese parque de detectores retirados</a:t>
            </a:r>
          </a:p>
          <a:p>
            <a:endParaRPr lang="es-ES" dirty="0"/>
          </a:p>
          <a:p>
            <a:r>
              <a:rPr lang="es-ES" dirty="0"/>
              <a:t>En el caso de Alemania, que vienen reemplazando detectores desde 2006, </a:t>
            </a:r>
          </a:p>
          <a:p>
            <a:r>
              <a:rPr lang="es-ES" dirty="0"/>
              <a:t>También vienen haciendo muchos estudios sobre el rendimiento de los sistemas de detección de incendio. </a:t>
            </a:r>
          </a:p>
          <a:p>
            <a:r>
              <a:rPr lang="es-ES" dirty="0"/>
              <a:t>Si nos fijamos en este estudio de falsas alarmas, no vemos una reducción </a:t>
            </a:r>
            <a:r>
              <a:rPr lang="es-ES" dirty="0" err="1"/>
              <a:t>signficativa</a:t>
            </a:r>
            <a:r>
              <a:rPr lang="es-ES" dirty="0"/>
              <a:t> tras empezar el reemplazo periódico.</a:t>
            </a:r>
          </a:p>
          <a:p>
            <a:endParaRPr lang="es-ES" dirty="0"/>
          </a:p>
          <a:p>
            <a:r>
              <a:rPr lang="es-ES" dirty="0"/>
              <a:t>Otro estudio sobre detectores de más de 10 años, si que muestra un porcentaje preocupante de detectores </a:t>
            </a:r>
          </a:p>
          <a:p>
            <a:r>
              <a:rPr lang="es-ES" dirty="0"/>
              <a:t>que ya están fuera de parámetros de calibración</a:t>
            </a:r>
          </a:p>
          <a:p>
            <a:endParaRPr lang="es-ES" dirty="0"/>
          </a:p>
          <a:p>
            <a:r>
              <a:rPr lang="es-ES" dirty="0"/>
              <a:t>El foco principal del reemplazo es mantener la disponibilidad del sistema de PCI,</a:t>
            </a:r>
          </a:p>
          <a:p>
            <a:r>
              <a:rPr lang="es-ES" dirty="0"/>
              <a:t>no de mejorarlo, sino de asegurarse de que siga funcionando cuando sea necesario.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760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Otros datos</a:t>
            </a:r>
          </a:p>
          <a:p>
            <a:endParaRPr lang="es-ES" dirty="0"/>
          </a:p>
          <a:p>
            <a:r>
              <a:rPr lang="es-ES" dirty="0"/>
              <a:t>Un estudio Finlandés de detectores envejecidos nos indica que los antiguos detectores iónicos envejecen </a:t>
            </a:r>
          </a:p>
          <a:p>
            <a:r>
              <a:rPr lang="es-ES" dirty="0"/>
              <a:t>mejor que los detectores ópticos</a:t>
            </a:r>
          </a:p>
          <a:p>
            <a:endParaRPr lang="es-ES" dirty="0"/>
          </a:p>
          <a:p>
            <a:r>
              <a:rPr lang="es-ES" dirty="0"/>
              <a:t>Un estudio británico nos habla de un incremento de falsas alarmas. </a:t>
            </a:r>
          </a:p>
          <a:p>
            <a:r>
              <a:rPr lang="es-ES" dirty="0"/>
              <a:t>Y un cambio significativo en el ritmo de envejecimiento a partir del 9º año.</a:t>
            </a:r>
          </a:p>
          <a:p>
            <a:endParaRPr lang="es-ES" dirty="0"/>
          </a:p>
          <a:p>
            <a:r>
              <a:rPr lang="es-ES" dirty="0"/>
              <a:t>Un estudio suizo sobre detectores retirados al 8º año reportó un 1% de detectores fuera de límites de calibración. </a:t>
            </a:r>
          </a:p>
          <a:p>
            <a:r>
              <a:rPr lang="es-ES" dirty="0"/>
              <a:t>Un 1% no es un </a:t>
            </a:r>
            <a:r>
              <a:rPr lang="es-ES" dirty="0" err="1"/>
              <a:t>afraccion</a:t>
            </a:r>
            <a:r>
              <a:rPr lang="es-ES" dirty="0"/>
              <a:t> muy grande, pero es que no debería de haber ni uno fuera de calibración.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A38DC-5A7D-4B8B-BAE6-68012D828726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434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62455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921250" y="381000"/>
            <a:ext cx="3392488" cy="19081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229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066E4E39-8FCB-8ED9-7C6C-E9EFDF7D5ACA}"/>
              </a:ext>
            </a:extLst>
          </p:cNvPr>
          <p:cNvSpPr/>
          <p:nvPr userDrawn="1"/>
        </p:nvSpPr>
        <p:spPr>
          <a:xfrm>
            <a:off x="2587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261B642-9A5E-B8BD-D86A-88B633BBCFCA}"/>
              </a:ext>
            </a:extLst>
          </p:cNvPr>
          <p:cNvSpPr/>
          <p:nvPr userDrawn="1"/>
        </p:nvSpPr>
        <p:spPr>
          <a:xfrm>
            <a:off x="1501690" y="6868416"/>
            <a:ext cx="6013172" cy="142130"/>
          </a:xfrm>
          <a:custGeom>
            <a:avLst/>
            <a:gdLst/>
            <a:ahLst/>
            <a:cxnLst/>
            <a:rect l="l" t="t" r="r" b="b"/>
            <a:pathLst>
              <a:path w="6013172" h="142130">
                <a:moveTo>
                  <a:pt x="0" y="0"/>
                </a:moveTo>
                <a:lnTo>
                  <a:pt x="6013172" y="0"/>
                </a:lnTo>
                <a:lnTo>
                  <a:pt x="6013172" y="142130"/>
                </a:lnTo>
                <a:lnTo>
                  <a:pt x="0" y="142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D6E1C06C-5E74-1B28-6803-A04CA3929A2C}"/>
              </a:ext>
            </a:extLst>
          </p:cNvPr>
          <p:cNvSpPr/>
          <p:nvPr userDrawn="1"/>
        </p:nvSpPr>
        <p:spPr>
          <a:xfrm>
            <a:off x="1501690" y="4956707"/>
            <a:ext cx="7594612" cy="1477785"/>
          </a:xfrm>
          <a:custGeom>
            <a:avLst/>
            <a:gdLst/>
            <a:ahLst/>
            <a:cxnLst/>
            <a:rect l="l" t="t" r="r" b="b"/>
            <a:pathLst>
              <a:path w="7594612" h="1477785">
                <a:moveTo>
                  <a:pt x="0" y="0"/>
                </a:moveTo>
                <a:lnTo>
                  <a:pt x="7594612" y="0"/>
                </a:lnTo>
                <a:lnTo>
                  <a:pt x="7594612" y="1477784"/>
                </a:lnTo>
                <a:lnTo>
                  <a:pt x="0" y="1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91CB1DF-C412-4147-54C5-88CBA0938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1690" y="7296150"/>
            <a:ext cx="13716000" cy="72837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739E2F30-1894-2571-750D-CD7FF1E46FAC}"/>
              </a:ext>
            </a:extLst>
          </p:cNvPr>
          <p:cNvSpPr/>
          <p:nvPr userDrawn="1"/>
        </p:nvSpPr>
        <p:spPr>
          <a:xfrm rot="-779136">
            <a:off x="-3098569" y="-7869264"/>
            <a:ext cx="18355375" cy="14917914"/>
          </a:xfrm>
          <a:custGeom>
            <a:avLst/>
            <a:gdLst/>
            <a:ahLst/>
            <a:cxnLst/>
            <a:rect l="l" t="t" r="r" b="b"/>
            <a:pathLst>
              <a:path w="18355375" h="14917914">
                <a:moveTo>
                  <a:pt x="0" y="0"/>
                </a:moveTo>
                <a:lnTo>
                  <a:pt x="18355374" y="0"/>
                </a:lnTo>
                <a:lnTo>
                  <a:pt x="18355374" y="14917913"/>
                </a:lnTo>
                <a:lnTo>
                  <a:pt x="0" y="149179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B313857-02CD-3E28-FD93-ABE5C0639A9D}"/>
              </a:ext>
            </a:extLst>
          </p:cNvPr>
          <p:cNvSpPr/>
          <p:nvPr userDrawn="1"/>
        </p:nvSpPr>
        <p:spPr>
          <a:xfrm rot="-779136">
            <a:off x="6702128" y="3382569"/>
            <a:ext cx="16497169" cy="13407699"/>
          </a:xfrm>
          <a:custGeom>
            <a:avLst/>
            <a:gdLst/>
            <a:ahLst/>
            <a:cxnLst/>
            <a:rect l="l" t="t" r="r" b="b"/>
            <a:pathLst>
              <a:path w="16497169" h="13407699">
                <a:moveTo>
                  <a:pt x="0" y="0"/>
                </a:moveTo>
                <a:lnTo>
                  <a:pt x="16497168" y="0"/>
                </a:lnTo>
                <a:lnTo>
                  <a:pt x="16497168" y="13407699"/>
                </a:lnTo>
                <a:lnTo>
                  <a:pt x="0" y="134076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734A2FE-64F7-E5C2-5022-A6490E4A67DA}"/>
              </a:ext>
            </a:extLst>
          </p:cNvPr>
          <p:cNvSpPr/>
          <p:nvPr userDrawn="1"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D70981C6-8182-1BC6-B1A7-2FCC6433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752886"/>
            <a:ext cx="22072600" cy="845232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lnSpc>
                <a:spcPts val="6500"/>
              </a:lnSpc>
              <a:defRPr lang="es-ES" sz="6500" kern="1200" dirty="0">
                <a:solidFill>
                  <a:srgbClr val="000000"/>
                </a:solidFill>
                <a:latin typeface="Telegraf"/>
                <a:ea typeface="Telegraf"/>
                <a:cs typeface="Telegraf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2" y="390527"/>
            <a:ext cx="16913226" cy="87987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8FBC0-7A86-4CA9-BE30-27DEB037C3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081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914400" y="2875250"/>
            <a:ext cx="8077200" cy="5940660"/>
          </a:xfrm>
          <a:prstGeom prst="rect">
            <a:avLst/>
          </a:prstGeom>
        </p:spPr>
        <p:txBody>
          <a:bodyPr vert="horz"/>
          <a:lstStyle>
            <a:lvl1pPr>
              <a:defRPr sz="4200">
                <a:solidFill>
                  <a:srgbClr val="58595B"/>
                </a:solidFill>
                <a:latin typeface="Helvetica"/>
                <a:cs typeface="Helvetica"/>
              </a:defRPr>
            </a:lvl1pPr>
            <a:lvl2pPr>
              <a:defRPr sz="3600">
                <a:solidFill>
                  <a:srgbClr val="58595B"/>
                </a:solidFill>
                <a:latin typeface="Helvetica"/>
                <a:cs typeface="Helvetica"/>
              </a:defRPr>
            </a:lvl2pPr>
            <a:lvl3pPr>
              <a:defRPr sz="3000">
                <a:solidFill>
                  <a:srgbClr val="58595B"/>
                </a:solidFill>
                <a:latin typeface="Helvetica"/>
                <a:cs typeface="Helvetica"/>
              </a:defRPr>
            </a:lvl3pPr>
            <a:lvl4pPr>
              <a:defRPr sz="2700">
                <a:solidFill>
                  <a:srgbClr val="58595B"/>
                </a:solidFill>
                <a:latin typeface="Helvetica"/>
                <a:cs typeface="Helvetica"/>
              </a:defRPr>
            </a:lvl4pPr>
            <a:lvl5pPr>
              <a:defRPr sz="2700">
                <a:solidFill>
                  <a:srgbClr val="58595B"/>
                </a:solidFill>
                <a:latin typeface="Helvetica"/>
                <a:cs typeface="Helvetica"/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9296400" y="2875250"/>
            <a:ext cx="8077200" cy="5940660"/>
          </a:xfrm>
          <a:prstGeom prst="rect">
            <a:avLst/>
          </a:prstGeom>
        </p:spPr>
        <p:txBody>
          <a:bodyPr vert="horz"/>
          <a:lstStyle>
            <a:lvl1pPr>
              <a:defRPr sz="4200">
                <a:solidFill>
                  <a:srgbClr val="58595B"/>
                </a:solidFill>
                <a:latin typeface="Helvetica"/>
                <a:cs typeface="Helvetica"/>
              </a:defRPr>
            </a:lvl1pPr>
            <a:lvl2pPr>
              <a:defRPr sz="3600">
                <a:solidFill>
                  <a:srgbClr val="58595B"/>
                </a:solidFill>
                <a:latin typeface="Helvetica"/>
                <a:cs typeface="Helvetica"/>
              </a:defRPr>
            </a:lvl2pPr>
            <a:lvl3pPr>
              <a:defRPr sz="3000">
                <a:solidFill>
                  <a:srgbClr val="58595B"/>
                </a:solidFill>
                <a:latin typeface="Helvetica"/>
                <a:cs typeface="Helvetica"/>
              </a:defRPr>
            </a:lvl3pPr>
            <a:lvl4pPr>
              <a:defRPr sz="2700">
                <a:solidFill>
                  <a:srgbClr val="58595B"/>
                </a:solidFill>
                <a:latin typeface="Helvetica"/>
                <a:cs typeface="Helvetica"/>
              </a:defRPr>
            </a:lvl4pPr>
            <a:lvl5pPr>
              <a:defRPr sz="2700">
                <a:solidFill>
                  <a:srgbClr val="58595B"/>
                </a:solidFill>
                <a:latin typeface="Helvetica"/>
                <a:cs typeface="Helvetica"/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8707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852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A3F24-C77E-199F-D602-37896D85F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ED4BED-5F46-5854-F368-1BA332568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F80172-A83D-5C2F-754B-06102F55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F77095-5B4F-4B94-7CFB-10ACFDAF4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8B72CF-734E-AE8E-3A1A-B661A8740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172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F198A-F46D-DF8D-234A-448C8F9C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909F5F-C9FF-541F-3D52-30EBF97A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869067-A6F4-15FC-1A98-EAC1A35EC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42CAF9-295D-6116-BD58-2E25C3CC4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238FB5-B224-B960-BA44-36CD4E67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090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4A549-FE7D-D751-A63A-3B321FD5D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F1AA63-26E1-4E38-8097-9FD5B6745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B72FDB-A926-571D-0E1E-234F6AC6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B1E087-67AE-3A11-CEC6-4809AA41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3D5B29-C46D-9548-3F09-BAE9C4EA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459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82FF7-CF17-343D-95EB-6B8B28CBB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6C51AA-5C13-F7F0-A115-2B7D4D59B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B84271-07C1-A328-4E5B-577F1DC2C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B0BFAD-7085-31FB-8231-EA6AFC8A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F437EE-C28F-1A53-7B05-4D3F68F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61882F-ED32-1451-0488-4ED5D154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163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D4743-43F3-AB5A-3C67-744687AD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B60F4-6561-6475-0355-CE0EE49DD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03762F-DF71-DE60-F6B7-B184178B3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E602CE7-555E-14C3-D9CA-966B6F4DC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45C620-B264-9865-C776-1E2E9C557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0B20C7A-23C4-4A0B-7488-3422B5A3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93C282D-3E44-6BAB-627E-B2B4035D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EE10331-C681-D322-5C7C-B754E0F09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903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ED360-9966-DEF2-33A0-FBFDC10C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BA8FA03-4CE5-5E8E-5F90-29BE05078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831286-56B8-E9A2-7952-94102CF3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A68EF16-624B-1DBF-80FE-DFF57CC5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1684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6C4D39-FDD9-668C-424C-FA039256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63A0CC1-7644-D6B7-271C-F99C1861E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8D44E2-4B33-5017-E26A-0955E79D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195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FB9FB-BA70-AE23-721A-29ADF481C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B56D1A-33A7-5736-A12F-7D727EF0C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A411B6-69A8-47C1-E660-EC5BF9599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500768-915B-B460-684C-E9D1FF39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904DDA-55E3-1D49-C88D-AE5CA340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A18F75-C27A-DEE2-E3E0-1829AD225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347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F472F-A325-8549-4CAD-F5CD04A33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38D1D9-A704-2BEB-DEB8-139FD9583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45BA4-4DB7-A3C0-BD22-ECC236D02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FC9FE-BFB0-FA5D-415B-5A213353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186AF0-E6EA-3629-A89A-FC1E3D852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D6FEFA-6195-4D99-CA95-35CD77AF6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955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1ADD7-0036-FCB7-45C8-0C4CB60E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F12BB0-83A2-063C-6B4E-93E0556E3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487B7D-0FED-26DC-855A-04EA8FF499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277697-FE09-F6EC-A503-2949602B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6E200E-9596-DB9C-E8BF-CF9A60698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588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01A94A-5B7D-CA90-F7EE-6937B8F0C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3F90D2-BEC4-3966-EC53-AC8855065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0F0558-1461-097E-24CD-E6A973BF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31CA82-BD9B-DD5C-B2B4-5A43307CB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DFDF21-C301-95A3-DDD2-647F96274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760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  <p:sldLayoutId id="214748367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35B5A2-B8BE-B1A0-DCF5-0F74CCB4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1A242F-9D71-D8B8-D453-442E4EBE7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7173FA-7A7F-1F3B-BB16-18A276CBC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BD2A81-AB6D-4614-8E10-379ACF4FCA0A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F320D1-A1BA-2114-4029-FDF8F4430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8B77A-14CC-F2A3-C9B4-1A5509C42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8E815-1297-442D-B5E8-3F3852060B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52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20.svg"/><Relationship Id="rId1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8.svg"/><Relationship Id="rId5" Type="http://schemas.openxmlformats.org/officeDocument/2006/relationships/diagramData" Target="../diagrams/data1.xml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diagramDrawing" Target="../diagrams/drawing1.xml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1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svg"/><Relationship Id="rId19" Type="http://schemas.openxmlformats.org/officeDocument/2006/relationships/image" Target="../media/image1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iff"/><Relationship Id="rId13" Type="http://schemas.openxmlformats.org/officeDocument/2006/relationships/image" Target="../media/image15.png"/><Relationship Id="rId3" Type="http://schemas.openxmlformats.org/officeDocument/2006/relationships/image" Target="../media/image52.png"/><Relationship Id="rId7" Type="http://schemas.openxmlformats.org/officeDocument/2006/relationships/image" Target="../media/image56.tiff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14.png"/><Relationship Id="rId4" Type="http://schemas.openxmlformats.org/officeDocument/2006/relationships/image" Target="../media/image6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9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62.svg"/><Relationship Id="rId9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14.png"/><Relationship Id="rId4" Type="http://schemas.openxmlformats.org/officeDocument/2006/relationships/image" Target="../media/image62.svg"/><Relationship Id="rId9" Type="http://schemas.openxmlformats.org/officeDocument/2006/relationships/image" Target="../media/image7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14.png"/><Relationship Id="rId4" Type="http://schemas.openxmlformats.org/officeDocument/2006/relationships/image" Target="../media/image6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14.png"/><Relationship Id="rId10" Type="http://schemas.openxmlformats.org/officeDocument/2006/relationships/image" Target="../media/image80.svg"/><Relationship Id="rId4" Type="http://schemas.openxmlformats.org/officeDocument/2006/relationships/image" Target="../media/image75.svg"/><Relationship Id="rId9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96.svg"/><Relationship Id="rId4" Type="http://schemas.openxmlformats.org/officeDocument/2006/relationships/image" Target="../media/image1.jpe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111" b="-101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7000"/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-779136">
            <a:off x="-3098569" y="-7869264"/>
            <a:ext cx="18355375" cy="14917914"/>
          </a:xfrm>
          <a:custGeom>
            <a:avLst/>
            <a:gdLst/>
            <a:ahLst/>
            <a:cxnLst/>
            <a:rect l="l" t="t" r="r" b="b"/>
            <a:pathLst>
              <a:path w="18355375" h="14917914">
                <a:moveTo>
                  <a:pt x="0" y="0"/>
                </a:moveTo>
                <a:lnTo>
                  <a:pt x="18355374" y="0"/>
                </a:lnTo>
                <a:lnTo>
                  <a:pt x="18355374" y="14917913"/>
                </a:lnTo>
                <a:lnTo>
                  <a:pt x="0" y="149179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779136">
            <a:off x="6702128" y="3382569"/>
            <a:ext cx="16497169" cy="13407699"/>
          </a:xfrm>
          <a:custGeom>
            <a:avLst/>
            <a:gdLst/>
            <a:ahLst/>
            <a:cxnLst/>
            <a:rect l="l" t="t" r="r" b="b"/>
            <a:pathLst>
              <a:path w="16497169" h="13407699">
                <a:moveTo>
                  <a:pt x="0" y="0"/>
                </a:moveTo>
                <a:lnTo>
                  <a:pt x="16497168" y="0"/>
                </a:lnTo>
                <a:lnTo>
                  <a:pt x="16497168" y="13407699"/>
                </a:lnTo>
                <a:lnTo>
                  <a:pt x="0" y="13407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4834986" y="5504500"/>
            <a:ext cx="7594612" cy="1477785"/>
          </a:xfrm>
          <a:custGeom>
            <a:avLst/>
            <a:gdLst/>
            <a:ahLst/>
            <a:cxnLst/>
            <a:rect l="l" t="t" r="r" b="b"/>
            <a:pathLst>
              <a:path w="7594612" h="1477785">
                <a:moveTo>
                  <a:pt x="0" y="0"/>
                </a:moveTo>
                <a:lnTo>
                  <a:pt x="7594612" y="0"/>
                </a:lnTo>
                <a:lnTo>
                  <a:pt x="7594612" y="1477784"/>
                </a:lnTo>
                <a:lnTo>
                  <a:pt x="0" y="1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6846666" y="7176079"/>
            <a:ext cx="8115300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Fire Alarm Systems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565812-544C-DDEA-28B2-B53C5C6A36FF}"/>
              </a:ext>
            </a:extLst>
          </p:cNvPr>
          <p:cNvSpPr txBox="1"/>
          <p:nvPr/>
        </p:nvSpPr>
        <p:spPr>
          <a:xfrm>
            <a:off x="3675207" y="1514928"/>
            <a:ext cx="10937586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6600" b="1" dirty="0">
                <a:solidFill>
                  <a:schemeClr val="bg1"/>
                </a:solidFill>
              </a:rPr>
              <a:t>II Congreso PCI Zona Norte </a:t>
            </a:r>
          </a:p>
          <a:p>
            <a:pPr algn="ctr"/>
            <a:endParaRPr lang="es-ES" sz="6600" b="1" dirty="0">
              <a:solidFill>
                <a:schemeClr val="bg1"/>
              </a:solidFill>
            </a:endParaRPr>
          </a:p>
          <a:p>
            <a:pPr algn="ctr"/>
            <a:r>
              <a:rPr lang="es-ES" sz="6600" b="1" dirty="0">
                <a:solidFill>
                  <a:schemeClr val="bg1"/>
                </a:solidFill>
              </a:rPr>
              <a:t>4 de noviembre 2025</a:t>
            </a:r>
            <a:endParaRPr lang="es-ES" sz="6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503F2-62E3-487B-AAAD-86BDD2551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11">
            <a:extLst>
              <a:ext uri="{FF2B5EF4-FFF2-40B4-BE49-F238E27FC236}">
                <a16:creationId xmlns:a16="http://schemas.microsoft.com/office/drawing/2014/main" id="{87781CF0-32EA-806E-9504-D29AD88EC53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73128" y="6930707"/>
            <a:ext cx="13716000" cy="72837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s-ES" sz="4400" b="1" dirty="0">
                <a:solidFill>
                  <a:schemeClr val="bg1"/>
                </a:solidFill>
                <a:ea typeface="Calibri"/>
                <a:cs typeface="Calibri"/>
              </a:rPr>
              <a:t>Bloque 1:</a:t>
            </a:r>
            <a:endParaRPr lang="ca-ES" sz="4400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3235E46-F756-5041-D360-96677EF4524C}"/>
              </a:ext>
            </a:extLst>
          </p:cNvPr>
          <p:cNvSpPr txBox="1"/>
          <p:nvPr/>
        </p:nvSpPr>
        <p:spPr>
          <a:xfrm>
            <a:off x="1612900" y="7661211"/>
            <a:ext cx="3555693" cy="5899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619"/>
              </a:lnSpc>
            </a:pPr>
            <a:r>
              <a:rPr lang="ca-ES" sz="4000" dirty="0" err="1">
                <a:solidFill>
                  <a:schemeClr val="bg1"/>
                </a:solidFill>
              </a:rPr>
              <a:t>Conectividad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46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D5AB-2639-B4D2-5367-39CDF073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Sobre sistemas conectados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89AB4A-6153-FDB7-AEFA-DD7869F2BFCA}"/>
              </a:ext>
            </a:extLst>
          </p:cNvPr>
          <p:cNvSpPr txBox="1"/>
          <p:nvPr/>
        </p:nvSpPr>
        <p:spPr>
          <a:xfrm>
            <a:off x="598189" y="2782909"/>
            <a:ext cx="17091621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700" b="1" dirty="0">
                <a:latin typeface="Telegraf" panose="020B0604020202020204" charset="0"/>
              </a:rPr>
              <a:t>Discusiones relevantes de SUPDET2024 sobre sistemas </a:t>
            </a:r>
            <a:r>
              <a:rPr lang="es-ES" sz="2700" b="1" dirty="0" err="1">
                <a:latin typeface="Telegraf" panose="020B0604020202020204" charset="0"/>
              </a:rPr>
              <a:t>IoT</a:t>
            </a:r>
            <a:r>
              <a:rPr lang="es-ES" sz="2700" b="1" dirty="0">
                <a:latin typeface="Telegraf" panose="020B0604020202020204" charset="0"/>
              </a:rPr>
              <a:t>:</a:t>
            </a:r>
          </a:p>
          <a:p>
            <a:endParaRPr lang="es-ES" sz="2700" dirty="0">
              <a:latin typeface="Telegraf" panose="020B0604020202020204" charset="0"/>
            </a:endParaRPr>
          </a:p>
          <a:p>
            <a:r>
              <a:rPr lang="es-ES" sz="2700" dirty="0">
                <a:latin typeface="Telegraf" panose="020B0604020202020204" charset="0"/>
              </a:rPr>
              <a:t>- La capacidad de los sistemas conectados de enfatizar averías y situaciones críticas por encima de situaciones rutinarias o menos urgentes.</a:t>
            </a:r>
          </a:p>
          <a:p>
            <a:endParaRPr lang="es-ES" sz="2700" dirty="0">
              <a:latin typeface="Telegraf" panose="020B0604020202020204" charset="0"/>
            </a:endParaRPr>
          </a:p>
          <a:p>
            <a:pPr marL="428625" indent="-428625">
              <a:buFontTx/>
              <a:buChar char="-"/>
            </a:pPr>
            <a:r>
              <a:rPr lang="es-ES" sz="2700" dirty="0">
                <a:latin typeface="Telegraf" panose="020B0604020202020204" charset="0"/>
              </a:rPr>
              <a:t>El efecto estimulador de los sistemas </a:t>
            </a:r>
            <a:r>
              <a:rPr lang="es-ES" sz="2700" dirty="0" err="1">
                <a:latin typeface="Telegraf" panose="020B0604020202020204" charset="0"/>
              </a:rPr>
              <a:t>IoT</a:t>
            </a:r>
            <a:r>
              <a:rPr lang="es-ES" sz="2700" dirty="0">
                <a:latin typeface="Telegraf" panose="020B0604020202020204" charset="0"/>
              </a:rPr>
              <a:t> para la adopción, la salud y el correcto mantenimiento de los sistemas de PCI </a:t>
            </a:r>
          </a:p>
          <a:p>
            <a:pPr marL="428625" indent="-428625">
              <a:buFontTx/>
              <a:buChar char="-"/>
            </a:pPr>
            <a:endParaRPr lang="es-ES" sz="2700" dirty="0">
              <a:latin typeface="Telegraf" panose="020B0604020202020204" charset="0"/>
            </a:endParaRPr>
          </a:p>
          <a:p>
            <a:pPr marL="428625" indent="-428625">
              <a:buFontTx/>
              <a:buChar char="-"/>
            </a:pPr>
            <a:r>
              <a:rPr lang="es-ES" sz="2700" dirty="0">
                <a:latin typeface="Telegraf" panose="020B0604020202020204" charset="0"/>
              </a:rPr>
              <a:t>La aplicación de sistemas conectados se extiende a cada vez más sistemas, incluyendo el diagnóstico de bombas de agua o rociadores.</a:t>
            </a:r>
          </a:p>
          <a:p>
            <a:pPr marL="428625" indent="-428625">
              <a:buFontTx/>
              <a:buChar char="-"/>
            </a:pPr>
            <a:endParaRPr lang="es-ES" sz="2700" dirty="0">
              <a:latin typeface="Telegraf" panose="020B0604020202020204" charset="0"/>
            </a:endParaRPr>
          </a:p>
          <a:p>
            <a:pPr marL="428625" indent="-428625">
              <a:buFontTx/>
              <a:buChar char="-"/>
            </a:pPr>
            <a:r>
              <a:rPr lang="es-ES" sz="2700" dirty="0">
                <a:latin typeface="Telegraf" panose="020B0604020202020204" charset="0"/>
              </a:rPr>
              <a:t>Se revisa el uso de datos conectados para toma de decisiones por debajo del umbral de alarma.</a:t>
            </a:r>
          </a:p>
          <a:p>
            <a:pPr marL="428625" indent="-428625">
              <a:buFontTx/>
              <a:buChar char="-"/>
            </a:pPr>
            <a:endParaRPr lang="es-ES" sz="2700" dirty="0">
              <a:latin typeface="Telegraf" panose="020B0604020202020204" charset="0"/>
            </a:endParaRPr>
          </a:p>
          <a:p>
            <a:pPr marL="428625" indent="-428625">
              <a:buFontTx/>
              <a:buChar char="-"/>
            </a:pPr>
            <a:r>
              <a:rPr lang="es-ES" sz="2700" dirty="0">
                <a:latin typeface="Telegraf" panose="020B0604020202020204" charset="0"/>
              </a:rPr>
              <a:t>Se reconocen los sistemas conectados como herramientas para el desarrollo y validación de nuevos algoritmos.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BC1B78-89F6-605F-5C08-791BCABD1138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3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5" descr="Logotipo&#10;&#10;Descripción generada automáticamente">
            <a:extLst>
              <a:ext uri="{FF2B5EF4-FFF2-40B4-BE49-F238E27FC236}">
                <a16:creationId xmlns:a16="http://schemas.microsoft.com/office/drawing/2014/main" id="{AF7E7D66-BC16-961D-407D-D989A89B9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505" y="5711791"/>
            <a:ext cx="2290923" cy="151228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EE8F3DF-06DD-C695-A9FE-DD95A4109B0F}"/>
              </a:ext>
            </a:extLst>
          </p:cNvPr>
          <p:cNvGrpSpPr/>
          <p:nvPr/>
        </p:nvGrpSpPr>
        <p:grpSpPr>
          <a:xfrm>
            <a:off x="8457980" y="9420046"/>
            <a:ext cx="1372041" cy="267359"/>
            <a:chOff x="5638653" y="6280030"/>
            <a:chExt cx="914694" cy="178239"/>
          </a:xfrm>
        </p:grpSpPr>
        <p:pic>
          <p:nvPicPr>
            <p:cNvPr id="3" name="Imagen 2" descr="Dibujo en blanco y negro&#10;&#10;El contenido generado por IA puede ser incorrecto.">
              <a:extLst>
                <a:ext uri="{FF2B5EF4-FFF2-40B4-BE49-F238E27FC236}">
                  <a16:creationId xmlns:a16="http://schemas.microsoft.com/office/drawing/2014/main" id="{2D55B171-17C7-7929-F3F9-FE44DD1F9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8653" y="6280030"/>
              <a:ext cx="914694" cy="178239"/>
            </a:xfrm>
            <a:prstGeom prst="rect">
              <a:avLst/>
            </a:prstGeom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CDAAFDBA-B567-3D2E-0E2D-41D9B8ADFA08}"/>
                </a:ext>
              </a:extLst>
            </p:cNvPr>
            <p:cNvSpPr/>
            <p:nvPr/>
          </p:nvSpPr>
          <p:spPr>
            <a:xfrm>
              <a:off x="5638653" y="6299780"/>
              <a:ext cx="150166" cy="1584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700">
                <a:latin typeface="Telegraf" panose="020B060402020202020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2597CD6-03F7-E9E1-5E8D-C73B5D189C17}"/>
              </a:ext>
            </a:extLst>
          </p:cNvPr>
          <p:cNvSpPr txBox="1"/>
          <p:nvPr/>
        </p:nvSpPr>
        <p:spPr>
          <a:xfrm>
            <a:off x="386040" y="158702"/>
            <a:ext cx="10311003" cy="379488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endParaRPr lang="es-ES" sz="660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10F24C4F-016D-3160-2328-5C86A09DC226}"/>
              </a:ext>
            </a:extLst>
          </p:cNvPr>
          <p:cNvGraphicFramePr/>
          <p:nvPr/>
        </p:nvGraphicFramePr>
        <p:xfrm>
          <a:off x="2931725" y="4017605"/>
          <a:ext cx="10749144" cy="510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Graphic 13" descr="Firefighter male outline">
            <a:extLst>
              <a:ext uri="{FF2B5EF4-FFF2-40B4-BE49-F238E27FC236}">
                <a16:creationId xmlns:a16="http://schemas.microsoft.com/office/drawing/2014/main" id="{977C7185-F892-1D83-DD59-4C447FA518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281199" y="4271005"/>
            <a:ext cx="1906524" cy="1906524"/>
          </a:xfrm>
          <a:prstGeom prst="rect">
            <a:avLst/>
          </a:prstGeom>
        </p:spPr>
      </p:pic>
      <p:pic>
        <p:nvPicPr>
          <p:cNvPr id="18" name="Graphic 17" descr="Call center outline">
            <a:extLst>
              <a:ext uri="{FF2B5EF4-FFF2-40B4-BE49-F238E27FC236}">
                <a16:creationId xmlns:a16="http://schemas.microsoft.com/office/drawing/2014/main" id="{9B158143-E935-23CF-97AB-7E7322E7B0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80869" y="4204218"/>
            <a:ext cx="1927028" cy="1927028"/>
          </a:xfrm>
          <a:prstGeom prst="rect">
            <a:avLst/>
          </a:prstGeom>
        </p:spPr>
      </p:pic>
      <p:pic>
        <p:nvPicPr>
          <p:cNvPr id="20" name="Graphic 19" descr="Social network with solid fill">
            <a:extLst>
              <a:ext uri="{FF2B5EF4-FFF2-40B4-BE49-F238E27FC236}">
                <a16:creationId xmlns:a16="http://schemas.microsoft.com/office/drawing/2014/main" id="{8F394D8F-065D-31E4-8429-2B6D10F083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599681" y="6761927"/>
            <a:ext cx="2089404" cy="2089404"/>
          </a:xfrm>
          <a:prstGeom prst="rect">
            <a:avLst/>
          </a:prstGeom>
        </p:spPr>
      </p:pic>
      <p:pic>
        <p:nvPicPr>
          <p:cNvPr id="22" name="Graphic 21" descr="Tools outline">
            <a:extLst>
              <a:ext uri="{FF2B5EF4-FFF2-40B4-BE49-F238E27FC236}">
                <a16:creationId xmlns:a16="http://schemas.microsoft.com/office/drawing/2014/main" id="{49B2FEE2-6B56-4ECC-7023-1B3BAA723D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608378" y="7155733"/>
            <a:ext cx="1371600" cy="1371600"/>
          </a:xfrm>
          <a:prstGeom prst="rect">
            <a:avLst/>
          </a:prstGeom>
        </p:spPr>
      </p:pic>
      <p:sp>
        <p:nvSpPr>
          <p:cNvPr id="10" name="Título 9">
            <a:extLst>
              <a:ext uri="{FF2B5EF4-FFF2-40B4-BE49-F238E27FC236}">
                <a16:creationId xmlns:a16="http://schemas.microsoft.com/office/drawing/2014/main" id="{95636DCC-3737-E4B2-0C15-91522EA6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6000"/>
              <a:t>Estado del arte en España de </a:t>
            </a:r>
            <a:br>
              <a:rPr lang="es-ES" sz="6000"/>
            </a:br>
            <a:r>
              <a:rPr lang="es-ES" sz="6000"/>
              <a:t>sistemas de PCI conectados:</a:t>
            </a:r>
            <a:br>
              <a:rPr lang="es-ES" sz="6000"/>
            </a:br>
            <a:br>
              <a:rPr lang="es-ES" sz="6000"/>
            </a:br>
            <a:endParaRPr lang="es-ES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5C995686-F167-F12E-FBCA-8446F5854F8F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410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5" descr="Logotipo&#10;&#10;Descripción generada automáticamente">
            <a:extLst>
              <a:ext uri="{FF2B5EF4-FFF2-40B4-BE49-F238E27FC236}">
                <a16:creationId xmlns:a16="http://schemas.microsoft.com/office/drawing/2014/main" id="{ED74A2CB-5794-2A73-D867-E75163318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0334" y="6776669"/>
            <a:ext cx="1446935" cy="9551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B039CC-01D1-2AD7-9202-450EC519F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31" y="3936131"/>
            <a:ext cx="8413406" cy="3450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DBFB31B7-F253-6276-7EDB-F2DB7559FBE0}"/>
              </a:ext>
            </a:extLst>
          </p:cNvPr>
          <p:cNvCxnSpPr>
            <a:cxnSpLocks/>
          </p:cNvCxnSpPr>
          <p:nvPr/>
        </p:nvCxnSpPr>
        <p:spPr>
          <a:xfrm>
            <a:off x="3566655" y="6620213"/>
            <a:ext cx="1401473" cy="1627992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Imagen 1" descr="Una pantalla de una caja&#10;&#10;Descripción generada automáticamente">
            <a:extLst>
              <a:ext uri="{FF2B5EF4-FFF2-40B4-BE49-F238E27FC236}">
                <a16:creationId xmlns:a16="http://schemas.microsoft.com/office/drawing/2014/main" id="{F6B1EE94-0348-0339-CE7E-3E1334F79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376" y="8022889"/>
            <a:ext cx="1333836" cy="1000376"/>
          </a:xfrm>
          <a:prstGeom prst="rect">
            <a:avLst/>
          </a:prstGeo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7DAB20DB-0BDD-23B6-4E0B-4F211C574170}"/>
              </a:ext>
            </a:extLst>
          </p:cNvPr>
          <p:cNvSpPr txBox="1"/>
          <p:nvPr/>
        </p:nvSpPr>
        <p:spPr>
          <a:xfrm>
            <a:off x="10365734" y="2563376"/>
            <a:ext cx="7344815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 err="1">
                <a:latin typeface="Telegraf" panose="020B0604020202020204" charset="0"/>
              </a:rPr>
              <a:t>Interfície</a:t>
            </a:r>
            <a:r>
              <a:rPr lang="es-ES" sz="2800" dirty="0">
                <a:latin typeface="Telegraf" panose="020B0604020202020204" charset="0"/>
              </a:rPr>
              <a:t> Persona – Máquina más eficaz en el punto de uso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Lenguaje visual y natural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Información relevante distribuida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Empoderamiento en la toma de decisiones en el sitio.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Seguimiento de las acciones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Reconocimiento de los riesgos</a:t>
            </a: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800" dirty="0">
              <a:latin typeface="Telegraf" panose="020B0604020202020204" charset="0"/>
            </a:endParaRP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800" dirty="0">
              <a:latin typeface="Telegraf" panose="020B06040202020202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ES" sz="2800" dirty="0">
              <a:latin typeface="Telegraf" panose="020B0604020202020204" charset="0"/>
            </a:endParaRPr>
          </a:p>
          <a:p>
            <a: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800" dirty="0">
              <a:latin typeface="Telegraf" panose="020B060402020202020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8F2EF6C-685B-FDD7-95FD-656109ADA89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7651" y="7487352"/>
            <a:ext cx="2678948" cy="2193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283D81C-1CDA-B7FB-B119-59CE16EC8010}"/>
              </a:ext>
            </a:extLst>
          </p:cNvPr>
          <p:cNvCxnSpPr>
            <a:cxnSpLocks/>
          </p:cNvCxnSpPr>
          <p:nvPr/>
        </p:nvCxnSpPr>
        <p:spPr>
          <a:xfrm flipH="1">
            <a:off x="2162499" y="6810454"/>
            <a:ext cx="445802" cy="1153148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Imagen 16" descr="Una pantalla de una caja&#10;&#10;Descripción generada automáticamente">
            <a:extLst>
              <a:ext uri="{FF2B5EF4-FFF2-40B4-BE49-F238E27FC236}">
                <a16:creationId xmlns:a16="http://schemas.microsoft.com/office/drawing/2014/main" id="{0E01AF49-BB47-D5BC-2234-908C43B297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267" y="8110874"/>
            <a:ext cx="1333836" cy="1000376"/>
          </a:xfrm>
          <a:prstGeom prst="rect">
            <a:avLst/>
          </a:prstGeom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A1C25F87-97FA-892B-5AF0-811222F980C0}"/>
              </a:ext>
            </a:extLst>
          </p:cNvPr>
          <p:cNvCxnSpPr>
            <a:cxnSpLocks/>
          </p:cNvCxnSpPr>
          <p:nvPr/>
        </p:nvCxnSpPr>
        <p:spPr>
          <a:xfrm flipH="1">
            <a:off x="5618883" y="3425115"/>
            <a:ext cx="445802" cy="1153148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Imagen 22" descr="Una pantalla de una caja&#10;&#10;Descripción generada automáticamente">
            <a:extLst>
              <a:ext uri="{FF2B5EF4-FFF2-40B4-BE49-F238E27FC236}">
                <a16:creationId xmlns:a16="http://schemas.microsoft.com/office/drawing/2014/main" id="{C4426CA2-8551-2ADE-9839-66B3F35FC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4282" y="2270511"/>
            <a:ext cx="1447014" cy="1085260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AE266614-D602-CF29-361C-36F05ECE344F}"/>
              </a:ext>
            </a:extLst>
          </p:cNvPr>
          <p:cNvCxnSpPr>
            <a:cxnSpLocks/>
          </p:cNvCxnSpPr>
          <p:nvPr/>
        </p:nvCxnSpPr>
        <p:spPr>
          <a:xfrm>
            <a:off x="6668284" y="6486361"/>
            <a:ext cx="1401473" cy="1627992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70" name="Grupo 69">
            <a:extLst>
              <a:ext uri="{FF2B5EF4-FFF2-40B4-BE49-F238E27FC236}">
                <a16:creationId xmlns:a16="http://schemas.microsoft.com/office/drawing/2014/main" id="{5935F2CD-202A-DEE4-78ED-271B7F0E20CF}"/>
              </a:ext>
            </a:extLst>
          </p:cNvPr>
          <p:cNvGrpSpPr/>
          <p:nvPr/>
        </p:nvGrpSpPr>
        <p:grpSpPr>
          <a:xfrm>
            <a:off x="7689133" y="7146712"/>
            <a:ext cx="3517871" cy="3517871"/>
            <a:chOff x="5387935" y="4716103"/>
            <a:chExt cx="2345247" cy="2345247"/>
          </a:xfrm>
        </p:grpSpPr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1F5CC7C0-8462-C9B3-50E3-429376FE8B42}"/>
                </a:ext>
              </a:extLst>
            </p:cNvPr>
            <p:cNvGrpSpPr/>
            <p:nvPr/>
          </p:nvGrpSpPr>
          <p:grpSpPr>
            <a:xfrm>
              <a:off x="5763214" y="5595048"/>
              <a:ext cx="665572" cy="307776"/>
              <a:chOff x="5894987" y="5316548"/>
              <a:chExt cx="665572" cy="307776"/>
            </a:xfrm>
          </p:grpSpPr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F7B73DD2-6FB8-C332-628E-91CB40692941}"/>
                  </a:ext>
                </a:extLst>
              </p:cNvPr>
              <p:cNvSpPr txBox="1"/>
              <p:nvPr/>
            </p:nvSpPr>
            <p:spPr>
              <a:xfrm>
                <a:off x="5894987" y="5316548"/>
                <a:ext cx="665572" cy="307776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/>
                <a:r>
                  <a:rPr lang="es-ES" sz="2400">
                    <a:latin typeface="Niagara Solid" panose="04020502070702020202" pitchFamily="82" charset="0"/>
                  </a:rPr>
                  <a:t>CO2</a:t>
                </a:r>
              </a:p>
            </p:txBody>
          </p:sp>
          <p:sp>
            <p:nvSpPr>
              <p:cNvPr id="51" name="Flecha: a la derecha 50">
                <a:extLst>
                  <a:ext uri="{FF2B5EF4-FFF2-40B4-BE49-F238E27FC236}">
                    <a16:creationId xmlns:a16="http://schemas.microsoft.com/office/drawing/2014/main" id="{BC41FE88-9D9B-25B1-8EB2-AF609E923F23}"/>
                  </a:ext>
                </a:extLst>
              </p:cNvPr>
              <p:cNvSpPr/>
              <p:nvPr/>
            </p:nvSpPr>
            <p:spPr>
              <a:xfrm rot="16200000">
                <a:off x="5907329" y="5424280"/>
                <a:ext cx="209929" cy="144016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</p:grp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5E550432-2C33-7EC8-6925-992760456BE7}"/>
                </a:ext>
              </a:extLst>
            </p:cNvPr>
            <p:cNvSpPr txBox="1"/>
            <p:nvPr/>
          </p:nvSpPr>
          <p:spPr>
            <a:xfrm>
              <a:off x="5763214" y="5967138"/>
              <a:ext cx="665572" cy="30777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es-ES" sz="2400">
                  <a:latin typeface="Niagara Solid" panose="04020502070702020202" pitchFamily="82" charset="0"/>
                </a:rPr>
                <a:t>55,0%</a:t>
              </a:r>
            </a:p>
          </p:txBody>
        </p:sp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982D264A-AFEB-775F-B74B-73A9123BA760}"/>
                </a:ext>
              </a:extLst>
            </p:cNvPr>
            <p:cNvGrpSpPr/>
            <p:nvPr/>
          </p:nvGrpSpPr>
          <p:grpSpPr>
            <a:xfrm>
              <a:off x="5763214" y="5222958"/>
              <a:ext cx="665572" cy="332536"/>
              <a:chOff x="5807968" y="5281155"/>
              <a:chExt cx="665572" cy="332536"/>
            </a:xfrm>
          </p:grpSpPr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4D11BD6E-C0C0-65BA-4997-E20638381BEF}"/>
                  </a:ext>
                </a:extLst>
              </p:cNvPr>
              <p:cNvSpPr txBox="1"/>
              <p:nvPr/>
            </p:nvSpPr>
            <p:spPr>
              <a:xfrm>
                <a:off x="5807968" y="5281155"/>
                <a:ext cx="665572" cy="307776"/>
              </a:xfrm>
              <a:prstGeom prst="rect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/>
                <a:r>
                  <a:rPr lang="es-ES" sz="2400">
                    <a:latin typeface="Niagara Solid" panose="04020502070702020202" pitchFamily="82" charset="0"/>
                  </a:rPr>
                  <a:t>-5,0%</a:t>
                </a:r>
              </a:p>
            </p:txBody>
          </p:sp>
          <p:pic>
            <p:nvPicPr>
              <p:cNvPr id="61" name="Gráfico 60" descr="Advertencia con relleno sólido">
                <a:extLst>
                  <a:ext uri="{FF2B5EF4-FFF2-40B4-BE49-F238E27FC236}">
                    <a16:creationId xmlns:a16="http://schemas.microsoft.com/office/drawing/2014/main" id="{F9126871-CBC6-E091-6FB8-68B04AE5CE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36721" y="5309658"/>
                <a:ext cx="304033" cy="304033"/>
              </a:xfrm>
              <a:prstGeom prst="rect">
                <a:avLst/>
              </a:prstGeom>
            </p:spPr>
          </p:pic>
        </p:grpSp>
        <p:pic>
          <p:nvPicPr>
            <p:cNvPr id="66" name="Gráfico 65" descr="Fuego con relleno sólido">
              <a:extLst>
                <a:ext uri="{FF2B5EF4-FFF2-40B4-BE49-F238E27FC236}">
                  <a16:creationId xmlns:a16="http://schemas.microsoft.com/office/drawing/2014/main" id="{AE7E39B1-96E9-8628-2926-571E171C5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54735" y="5997964"/>
              <a:ext cx="269257" cy="269257"/>
            </a:xfrm>
            <a:prstGeom prst="rect">
              <a:avLst/>
            </a:prstGeom>
          </p:spPr>
        </p:pic>
        <p:pic>
          <p:nvPicPr>
            <p:cNvPr id="68" name="Gráfico 67" descr="Lista de comprobación con relleno sólido">
              <a:extLst>
                <a:ext uri="{FF2B5EF4-FFF2-40B4-BE49-F238E27FC236}">
                  <a16:creationId xmlns:a16="http://schemas.microsoft.com/office/drawing/2014/main" id="{9C4C7A10-CDCF-D21F-9348-58C8A082F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317922" y="5144534"/>
              <a:ext cx="1194378" cy="1380809"/>
            </a:xfrm>
            <a:prstGeom prst="rect">
              <a:avLst/>
            </a:prstGeom>
          </p:spPr>
        </p:pic>
        <p:pic>
          <p:nvPicPr>
            <p:cNvPr id="31" name="Gráfico 30" descr="Monitor con relleno sólido">
              <a:extLst>
                <a:ext uri="{FF2B5EF4-FFF2-40B4-BE49-F238E27FC236}">
                  <a16:creationId xmlns:a16="http://schemas.microsoft.com/office/drawing/2014/main" id="{56BE041D-949D-1709-01DB-8C4D094C6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87935" y="4716103"/>
              <a:ext cx="2345247" cy="2345247"/>
            </a:xfrm>
            <a:prstGeom prst="rect">
              <a:avLst/>
            </a:prstGeom>
          </p:spPr>
        </p:pic>
      </p:grpSp>
      <p:pic>
        <p:nvPicPr>
          <p:cNvPr id="71" name="Imagen 70">
            <a:extLst>
              <a:ext uri="{FF2B5EF4-FFF2-40B4-BE49-F238E27FC236}">
                <a16:creationId xmlns:a16="http://schemas.microsoft.com/office/drawing/2014/main" id="{10608E7E-3BA0-E01B-C9DB-9B45A3E1606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4967" y="3392383"/>
            <a:ext cx="1988393" cy="1153149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E89303CD-303D-3B8E-3B90-7298F7E9A23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338" y="3411673"/>
            <a:ext cx="1862979" cy="1166589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0F581BF9-C676-5816-A7FB-C9DCB2B9E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525" y="1160191"/>
            <a:ext cx="11383925" cy="845232"/>
          </a:xfrm>
        </p:spPr>
        <p:txBody>
          <a:bodyPr/>
          <a:lstStyle/>
          <a:p>
            <a:r>
              <a:rPr lang="es-ES" sz="6000" dirty="0"/>
              <a:t>Notificación de emergencias</a:t>
            </a:r>
            <a:br>
              <a:rPr lang="es-ES" sz="6000" dirty="0"/>
            </a:br>
            <a:endParaRPr lang="es-E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756204-AF59-3052-C813-9CB35D8CBA90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987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de la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76EB63D8-70C6-D331-3F80-30AB2FF40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080">
            <a:off x="6012233" y="2779830"/>
            <a:ext cx="3248688" cy="3248688"/>
          </a:xfrm>
          <a:prstGeom prst="rect">
            <a:avLst/>
          </a:prstGeom>
        </p:spPr>
      </p:pic>
      <p:pic>
        <p:nvPicPr>
          <p:cNvPr id="11" name="Imagen 10" descr="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72A953BB-F329-5AF5-7FF5-C7AFB13C51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03" t="17367" r="10671" b="13901"/>
          <a:stretch/>
        </p:blipFill>
        <p:spPr>
          <a:xfrm>
            <a:off x="901700" y="5687708"/>
            <a:ext cx="2068110" cy="1781286"/>
          </a:xfrm>
          <a:prstGeom prst="rect">
            <a:avLst/>
          </a:prstGeom>
        </p:spPr>
      </p:pic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5A3C031-64F1-7A45-2CEA-85FC48741A1D}"/>
              </a:ext>
            </a:extLst>
          </p:cNvPr>
          <p:cNvCxnSpPr>
            <a:cxnSpLocks/>
          </p:cNvCxnSpPr>
          <p:nvPr/>
        </p:nvCxnSpPr>
        <p:spPr>
          <a:xfrm flipH="1" flipV="1">
            <a:off x="6219514" y="7503536"/>
            <a:ext cx="731082" cy="60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 descr="Laptop encendida junto a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F7583D37-23CD-1385-6B6D-CCC31EDDC0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386" y="8536115"/>
            <a:ext cx="2068110" cy="1198935"/>
          </a:xfrm>
          <a:prstGeom prst="rect">
            <a:avLst/>
          </a:prstGeom>
        </p:spPr>
      </p:pic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B6C6EB28-4816-CF13-E0A3-AD2C0B725C69}"/>
              </a:ext>
            </a:extLst>
          </p:cNvPr>
          <p:cNvCxnSpPr>
            <a:cxnSpLocks/>
          </p:cNvCxnSpPr>
          <p:nvPr/>
        </p:nvCxnSpPr>
        <p:spPr>
          <a:xfrm>
            <a:off x="3411202" y="5215878"/>
            <a:ext cx="777380" cy="6480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F6A73244-D568-CA13-DCB6-991B5EB1B2E7}"/>
              </a:ext>
            </a:extLst>
          </p:cNvPr>
          <p:cNvCxnSpPr>
            <a:cxnSpLocks/>
          </p:cNvCxnSpPr>
          <p:nvPr/>
        </p:nvCxnSpPr>
        <p:spPr>
          <a:xfrm flipV="1">
            <a:off x="3627226" y="7782463"/>
            <a:ext cx="780030" cy="11281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n 28" descr="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06F69EAB-4D98-5567-0C80-C838C4265C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03" t="17367" r="10671" b="13901"/>
          <a:stretch/>
        </p:blipFill>
        <p:spPr>
          <a:xfrm>
            <a:off x="1308445" y="3464820"/>
            <a:ext cx="2068110" cy="1781286"/>
          </a:xfrm>
          <a:prstGeom prst="rect">
            <a:avLst/>
          </a:prstGeom>
        </p:spPr>
      </p:pic>
      <p:pic>
        <p:nvPicPr>
          <p:cNvPr id="34" name="Imagen 33" descr="Imagen que contiene sombrero&#10;&#10;Descripción generada automáticamente">
            <a:extLst>
              <a:ext uri="{FF2B5EF4-FFF2-40B4-BE49-F238E27FC236}">
                <a16:creationId xmlns:a16="http://schemas.microsoft.com/office/drawing/2014/main" id="{8F7D1190-02DC-A97E-16D5-567E5FA69E4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567" t="6248" r="17160" b="-448"/>
          <a:stretch/>
        </p:blipFill>
        <p:spPr>
          <a:xfrm>
            <a:off x="6923142" y="7968964"/>
            <a:ext cx="999815" cy="1134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Imagen 35" descr="Imagen que contiene sombrero&#10;&#10;Descripción generada automáticamente">
            <a:extLst>
              <a:ext uri="{FF2B5EF4-FFF2-40B4-BE49-F238E27FC236}">
                <a16:creationId xmlns:a16="http://schemas.microsoft.com/office/drawing/2014/main" id="{EB4E1D05-1CEF-48A4-D06E-834B011329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567" t="6248" r="17160" b="-448"/>
          <a:stretch/>
        </p:blipFill>
        <p:spPr>
          <a:xfrm>
            <a:off x="5071102" y="8526343"/>
            <a:ext cx="999815" cy="1134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7CC4F40-66EB-724C-CEF9-2CF5995BD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5418" y="2901243"/>
            <a:ext cx="1595178" cy="159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72534B99-124F-E150-86DE-BEECD57B15DD}"/>
              </a:ext>
            </a:extLst>
          </p:cNvPr>
          <p:cNvCxnSpPr>
            <a:stCxn id="1028" idx="2"/>
          </p:cNvCxnSpPr>
          <p:nvPr/>
        </p:nvCxnSpPr>
        <p:spPr>
          <a:xfrm flipH="1">
            <a:off x="5247406" y="4496421"/>
            <a:ext cx="905601" cy="11515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BA183C45-B31F-8B92-00A4-D47554C9B513}"/>
              </a:ext>
            </a:extLst>
          </p:cNvPr>
          <p:cNvCxnSpPr>
            <a:cxnSpLocks/>
          </p:cNvCxnSpPr>
          <p:nvPr/>
        </p:nvCxnSpPr>
        <p:spPr>
          <a:xfrm>
            <a:off x="5571008" y="7503536"/>
            <a:ext cx="0" cy="9674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5FD2176B-2CE6-6BA9-E366-D53A4CEE0E46}"/>
              </a:ext>
            </a:extLst>
          </p:cNvPr>
          <p:cNvCxnSpPr>
            <a:cxnSpLocks/>
          </p:cNvCxnSpPr>
          <p:nvPr/>
        </p:nvCxnSpPr>
        <p:spPr>
          <a:xfrm flipH="1">
            <a:off x="6145098" y="5568199"/>
            <a:ext cx="735680" cy="4782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Bloques AutoCAD Gratis de señal B.I.E. (boca de incendio equipada)">
            <a:extLst>
              <a:ext uri="{FF2B5EF4-FFF2-40B4-BE49-F238E27FC236}">
                <a16:creationId xmlns:a16="http://schemas.microsoft.com/office/drawing/2014/main" id="{620334D5-B627-505A-6CCE-8FD6F9A0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9120" y="2493951"/>
            <a:ext cx="1444572" cy="14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8655B2CC-7225-9B58-C5D9-259C738C8770}"/>
              </a:ext>
            </a:extLst>
          </p:cNvPr>
          <p:cNvCxnSpPr>
            <a:stCxn id="1030" idx="2"/>
          </p:cNvCxnSpPr>
          <p:nvPr/>
        </p:nvCxnSpPr>
        <p:spPr>
          <a:xfrm>
            <a:off x="4651407" y="3949551"/>
            <a:ext cx="163952" cy="16186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D1C4B074-045C-35D3-D3B8-758E5266DE32}"/>
              </a:ext>
            </a:extLst>
          </p:cNvPr>
          <p:cNvCxnSpPr>
            <a:cxnSpLocks/>
          </p:cNvCxnSpPr>
          <p:nvPr/>
        </p:nvCxnSpPr>
        <p:spPr>
          <a:xfrm>
            <a:off x="2964973" y="6524950"/>
            <a:ext cx="528771" cy="899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7D7458D5-14DC-60A5-5DFD-FDA1A65CF9E4}"/>
              </a:ext>
            </a:extLst>
          </p:cNvPr>
          <p:cNvSpPr txBox="1"/>
          <p:nvPr/>
        </p:nvSpPr>
        <p:spPr>
          <a:xfrm>
            <a:off x="11424778" y="2478669"/>
            <a:ext cx="6349638" cy="8925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28625" indent="-428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lvl1pPr>
          </a:lstStyle>
          <a:p>
            <a:r>
              <a:rPr lang="es-ES" sz="3600"/>
              <a:t>Información accesible en la nube</a:t>
            </a:r>
          </a:p>
          <a:p>
            <a:r>
              <a:rPr lang="es-ES" sz="3600"/>
              <a:t>Bajos costes de mantenimiento del sistema</a:t>
            </a:r>
          </a:p>
          <a:p>
            <a:r>
              <a:rPr lang="es-ES" sz="3600"/>
              <a:t>Información de estado del parque instalado</a:t>
            </a:r>
          </a:p>
          <a:p>
            <a:r>
              <a:rPr lang="es-ES" sz="3600"/>
              <a:t>Detalle del estado de los componentes.</a:t>
            </a:r>
          </a:p>
          <a:p>
            <a:r>
              <a:rPr lang="es-ES" sz="3600"/>
              <a:t>Históricos ilimitados</a:t>
            </a:r>
          </a:p>
          <a:p>
            <a:r>
              <a:rPr lang="es-ES" sz="3600"/>
              <a:t>Diagnósticos y recomendaciones de mantenimiento preventivo</a:t>
            </a:r>
          </a:p>
          <a:p>
            <a:endParaRPr lang="es-ES" sz="3600"/>
          </a:p>
          <a:p>
            <a:endParaRPr lang="es-ES" sz="3600"/>
          </a:p>
        </p:txBody>
      </p: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D0FC7B49-5B4C-0922-5F5F-88821ED6928F}"/>
              </a:ext>
            </a:extLst>
          </p:cNvPr>
          <p:cNvCxnSpPr>
            <a:cxnSpLocks/>
          </p:cNvCxnSpPr>
          <p:nvPr/>
        </p:nvCxnSpPr>
        <p:spPr>
          <a:xfrm flipV="1">
            <a:off x="6477015" y="6614917"/>
            <a:ext cx="2658824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Gráfico 61" descr="Mujer programadora con relleno sólido">
            <a:extLst>
              <a:ext uri="{FF2B5EF4-FFF2-40B4-BE49-F238E27FC236}">
                <a16:creationId xmlns:a16="http://schemas.microsoft.com/office/drawing/2014/main" id="{EDB5AD8D-E06E-538F-F5FC-A93856074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1862" y="4276326"/>
            <a:ext cx="1371600" cy="1371600"/>
          </a:xfrm>
          <a:prstGeom prst="rect">
            <a:avLst/>
          </a:prstGeom>
        </p:spPr>
      </p:pic>
      <p:pic>
        <p:nvPicPr>
          <p:cNvPr id="1024" name="Gráfico 1023" descr="Servidor con relleno sólido">
            <a:extLst>
              <a:ext uri="{FF2B5EF4-FFF2-40B4-BE49-F238E27FC236}">
                <a16:creationId xmlns:a16="http://schemas.microsoft.com/office/drawing/2014/main" id="{9FE19C44-F111-70FC-97ED-A7615BC4D4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53443" y="7183350"/>
            <a:ext cx="1371600" cy="1371600"/>
          </a:xfrm>
          <a:prstGeom prst="rect">
            <a:avLst/>
          </a:prstGeom>
        </p:spPr>
      </p:pic>
      <p:pic>
        <p:nvPicPr>
          <p:cNvPr id="1026" name="Gráfico 1025" descr="Ordenador con relleno sólido">
            <a:extLst>
              <a:ext uri="{FF2B5EF4-FFF2-40B4-BE49-F238E27FC236}">
                <a16:creationId xmlns:a16="http://schemas.microsoft.com/office/drawing/2014/main" id="{9479728E-EEB0-7B9E-2B20-2FDA4A7112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37471" y="5953011"/>
            <a:ext cx="1371600" cy="1371600"/>
          </a:xfrm>
          <a:prstGeom prst="rect">
            <a:avLst/>
          </a:prstGeom>
        </p:spPr>
      </p:pic>
      <p:cxnSp>
        <p:nvCxnSpPr>
          <p:cNvPr id="1027" name="Conector recto de flecha 1026">
            <a:extLst>
              <a:ext uri="{FF2B5EF4-FFF2-40B4-BE49-F238E27FC236}">
                <a16:creationId xmlns:a16="http://schemas.microsoft.com/office/drawing/2014/main" id="{DCAF00F4-A8A9-1E54-C75A-655E3906EE90}"/>
              </a:ext>
            </a:extLst>
          </p:cNvPr>
          <p:cNvCxnSpPr>
            <a:cxnSpLocks/>
            <a:stCxn id="1024" idx="1"/>
          </p:cNvCxnSpPr>
          <p:nvPr/>
        </p:nvCxnSpPr>
        <p:spPr>
          <a:xfrm flipH="1" flipV="1">
            <a:off x="6662148" y="7220214"/>
            <a:ext cx="1491296" cy="6489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Gráfico 1033" descr="Hombre trabajador de la construcción con relleno sólido">
            <a:extLst>
              <a:ext uri="{FF2B5EF4-FFF2-40B4-BE49-F238E27FC236}">
                <a16:creationId xmlns:a16="http://schemas.microsoft.com/office/drawing/2014/main" id="{5CCD629C-1DF3-B55A-8C3C-76B65634D6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51862" y="2879027"/>
            <a:ext cx="1371600" cy="13716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82C9A96-6247-386E-522B-AE6B7AB39682}"/>
              </a:ext>
            </a:extLst>
          </p:cNvPr>
          <p:cNvGrpSpPr/>
          <p:nvPr/>
        </p:nvGrpSpPr>
        <p:grpSpPr>
          <a:xfrm>
            <a:off x="8457980" y="9420046"/>
            <a:ext cx="1372041" cy="267359"/>
            <a:chOff x="5638653" y="6280030"/>
            <a:chExt cx="914694" cy="178239"/>
          </a:xfrm>
        </p:grpSpPr>
        <p:pic>
          <p:nvPicPr>
            <p:cNvPr id="3" name="Imagen 2" descr="Dibujo en blanco y negro&#10;&#10;El contenido generado por IA puede ser incorrecto.">
              <a:extLst>
                <a:ext uri="{FF2B5EF4-FFF2-40B4-BE49-F238E27FC236}">
                  <a16:creationId xmlns:a16="http://schemas.microsoft.com/office/drawing/2014/main" id="{9FB49182-A449-8955-B144-FA5C35510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8653" y="6280030"/>
              <a:ext cx="914694" cy="178239"/>
            </a:xfrm>
            <a:prstGeom prst="rect">
              <a:avLst/>
            </a:prstGeom>
          </p:spPr>
        </p:pic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1125DCB-18E1-16A0-6943-93E841476640}"/>
                </a:ext>
              </a:extLst>
            </p:cNvPr>
            <p:cNvSpPr/>
            <p:nvPr/>
          </p:nvSpPr>
          <p:spPr>
            <a:xfrm>
              <a:off x="5638653" y="6299780"/>
              <a:ext cx="150166" cy="1584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700"/>
            </a:p>
          </p:txBody>
        </p:sp>
      </p:grpSp>
      <p:pic>
        <p:nvPicPr>
          <p:cNvPr id="7" name="Imagen 15" descr="Logotipo&#10;&#10;Descripción generada automáticamente">
            <a:extLst>
              <a:ext uri="{FF2B5EF4-FFF2-40B4-BE49-F238E27FC236}">
                <a16:creationId xmlns:a16="http://schemas.microsoft.com/office/drawing/2014/main" id="{7409DFC4-6279-503B-2E54-C7DDF2199BA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403" y="5647847"/>
            <a:ext cx="2811261" cy="1855770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6C74EEFC-D09E-97E3-A885-53D4AFE7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454" y="1103991"/>
            <a:ext cx="22072600" cy="845232"/>
          </a:xfrm>
        </p:spPr>
        <p:txBody>
          <a:bodyPr/>
          <a:lstStyle/>
          <a:p>
            <a:r>
              <a:rPr lang="es-ES" sz="6000" dirty="0"/>
              <a:t>Servicios extendidos: Interoperabilidad</a:t>
            </a:r>
            <a:br>
              <a:rPr lang="es-ES" sz="6000" dirty="0"/>
            </a:br>
            <a:endParaRPr lang="es-ES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2C5DE303-A489-195F-76A0-B9DEDD4241EB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605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7DD82F2-C1AF-AD79-0D4E-BF98326496F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213" y="2443842"/>
            <a:ext cx="3568391" cy="2553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7DAB20DB-0BDD-23B6-4E0B-4F211C574170}"/>
              </a:ext>
            </a:extLst>
          </p:cNvPr>
          <p:cNvSpPr txBox="1"/>
          <p:nvPr/>
        </p:nvSpPr>
        <p:spPr>
          <a:xfrm>
            <a:off x="10695940" y="1737074"/>
            <a:ext cx="75589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Datos masivos subidos disponibles para IA o algoritmos avanzados para análisis predictivo.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Filtrado de información de valor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Inteligencia al servicio de las personas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Precisión en el diagnóstico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Recomendaciones y justificaciones de mantenimiento.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Reducción de costes de intervención. Menos intervenciones no previstas.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000" dirty="0">
                <a:latin typeface="Telegraf" panose="020B0604020202020204" charset="0"/>
              </a:rPr>
              <a:t>Análisis de correlación causa efecto.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es-ES" sz="2000" dirty="0">
              <a:latin typeface="Telegraf" panose="020B0604020202020204" charset="0"/>
            </a:endParaRP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B5139F2C-A699-BF3F-1142-01F5678C121D}"/>
              </a:ext>
            </a:extLst>
          </p:cNvPr>
          <p:cNvGrpSpPr/>
          <p:nvPr/>
        </p:nvGrpSpPr>
        <p:grpSpPr>
          <a:xfrm>
            <a:off x="1084030" y="2831966"/>
            <a:ext cx="6975949" cy="6588084"/>
            <a:chOff x="1558587" y="2149162"/>
            <a:chExt cx="4650628" cy="4392055"/>
          </a:xfrm>
        </p:grpSpPr>
        <p:cxnSp>
          <p:nvCxnSpPr>
            <p:cNvPr id="46" name="Conector recto 45">
              <a:extLst>
                <a:ext uri="{FF2B5EF4-FFF2-40B4-BE49-F238E27FC236}">
                  <a16:creationId xmlns:a16="http://schemas.microsoft.com/office/drawing/2014/main" id="{11D4894B-FE90-C417-D86B-7A2027EEED73}"/>
                </a:ext>
              </a:extLst>
            </p:cNvPr>
            <p:cNvCxnSpPr>
              <a:cxnSpLocks/>
            </p:cNvCxnSpPr>
            <p:nvPr/>
          </p:nvCxnSpPr>
          <p:spPr>
            <a:xfrm>
              <a:off x="3334824" y="3273703"/>
              <a:ext cx="412293" cy="653393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5F8617A9-F0A8-5F7E-CFD5-5E74324D404E}"/>
                </a:ext>
              </a:extLst>
            </p:cNvPr>
            <p:cNvCxnSpPr>
              <a:cxnSpLocks/>
            </p:cNvCxnSpPr>
            <p:nvPr/>
          </p:nvCxnSpPr>
          <p:spPr>
            <a:xfrm>
              <a:off x="2927557" y="4257479"/>
              <a:ext cx="438220" cy="39351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53">
              <a:extLst>
                <a:ext uri="{FF2B5EF4-FFF2-40B4-BE49-F238E27FC236}">
                  <a16:creationId xmlns:a16="http://schemas.microsoft.com/office/drawing/2014/main" id="{68D8C0F2-3B46-D95B-682B-112186B647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2210" y="4706220"/>
              <a:ext cx="581155" cy="343116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31E2EE39-594C-836D-01A9-46E1E40149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9436" y="4748848"/>
              <a:ext cx="297201" cy="768765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id="{9001692B-0FCC-6AB9-3675-8FE436116E39}"/>
                </a:ext>
              </a:extLst>
            </p:cNvPr>
            <p:cNvCxnSpPr>
              <a:cxnSpLocks/>
            </p:cNvCxnSpPr>
            <p:nvPr/>
          </p:nvCxnSpPr>
          <p:spPr>
            <a:xfrm>
              <a:off x="4305046" y="4763739"/>
              <a:ext cx="338824" cy="753874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598B50C8-F1DB-117E-6802-C17CCFCEDC7E}"/>
                </a:ext>
              </a:extLst>
            </p:cNvPr>
            <p:cNvCxnSpPr>
              <a:cxnSpLocks/>
              <a:endCxn id="29" idx="1"/>
            </p:cNvCxnSpPr>
            <p:nvPr/>
          </p:nvCxnSpPr>
          <p:spPr>
            <a:xfrm flipV="1">
              <a:off x="4871809" y="4448868"/>
              <a:ext cx="311989" cy="4840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ABCE00ED-0213-702A-AED7-256EE996FDB3}"/>
                </a:ext>
              </a:extLst>
            </p:cNvPr>
            <p:cNvCxnSpPr>
              <a:stCxn id="40" idx="4"/>
            </p:cNvCxnSpPr>
            <p:nvPr/>
          </p:nvCxnSpPr>
          <p:spPr>
            <a:xfrm flipH="1">
              <a:off x="4176594" y="3213883"/>
              <a:ext cx="4635" cy="613160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8B7AD477-6615-1C5D-B06C-FBBC888410E8}"/>
                </a:ext>
              </a:extLst>
            </p:cNvPr>
            <p:cNvGrpSpPr/>
            <p:nvPr/>
          </p:nvGrpSpPr>
          <p:grpSpPr>
            <a:xfrm>
              <a:off x="2687256" y="5476496"/>
              <a:ext cx="1066000" cy="1064721"/>
              <a:chOff x="2944192" y="5575651"/>
              <a:chExt cx="1066000" cy="1064721"/>
            </a:xfrm>
          </p:grpSpPr>
          <p:sp>
            <p:nvSpPr>
              <p:cNvPr id="24" name="Diagrama de flujo: conector 23">
                <a:extLst>
                  <a:ext uri="{FF2B5EF4-FFF2-40B4-BE49-F238E27FC236}">
                    <a16:creationId xmlns:a16="http://schemas.microsoft.com/office/drawing/2014/main" id="{1FFA24FB-A552-8851-7B6A-38792468FE4B}"/>
                  </a:ext>
                </a:extLst>
              </p:cNvPr>
              <p:cNvSpPr/>
              <p:nvPr/>
            </p:nvSpPr>
            <p:spPr>
              <a:xfrm>
                <a:off x="2944192" y="5575651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id="{52CDDE60-B65B-6377-E65B-5F39A366D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67427" y="5676588"/>
                <a:ext cx="875903" cy="875903"/>
              </a:xfrm>
              <a:prstGeom prst="rect">
                <a:avLst/>
              </a:prstGeom>
            </p:spPr>
          </p:pic>
        </p:grp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F090FA01-229F-25F7-E8C7-01DBAE9E8E11}"/>
                </a:ext>
              </a:extLst>
            </p:cNvPr>
            <p:cNvGrpSpPr/>
            <p:nvPr/>
          </p:nvGrpSpPr>
          <p:grpSpPr>
            <a:xfrm>
              <a:off x="1558587" y="4763739"/>
              <a:ext cx="1066000" cy="1064721"/>
              <a:chOff x="1531058" y="5021025"/>
              <a:chExt cx="1066000" cy="1064721"/>
            </a:xfrm>
          </p:grpSpPr>
          <p:sp>
            <p:nvSpPr>
              <p:cNvPr id="22" name="Diagrama de flujo: conector 21">
                <a:extLst>
                  <a:ext uri="{FF2B5EF4-FFF2-40B4-BE49-F238E27FC236}">
                    <a16:creationId xmlns:a16="http://schemas.microsoft.com/office/drawing/2014/main" id="{E74F88CD-5307-2D9F-93F6-3D8CEA9B5D76}"/>
                  </a:ext>
                </a:extLst>
              </p:cNvPr>
              <p:cNvSpPr/>
              <p:nvPr/>
            </p:nvSpPr>
            <p:spPr>
              <a:xfrm>
                <a:off x="1531058" y="5021025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3" name="Imagen 12" descr="Imagen que contiene monitor&#10;&#10;Descripción generada automáticamente">
                <a:extLst>
                  <a:ext uri="{FF2B5EF4-FFF2-40B4-BE49-F238E27FC236}">
                    <a16:creationId xmlns:a16="http://schemas.microsoft.com/office/drawing/2014/main" id="{8527C91E-0AC3-9A7D-1975-24E211555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50540" y="5141201"/>
                <a:ext cx="868901" cy="868901"/>
              </a:xfrm>
              <a:prstGeom prst="rect">
                <a:avLst/>
              </a:prstGeom>
            </p:spPr>
          </p:pic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8A6B4BAA-A69E-3BE3-F721-35B61A0C6744}"/>
                </a:ext>
              </a:extLst>
            </p:cNvPr>
            <p:cNvGrpSpPr/>
            <p:nvPr/>
          </p:nvGrpSpPr>
          <p:grpSpPr>
            <a:xfrm>
              <a:off x="2432278" y="2371557"/>
              <a:ext cx="1066000" cy="1064721"/>
              <a:chOff x="1376849" y="2178419"/>
              <a:chExt cx="1066000" cy="1064721"/>
            </a:xfrm>
          </p:grpSpPr>
          <p:sp>
            <p:nvSpPr>
              <p:cNvPr id="18" name="Diagrama de flujo: conector 17">
                <a:extLst>
                  <a:ext uri="{FF2B5EF4-FFF2-40B4-BE49-F238E27FC236}">
                    <a16:creationId xmlns:a16="http://schemas.microsoft.com/office/drawing/2014/main" id="{2AEE83CB-1765-18F8-7230-0EBE61A19A73}"/>
                  </a:ext>
                </a:extLst>
              </p:cNvPr>
              <p:cNvSpPr/>
              <p:nvPr/>
            </p:nvSpPr>
            <p:spPr>
              <a:xfrm>
                <a:off x="1376849" y="2178419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4" name="Imagen 13" descr="Imagen que contiene sombrero&#10;&#10;Descripción generada automáticamente">
                <a:extLst>
                  <a:ext uri="{FF2B5EF4-FFF2-40B4-BE49-F238E27FC236}">
                    <a16:creationId xmlns:a16="http://schemas.microsoft.com/office/drawing/2014/main" id="{E9DE1E69-BED8-4DAF-6B74-C6559D0264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0567" t="6248" r="17160" b="-448"/>
              <a:stretch/>
            </p:blipFill>
            <p:spPr>
              <a:xfrm>
                <a:off x="1460791" y="2224217"/>
                <a:ext cx="898116" cy="1018923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36B7059C-484A-1AFC-F77E-895F90EF2AF7}"/>
                </a:ext>
              </a:extLst>
            </p:cNvPr>
            <p:cNvGrpSpPr/>
            <p:nvPr/>
          </p:nvGrpSpPr>
          <p:grpSpPr>
            <a:xfrm>
              <a:off x="4344008" y="5430783"/>
              <a:ext cx="1066000" cy="1064721"/>
              <a:chOff x="4677114" y="5589758"/>
              <a:chExt cx="1066000" cy="1064721"/>
            </a:xfrm>
          </p:grpSpPr>
          <p:sp>
            <p:nvSpPr>
              <p:cNvPr id="30" name="Diagrama de flujo: conector 29">
                <a:extLst>
                  <a:ext uri="{FF2B5EF4-FFF2-40B4-BE49-F238E27FC236}">
                    <a16:creationId xmlns:a16="http://schemas.microsoft.com/office/drawing/2014/main" id="{9B58DBC2-F07B-54A9-771F-4A257CE3E107}"/>
                  </a:ext>
                </a:extLst>
              </p:cNvPr>
              <p:cNvSpPr/>
              <p:nvPr/>
            </p:nvSpPr>
            <p:spPr>
              <a:xfrm>
                <a:off x="4677114" y="5589758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5" name="Imagen 14" descr="Imagen en blanco y negro&#10;&#10;Descripción generada automáticamente con confianza baja">
                <a:extLst>
                  <a:ext uri="{FF2B5EF4-FFF2-40B4-BE49-F238E27FC236}">
                    <a16:creationId xmlns:a16="http://schemas.microsoft.com/office/drawing/2014/main" id="{D0C88EA5-905A-66A4-E95E-5E44559EA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89978" y="5814984"/>
                <a:ext cx="853136" cy="603301"/>
              </a:xfrm>
              <a:prstGeom prst="rect">
                <a:avLst/>
              </a:prstGeom>
            </p:spPr>
          </p:pic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AAD2AAC8-0798-588A-41B7-72B7DDE4CD66}"/>
                </a:ext>
              </a:extLst>
            </p:cNvPr>
            <p:cNvGrpSpPr/>
            <p:nvPr/>
          </p:nvGrpSpPr>
          <p:grpSpPr>
            <a:xfrm>
              <a:off x="1719519" y="3381540"/>
              <a:ext cx="1398974" cy="1095029"/>
              <a:chOff x="1107825" y="3486015"/>
              <a:chExt cx="1398974" cy="1095029"/>
            </a:xfrm>
          </p:grpSpPr>
          <p:sp>
            <p:nvSpPr>
              <p:cNvPr id="20" name="Diagrama de flujo: conector 19">
                <a:extLst>
                  <a:ext uri="{FF2B5EF4-FFF2-40B4-BE49-F238E27FC236}">
                    <a16:creationId xmlns:a16="http://schemas.microsoft.com/office/drawing/2014/main" id="{FD832D25-D5D3-593E-8DFE-09BB2EADC095}"/>
                  </a:ext>
                </a:extLst>
              </p:cNvPr>
              <p:cNvSpPr/>
              <p:nvPr/>
            </p:nvSpPr>
            <p:spPr>
              <a:xfrm>
                <a:off x="1275142" y="3516323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6" name="Imagen 15" descr="Imagen que contiene reloj, blanco, tabla&#10;&#10;Descripción generada automáticamente">
                <a:extLst>
                  <a:ext uri="{FF2B5EF4-FFF2-40B4-BE49-F238E27FC236}">
                    <a16:creationId xmlns:a16="http://schemas.microsoft.com/office/drawing/2014/main" id="{B0C16F60-D570-1F2B-16D6-FE19F9C2D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07825" y="3486015"/>
                <a:ext cx="1398974" cy="1049231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EB9D7B0D-0C64-6D28-CB75-029E9F605C4E}"/>
                </a:ext>
              </a:extLst>
            </p:cNvPr>
            <p:cNvGrpSpPr/>
            <p:nvPr/>
          </p:nvGrpSpPr>
          <p:grpSpPr>
            <a:xfrm>
              <a:off x="5143215" y="3818598"/>
              <a:ext cx="1066000" cy="1064721"/>
              <a:chOff x="5439942" y="4190795"/>
              <a:chExt cx="1066000" cy="1064721"/>
            </a:xfrm>
          </p:grpSpPr>
          <p:grpSp>
            <p:nvGrpSpPr>
              <p:cNvPr id="37" name="Grupo 36">
                <a:extLst>
                  <a:ext uri="{FF2B5EF4-FFF2-40B4-BE49-F238E27FC236}">
                    <a16:creationId xmlns:a16="http://schemas.microsoft.com/office/drawing/2014/main" id="{C3CEFF7F-925B-D199-2FC1-0A123A61C13B}"/>
                  </a:ext>
                </a:extLst>
              </p:cNvPr>
              <p:cNvGrpSpPr/>
              <p:nvPr/>
            </p:nvGrpSpPr>
            <p:grpSpPr>
              <a:xfrm>
                <a:off x="5439942" y="4190795"/>
                <a:ext cx="1066000" cy="1064721"/>
                <a:chOff x="5561652" y="4735394"/>
                <a:chExt cx="1066000" cy="1064721"/>
              </a:xfrm>
            </p:grpSpPr>
            <p:sp>
              <p:nvSpPr>
                <p:cNvPr id="27" name="Diagrama de flujo: conector 26">
                  <a:extLst>
                    <a:ext uri="{FF2B5EF4-FFF2-40B4-BE49-F238E27FC236}">
                      <a16:creationId xmlns:a16="http://schemas.microsoft.com/office/drawing/2014/main" id="{77ADA00D-7DFD-EE90-35DC-39B158A550B4}"/>
                    </a:ext>
                  </a:extLst>
                </p:cNvPr>
                <p:cNvSpPr/>
                <p:nvPr/>
              </p:nvSpPr>
              <p:spPr>
                <a:xfrm>
                  <a:off x="5561652" y="4735394"/>
                  <a:ext cx="1066000" cy="1064721"/>
                </a:xfrm>
                <a:prstGeom prst="flowChartConnector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s-ES" sz="2700"/>
                </a:p>
              </p:txBody>
            </p:sp>
            <p:pic>
              <p:nvPicPr>
                <p:cNvPr id="28" name="Imagen 27" descr="Imagen que contiene pila, cámara&#10;&#10;Descripción generada automáticamente">
                  <a:extLst>
                    <a:ext uri="{FF2B5EF4-FFF2-40B4-BE49-F238E27FC236}">
                      <a16:creationId xmlns:a16="http://schemas.microsoft.com/office/drawing/2014/main" id="{6D8A2913-148E-3269-DC56-93B63C15DD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43960" y="4845458"/>
                  <a:ext cx="853136" cy="667672"/>
                </a:xfrm>
                <a:prstGeom prst="rect">
                  <a:avLst/>
                </a:prstGeom>
              </p:spPr>
            </p:pic>
          </p:grpSp>
          <p:pic>
            <p:nvPicPr>
              <p:cNvPr id="29" name="Imagen 28" descr="Imagen que contiene pila, cámara&#10;&#10;Descripción generada automáticamente">
                <a:extLst>
                  <a:ext uri="{FF2B5EF4-FFF2-40B4-BE49-F238E27FC236}">
                    <a16:creationId xmlns:a16="http://schemas.microsoft.com/office/drawing/2014/main" id="{5423AB44-B107-8049-9EA4-FA8F519A95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80525" y="4487229"/>
                <a:ext cx="853136" cy="667672"/>
              </a:xfrm>
              <a:prstGeom prst="rect">
                <a:avLst/>
              </a:prstGeom>
            </p:spPr>
          </p:pic>
        </p:grp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022DB39E-5D3F-667F-43C6-82F10A183832}"/>
                </a:ext>
              </a:extLst>
            </p:cNvPr>
            <p:cNvGrpSpPr/>
            <p:nvPr/>
          </p:nvGrpSpPr>
          <p:grpSpPr>
            <a:xfrm>
              <a:off x="3648229" y="2149162"/>
              <a:ext cx="1066000" cy="1064721"/>
              <a:chOff x="4397122" y="2846401"/>
              <a:chExt cx="1066000" cy="1064721"/>
            </a:xfrm>
          </p:grpSpPr>
          <p:sp>
            <p:nvSpPr>
              <p:cNvPr id="40" name="Diagrama de flujo: conector 39">
                <a:extLst>
                  <a:ext uri="{FF2B5EF4-FFF2-40B4-BE49-F238E27FC236}">
                    <a16:creationId xmlns:a16="http://schemas.microsoft.com/office/drawing/2014/main" id="{9212A3DB-A003-E47B-7FF1-D0F81B61C9BB}"/>
                  </a:ext>
                </a:extLst>
              </p:cNvPr>
              <p:cNvSpPr/>
              <p:nvPr/>
            </p:nvSpPr>
            <p:spPr>
              <a:xfrm>
                <a:off x="4397122" y="2846401"/>
                <a:ext cx="1066000" cy="1064721"/>
              </a:xfrm>
              <a:prstGeom prst="flowChartConnector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sz="2700"/>
              </a:p>
            </p:txBody>
          </p:sp>
          <p:pic>
            <p:nvPicPr>
              <p:cNvPr id="11" name="Imagen 10" descr="Una caja de cartón&#10;&#10;Descripción generada automáticamente con confianza media">
                <a:extLst>
                  <a:ext uri="{FF2B5EF4-FFF2-40B4-BE49-F238E27FC236}">
                    <a16:creationId xmlns:a16="http://schemas.microsoft.com/office/drawing/2014/main" id="{93738C44-6BE2-E66D-4C97-CA7C4EF4A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503" t="17367" r="10671" b="13901"/>
              <a:stretch/>
            </p:blipFill>
            <p:spPr>
              <a:xfrm>
                <a:off x="4559525" y="3038760"/>
                <a:ext cx="771983" cy="664918"/>
              </a:xfrm>
              <a:prstGeom prst="rect">
                <a:avLst/>
              </a:prstGeom>
            </p:spPr>
          </p:pic>
        </p:grpSp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48A17B69-A613-4840-E13C-F15DA9F86C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95940" y="6924643"/>
            <a:ext cx="6882707" cy="2683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BCCEDB05-3FA5-72EE-8BC9-A5FA1B5D6B34}"/>
              </a:ext>
            </a:extLst>
          </p:cNvPr>
          <p:cNvGrpSpPr/>
          <p:nvPr/>
        </p:nvGrpSpPr>
        <p:grpSpPr>
          <a:xfrm>
            <a:off x="8457980" y="9420046"/>
            <a:ext cx="1372041" cy="267359"/>
            <a:chOff x="5638653" y="6280030"/>
            <a:chExt cx="914694" cy="178239"/>
          </a:xfrm>
        </p:grpSpPr>
        <p:pic>
          <p:nvPicPr>
            <p:cNvPr id="3" name="Imagen 2" descr="Dibujo en blanco y negro&#10;&#10;El contenido generado por IA puede ser incorrecto.">
              <a:extLst>
                <a:ext uri="{FF2B5EF4-FFF2-40B4-BE49-F238E27FC236}">
                  <a16:creationId xmlns:a16="http://schemas.microsoft.com/office/drawing/2014/main" id="{D6EA8531-2F65-C3A1-2AFF-DC90CA4A9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8653" y="6280030"/>
              <a:ext cx="914694" cy="178239"/>
            </a:xfrm>
            <a:prstGeom prst="rect">
              <a:avLst/>
            </a:prstGeom>
          </p:spPr>
        </p:pic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0E5BC058-1974-E498-F7E7-4027D5BA3DDE}"/>
                </a:ext>
              </a:extLst>
            </p:cNvPr>
            <p:cNvSpPr/>
            <p:nvPr/>
          </p:nvSpPr>
          <p:spPr>
            <a:xfrm>
              <a:off x="5638653" y="6299780"/>
              <a:ext cx="150166" cy="1584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700"/>
            </a:p>
          </p:txBody>
        </p:sp>
      </p:grpSp>
      <p:pic>
        <p:nvPicPr>
          <p:cNvPr id="19" name="Imagen 15" descr="Logotipo&#10;&#10;Descripción generada automáticamente">
            <a:extLst>
              <a:ext uri="{FF2B5EF4-FFF2-40B4-BE49-F238E27FC236}">
                <a16:creationId xmlns:a16="http://schemas.microsoft.com/office/drawing/2014/main" id="{65BD58C9-94DE-17B8-A893-BCD4FCCCC6C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070" y="5353083"/>
            <a:ext cx="2811261" cy="18557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8E664FA-49E8-7558-41FA-ABBCBD83AA09}"/>
              </a:ext>
            </a:extLst>
          </p:cNvPr>
          <p:cNvSpPr txBox="1"/>
          <p:nvPr/>
        </p:nvSpPr>
        <p:spPr>
          <a:xfrm>
            <a:off x="1066109" y="1235525"/>
            <a:ext cx="9030696" cy="95569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77500" lnSpcReduction="20000"/>
          </a:bodyPr>
          <a:lstStyle>
            <a:defPPr>
              <a:defRPr lang="es-E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dirty="0"/>
              <a:t>Servicios extendidos: Pronóstico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4D9FD440-33A9-4079-5D7E-ADF10C7C1D2A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42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FB1CA-BD0B-C5FC-1579-77C415D00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11">
            <a:extLst>
              <a:ext uri="{FF2B5EF4-FFF2-40B4-BE49-F238E27FC236}">
                <a16:creationId xmlns:a16="http://schemas.microsoft.com/office/drawing/2014/main" id="{A41C6722-5B75-0784-0691-063A778187E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59357" y="7274984"/>
            <a:ext cx="13716000" cy="72837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s-ES" sz="4000" b="1" dirty="0">
                <a:solidFill>
                  <a:schemeClr val="bg1"/>
                </a:solidFill>
                <a:ea typeface="Calibri"/>
                <a:cs typeface="Calibri"/>
              </a:rPr>
              <a:t>Bloque 2:</a:t>
            </a:r>
            <a:endParaRPr lang="ca-ES" sz="4000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9BF8E8C-DFE5-0B3B-8F53-05EC9707EF57}"/>
              </a:ext>
            </a:extLst>
          </p:cNvPr>
          <p:cNvSpPr txBox="1"/>
          <p:nvPr/>
        </p:nvSpPr>
        <p:spPr>
          <a:xfrm>
            <a:off x="1464459" y="7997261"/>
            <a:ext cx="9867900" cy="564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619"/>
              </a:lnSpc>
            </a:pPr>
            <a:r>
              <a:rPr lang="ca-ES" sz="3600" dirty="0" err="1">
                <a:solidFill>
                  <a:schemeClr val="bg1"/>
                </a:solidFill>
              </a:rPr>
              <a:t>Integridad</a:t>
            </a:r>
            <a:r>
              <a:rPr lang="ca-ES" sz="3600" dirty="0">
                <a:solidFill>
                  <a:schemeClr val="bg1"/>
                </a:solidFill>
              </a:rPr>
              <a:t> del Sistema E54-13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9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>
            <a:extLst>
              <a:ext uri="{FF2B5EF4-FFF2-40B4-BE49-F238E27FC236}">
                <a16:creationId xmlns:a16="http://schemas.microsoft.com/office/drawing/2014/main" id="{92465C63-9DD1-46BC-AB7F-B6B675FC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31" y="5059187"/>
            <a:ext cx="429339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6">
            <a:extLst>
              <a:ext uri="{FF2B5EF4-FFF2-40B4-BE49-F238E27FC236}">
                <a16:creationId xmlns:a16="http://schemas.microsoft.com/office/drawing/2014/main" id="{6C97355C-7F68-4CDC-B08F-29E5847A7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192" y="5182423"/>
            <a:ext cx="50450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 sz="2400">
                <a:latin typeface="+mn-lt"/>
              </a:rPr>
              <a:t>- 1 Funciones de detección y activación</a:t>
            </a:r>
            <a:endParaRPr lang="ca-ES" altLang="es-ES" sz="2400" dirty="0">
              <a:latin typeface="+mn-lt"/>
            </a:endParaRPr>
          </a:p>
        </p:txBody>
      </p:sp>
      <p:sp>
        <p:nvSpPr>
          <p:cNvPr id="6" name="CuadroTexto 17">
            <a:extLst>
              <a:ext uri="{FF2B5EF4-FFF2-40B4-BE49-F238E27FC236}">
                <a16:creationId xmlns:a16="http://schemas.microsoft.com/office/drawing/2014/main" id="{DA47C630-230C-45CA-8524-E4612284C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192" y="7178224"/>
            <a:ext cx="506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 sz="2400">
                <a:latin typeface="+mn-lt"/>
              </a:rPr>
              <a:t>2 Funciones de control por las acciones</a:t>
            </a:r>
            <a:endParaRPr lang="ca-ES" altLang="es-ES" sz="2400" dirty="0">
              <a:latin typeface="+mn-lt"/>
            </a:endParaRPr>
          </a:p>
        </p:txBody>
      </p:sp>
      <p:sp>
        <p:nvSpPr>
          <p:cNvPr id="17" name="CuadroTexto 18">
            <a:extLst>
              <a:ext uri="{FF2B5EF4-FFF2-40B4-BE49-F238E27FC236}">
                <a16:creationId xmlns:a16="http://schemas.microsoft.com/office/drawing/2014/main" id="{6DA608EF-9B42-47B8-8B36-651B2C275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193" y="8099767"/>
            <a:ext cx="38690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a-ES" altLang="es-ES" sz="2400">
                <a:latin typeface="+mn-lt"/>
              </a:rPr>
              <a:t>3 Funciones locales asociadas</a:t>
            </a:r>
            <a:endParaRPr lang="ca-ES" altLang="es-ES" sz="2400" dirty="0">
              <a:latin typeface="+mn-lt"/>
            </a:endParaRPr>
          </a:p>
        </p:txBody>
      </p:sp>
      <p:sp>
        <p:nvSpPr>
          <p:cNvPr id="19" name="CuadroTexto 19">
            <a:extLst>
              <a:ext uri="{FF2B5EF4-FFF2-40B4-BE49-F238E27FC236}">
                <a16:creationId xmlns:a16="http://schemas.microsoft.com/office/drawing/2014/main" id="{14FF37B1-F8B8-432D-A7D3-65AE60CAA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192" y="8879626"/>
            <a:ext cx="40480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a-ES" altLang="es-ES" sz="2400" dirty="0">
                <a:latin typeface="+mn-lt"/>
              </a:rPr>
              <a:t>4 Funciones </a:t>
            </a:r>
            <a:r>
              <a:rPr lang="ca-ES" altLang="es-ES" sz="2400" dirty="0" err="1">
                <a:latin typeface="+mn-lt"/>
              </a:rPr>
              <a:t>remotas</a:t>
            </a:r>
            <a:r>
              <a:rPr lang="ca-ES" altLang="es-ES" sz="2400" dirty="0">
                <a:latin typeface="+mn-lt"/>
              </a:rPr>
              <a:t> </a:t>
            </a:r>
            <a:r>
              <a:rPr lang="ca-ES" altLang="es-ES" sz="2400" dirty="0" err="1">
                <a:latin typeface="+mn-lt"/>
              </a:rPr>
              <a:t>asociadas</a:t>
            </a:r>
            <a:endParaRPr lang="ca-ES" altLang="es-ES" sz="2400" dirty="0">
              <a:latin typeface="+mn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9E49D2D-07B5-4FD9-9686-AD9703962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5647" y="5436338"/>
            <a:ext cx="7732353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 sz="1650">
                <a:latin typeface="+mn-lt"/>
              </a:rPr>
              <a:t>A Función de detección automática de incendios – Detectores.
B Función de control e indicación – Central (En54-2 y 13)
C Función de alarma de incendios – Sirena, flash (dispositivos visuales). (En54 3, 23, 24)
D Función de activación manual – Pulsadoras (En54-11)
E Función de envío de alarma de incendios – Señal de transmisión de alarma. (EN54 21)
F Función de recepción de alarma de incendios – Receptor de la señal de alarma (EN50518)
G Función de control por el sistema de protección contra incendios – (EN5418, 2)
H Sistema o equipo de protección contra incendios – Control de extinción u otros. (EN15650, EN14637, ...)
J Función de transmisión de averías - (En54 21)
K Función de recepción de averías (EN50518)
L Función de Suministro de energía. –(EN54 4)
M Función de control e indicación por anuncio de la alarma (En54 16).
N Función de entrada o salida auxiliar – Interface de comunicación de datos 
O Función de gestión auxiliar – Sistema de gestión de los edificios, gestión gráfica
 -- Intercambio de información entre funciones. (EN54 17, 25, EN 50136)</a:t>
            </a:r>
            <a:endParaRPr lang="ca-ES" altLang="es-ES" dirty="0">
              <a:sym typeface="Wingdings" panose="05000000000000000000" pitchFamily="2" charset="2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83BEC36-18B0-4D85-81FA-576ED75422DA}"/>
              </a:ext>
            </a:extLst>
          </p:cNvPr>
          <p:cNvSpPr txBox="1"/>
          <p:nvPr/>
        </p:nvSpPr>
        <p:spPr>
          <a:xfrm>
            <a:off x="404210" y="2727321"/>
            <a:ext cx="168624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3000" b="1" dirty="0">
                <a:solidFill>
                  <a:srgbClr val="C00000"/>
                </a:solidFill>
              </a:rPr>
              <a:t>DB SI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96C6399-BA2B-4F51-A447-398B9BCE717B}"/>
              </a:ext>
            </a:extLst>
          </p:cNvPr>
          <p:cNvSpPr txBox="1"/>
          <p:nvPr/>
        </p:nvSpPr>
        <p:spPr>
          <a:xfrm>
            <a:off x="1730420" y="3635200"/>
            <a:ext cx="1645434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700" b="1" dirty="0"/>
              <a:t>Sistema de detección de incendios 
</a:t>
            </a:r>
            <a:r>
              <a:rPr lang="es-ES" sz="2700" dirty="0"/>
              <a:t>Sistema que permite detectar un incendio en el tiempo más corto posible y emitir las señales de alarma y localización adecuadas para que se puedan adoptar las medidas apropiadas (UNE-EN 54-1:2011).</a:t>
            </a:r>
            <a:endParaRPr lang="ca-ES" sz="24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720F516-F0CD-4800-A3F9-BCEFE08AA3D3}"/>
              </a:ext>
            </a:extLst>
          </p:cNvPr>
          <p:cNvSpPr txBox="1"/>
          <p:nvPr/>
        </p:nvSpPr>
        <p:spPr>
          <a:xfrm>
            <a:off x="1730420" y="2710160"/>
            <a:ext cx="168624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700" b="1" dirty="0"/>
              <a:t>Sistema de alarma de incendios
</a:t>
            </a:r>
            <a:r>
              <a:rPr lang="es-ES" sz="2700" dirty="0"/>
              <a:t>Sistema que permite emitir señales acústicas y/o visuales a los ocupantes de un edificio según UNE-EN 54-1:2011</a:t>
            </a:r>
            <a:endParaRPr lang="ca-ES" sz="2700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B3E9BEFD-E332-9878-C69B-8B67413C4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/>
              <a:t>Requisitos del sistema</a:t>
            </a:r>
          </a:p>
        </p:txBody>
      </p:sp>
    </p:spTree>
    <p:extLst>
      <p:ext uri="{BB962C8B-B14F-4D97-AF65-F5344CB8AC3E}">
        <p14:creationId xmlns:p14="http://schemas.microsoft.com/office/powerpoint/2010/main" val="3987912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286BC-61BE-48A7-83BE-780CD6EB6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4025F8-1BE6-7161-619C-07F3058137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9410800-938D-3054-DDF5-42A9948905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>
              <a:latin typeface="Telegraf" panose="020B060402020202020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7961D52E-0754-B26B-FBAA-A774E1548B39}"/>
              </a:ext>
            </a:extLst>
          </p:cNvPr>
          <p:cNvSpPr/>
          <p:nvPr/>
        </p:nvSpPr>
        <p:spPr>
          <a:xfrm flipV="1">
            <a:off x="5486400" y="2727894"/>
            <a:ext cx="0" cy="5429642"/>
          </a:xfrm>
          <a:prstGeom prst="line">
            <a:avLst/>
          </a:prstGeom>
          <a:ln w="19050" cap="flat">
            <a:solidFill>
              <a:srgbClr val="D312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>
              <a:latin typeface="Telegraf" panose="020B060402020202020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48FF08B-4DCF-C753-2ED9-A10BD3985CF2}"/>
              </a:ext>
            </a:extLst>
          </p:cNvPr>
          <p:cNvSpPr txBox="1"/>
          <p:nvPr/>
        </p:nvSpPr>
        <p:spPr>
          <a:xfrm>
            <a:off x="1028700" y="854075"/>
            <a:ext cx="15735300" cy="848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600" dirty="0" err="1">
                <a:solidFill>
                  <a:srgbClr val="111729"/>
                </a:solidFill>
                <a:latin typeface="Telegraf"/>
                <a:ea typeface="Telegraf"/>
                <a:cs typeface="Telegraf"/>
                <a:sym typeface="Telegraf"/>
              </a:rPr>
              <a:t>Integridad</a:t>
            </a:r>
            <a:endParaRPr lang="en-US" sz="650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B8F291-C1F3-189D-2706-C2CE4C9BA415}"/>
              </a:ext>
            </a:extLst>
          </p:cNvPr>
          <p:cNvSpPr txBox="1"/>
          <p:nvPr/>
        </p:nvSpPr>
        <p:spPr>
          <a:xfrm>
            <a:off x="838200" y="9109759"/>
            <a:ext cx="157353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>
                <a:solidFill>
                  <a:schemeClr val="bg1"/>
                </a:solidFill>
              </a:rPr>
              <a:t>MARCO NORMATIVO Y REGULATORIO</a:t>
            </a:r>
            <a:endParaRPr lang="es-ES" sz="3600" b="1" dirty="0">
              <a:solidFill>
                <a:schemeClr val="bg1"/>
              </a:solidFill>
            </a:endParaRP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3D9E1F44-E77D-F7DC-D2C0-473F7B5B9E8B}"/>
              </a:ext>
            </a:extLst>
          </p:cNvPr>
          <p:cNvCxnSpPr>
            <a:cxnSpLocks/>
          </p:cNvCxnSpPr>
          <p:nvPr/>
        </p:nvCxnSpPr>
        <p:spPr>
          <a:xfrm>
            <a:off x="10212206" y="8636406"/>
            <a:ext cx="457200" cy="0"/>
          </a:xfrm>
          <a:prstGeom prst="straightConnector1">
            <a:avLst/>
          </a:prstGeom>
          <a:ln w="15875">
            <a:solidFill>
              <a:schemeClr val="bg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1BFCBC2E-56D8-6C30-A46E-517C6AC40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94" y="2545441"/>
            <a:ext cx="3746338" cy="2942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F5AAEAB-ACE1-DEDE-48D0-F36D7FB1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5751159"/>
            <a:ext cx="3773827" cy="3099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75BD6F7-6C1D-CC4C-4CBE-7A1F1581D50E}"/>
              </a:ext>
            </a:extLst>
          </p:cNvPr>
          <p:cNvSpPr txBox="1"/>
          <p:nvPr/>
        </p:nvSpPr>
        <p:spPr>
          <a:xfrm>
            <a:off x="4873362" y="8590208"/>
            <a:ext cx="1797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Fuente: EN54-1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22417BC-84E6-7422-7643-0DCB8473E543}"/>
              </a:ext>
            </a:extLst>
          </p:cNvPr>
          <p:cNvSpPr/>
          <p:nvPr/>
        </p:nvSpPr>
        <p:spPr>
          <a:xfrm>
            <a:off x="5676900" y="877654"/>
            <a:ext cx="123319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i="1" dirty="0">
                <a:solidFill>
                  <a:srgbClr val="000000"/>
                </a:solidFill>
                <a:latin typeface="Telegraf" panose="020B0604020202020204" charset="0"/>
              </a:rPr>
              <a:t>RIPCI y UNE </a:t>
            </a:r>
          </a:p>
          <a:p>
            <a:r>
              <a:rPr lang="es-ES" sz="1600" b="1" i="1" dirty="0">
                <a:solidFill>
                  <a:srgbClr val="000000"/>
                </a:solidFill>
                <a:latin typeface="Telegraf" panose="020B0604020202020204" charset="0"/>
              </a:rPr>
              <a:t>1. Sistemas de detección y de alarma de incendios </a:t>
            </a:r>
            <a:endParaRPr lang="es-ES" sz="1600" dirty="0">
              <a:solidFill>
                <a:srgbClr val="000000"/>
              </a:solidFill>
              <a:latin typeface="Telegraf" panose="020B0604020202020204" charset="0"/>
            </a:endParaRPr>
          </a:p>
          <a:p>
            <a:pPr marL="1257300" lvl="2" indent="-342900"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La norma UNE-EN 54-1, describe los componentes de los sistemas de detección y alarma de incendio, sujetos al cumplimiento de este reglamento.</a:t>
            </a:r>
          </a:p>
          <a:p>
            <a:pPr marL="1257300" lvl="2" indent="-342900">
              <a:buAutoNum type="arabicPeriod"/>
            </a:pPr>
            <a:endParaRPr lang="es-ES" sz="1600" dirty="0">
              <a:solidFill>
                <a:srgbClr val="000000"/>
              </a:solidFill>
              <a:latin typeface="Telegraf" panose="020B0604020202020204" charset="0"/>
            </a:endParaRPr>
          </a:p>
          <a:p>
            <a:pPr marL="1257300" lvl="2" indent="-342900"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El diseño, la instalación, la puesta en servicio y el uso de los sistemas de detección y alarma de incendio, serán conformes a la norma UNE 23007-14. </a:t>
            </a:r>
          </a:p>
          <a:p>
            <a:pPr lvl="2"/>
            <a:endParaRPr lang="es-ES" sz="1600" dirty="0">
              <a:solidFill>
                <a:srgbClr val="000000"/>
              </a:solidFill>
              <a:latin typeface="Telegraf" panose="020B0604020202020204" charset="0"/>
            </a:endParaRPr>
          </a:p>
          <a:p>
            <a:pPr lvl="2"/>
            <a:r>
              <a:rPr lang="es-ES" sz="1600" b="1" i="1" u="sng" dirty="0">
                <a:solidFill>
                  <a:srgbClr val="FF0000"/>
                </a:solidFill>
                <a:latin typeface="Telegraf" panose="020B0604020202020204" charset="0"/>
              </a:rPr>
              <a:t>3. La compatibilidad de los componentes del sistema se verificará según lo establecido en la norma UNE-EN 54-13</a:t>
            </a:r>
            <a:r>
              <a:rPr lang="es-ES" sz="1600" b="1" i="1" u="sng" dirty="0">
                <a:solidFill>
                  <a:srgbClr val="000000"/>
                </a:solidFill>
                <a:latin typeface="Telegraf" panose="020B0604020202020204" charset="0"/>
              </a:rPr>
              <a:t>. </a:t>
            </a:r>
            <a:endParaRPr lang="es-ES" sz="1600" b="1" i="1" u="sng" dirty="0">
              <a:latin typeface="Telegraf" panose="020B060402020202020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F78DA36-4215-B856-ADD8-5285DCC951BA}"/>
              </a:ext>
            </a:extLst>
          </p:cNvPr>
          <p:cNvSpPr/>
          <p:nvPr/>
        </p:nvSpPr>
        <p:spPr>
          <a:xfrm>
            <a:off x="5676900" y="3652329"/>
            <a:ext cx="12331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i="1" dirty="0">
                <a:solidFill>
                  <a:srgbClr val="000000"/>
                </a:solidFill>
                <a:latin typeface="Telegraf" panose="020B0604020202020204" charset="0"/>
              </a:rPr>
              <a:t>UNE23007-14</a:t>
            </a:r>
          </a:p>
          <a:p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6.1	Dispositivos conectados al sistema</a:t>
            </a:r>
          </a:p>
          <a:p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6.1.1	Componentes </a:t>
            </a:r>
          </a:p>
          <a:p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Los dispositivos utilizados en el sistema deben cumplir los requisitos para componentes de tipo I o de tipo II según la Norma </a:t>
            </a:r>
            <a:r>
              <a:rPr lang="es-ES" sz="1600" b="1" i="1" u="sng" dirty="0">
                <a:solidFill>
                  <a:srgbClr val="000000"/>
                </a:solidFill>
                <a:latin typeface="Telegraf" panose="020B0604020202020204" charset="0"/>
              </a:rPr>
              <a:t>UNE-EN 54-13 </a:t>
            </a:r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o deben estar aprobados según los documentos necesarios de acuerdo a la legislación vigente.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A80C84-3FA2-6180-FCD7-7B0DF7486648}"/>
              </a:ext>
            </a:extLst>
          </p:cNvPr>
          <p:cNvSpPr/>
          <p:nvPr/>
        </p:nvSpPr>
        <p:spPr>
          <a:xfrm>
            <a:off x="5676901" y="5300115"/>
            <a:ext cx="12103650" cy="1013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10"/>
              </a:spcAft>
            </a:pPr>
            <a:r>
              <a:rPr lang="es-ES_tradnl" b="1" dirty="0">
                <a:latin typeface="Telegraf" panose="020B0604020202020204" charset="0"/>
                <a:ea typeface="Times New Roman" panose="02020603050405020304" pitchFamily="18" charset="0"/>
              </a:rPr>
              <a:t>6.2.1	Compatibilidad</a:t>
            </a:r>
            <a:endParaRPr lang="es-ES" b="1" dirty="0">
              <a:latin typeface="Telegraf" panose="020B060402020202020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_tradnl" b="1" i="1" u="sng" dirty="0">
                <a:latin typeface="Telegraf" panose="020B0604020202020204" charset="0"/>
                <a:ea typeface="Times New Roman" panose="02020603050405020304" pitchFamily="18" charset="0"/>
              </a:rPr>
              <a:t>Debe tenerse cuidado de que todos los dispositivos conectados al sistema hayan sido evaluados o probados de acuerdo con la Norma UNE-EN 54-13</a:t>
            </a:r>
            <a:r>
              <a:rPr lang="es-ES_tradnl" dirty="0">
                <a:latin typeface="Telegraf" panose="020B0604020202020204" charset="0"/>
                <a:ea typeface="Times New Roman" panose="02020603050405020304" pitchFamily="18" charset="0"/>
              </a:rPr>
              <a:t>. …</a:t>
            </a:r>
            <a:endParaRPr lang="es-ES" sz="1800" dirty="0">
              <a:effectLst/>
              <a:latin typeface="Telegraf" panose="020B0604020202020204" charset="0"/>
              <a:ea typeface="Times New Roman" panose="02020603050405020304" pitchFamily="18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3C058FD-33D0-FE1F-4852-5580F71B5BFD}"/>
              </a:ext>
            </a:extLst>
          </p:cNvPr>
          <p:cNvSpPr/>
          <p:nvPr/>
        </p:nvSpPr>
        <p:spPr>
          <a:xfrm>
            <a:off x="7910020" y="6793934"/>
            <a:ext cx="1104900" cy="825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latin typeface="Telegraf" panose="020B0604020202020204" charset="0"/>
              </a:rPr>
              <a:t>T</a:t>
            </a:r>
            <a:r>
              <a:rPr lang="es-ES" dirty="0" err="1">
                <a:latin typeface="Telegraf" panose="020B0604020202020204" charset="0"/>
              </a:rPr>
              <a:t>ipo</a:t>
            </a:r>
            <a:r>
              <a:rPr lang="es-ES" dirty="0">
                <a:latin typeface="Telegraf" panose="020B0604020202020204" charset="0"/>
              </a:rPr>
              <a:t> 1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B5B6932D-20F8-894D-FC43-BEAC2C3DCA91}"/>
              </a:ext>
            </a:extLst>
          </p:cNvPr>
          <p:cNvSpPr/>
          <p:nvPr/>
        </p:nvSpPr>
        <p:spPr>
          <a:xfrm>
            <a:off x="7921743" y="7750316"/>
            <a:ext cx="1104900" cy="825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latin typeface="Telegraf" panose="020B0604020202020204" charset="0"/>
              </a:rPr>
              <a:t>T</a:t>
            </a:r>
            <a:r>
              <a:rPr lang="es-ES" dirty="0" err="1">
                <a:latin typeface="Telegraf" panose="020B0604020202020204" charset="0"/>
              </a:rPr>
              <a:t>ipo</a:t>
            </a:r>
            <a:r>
              <a:rPr lang="es-ES" dirty="0">
                <a:latin typeface="Telegraf" panose="020B0604020202020204" charset="0"/>
              </a:rPr>
              <a:t> 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8A9BFEE-5EFC-4F7B-B4B1-E5CEF6D12F4B}"/>
              </a:ext>
            </a:extLst>
          </p:cNvPr>
          <p:cNvSpPr txBox="1"/>
          <p:nvPr/>
        </p:nvSpPr>
        <p:spPr>
          <a:xfrm>
            <a:off x="9144000" y="6775985"/>
            <a:ext cx="5628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elegraf" panose="020B0604020202020204" charset="0"/>
              </a:rPr>
              <a:t>Dispositivo que realiza una función para la protección de la vida y/o la propiedad, </a:t>
            </a:r>
            <a:r>
              <a:rPr lang="es-ES" sz="1600" b="1" u="sng" dirty="0">
                <a:latin typeface="Telegraf" panose="020B0604020202020204" charset="0"/>
              </a:rPr>
              <a:t>requerido</a:t>
            </a:r>
            <a:r>
              <a:rPr lang="es-ES" sz="1600" dirty="0">
                <a:latin typeface="Telegraf" panose="020B0604020202020204" charset="0"/>
              </a:rPr>
              <a:t> por directrices o reglamentos europeos o nacionales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0256787-46D6-83D4-D198-145372E8AAAB}"/>
              </a:ext>
            </a:extLst>
          </p:cNvPr>
          <p:cNvSpPr txBox="1"/>
          <p:nvPr/>
        </p:nvSpPr>
        <p:spPr>
          <a:xfrm>
            <a:off x="9155723" y="7744819"/>
            <a:ext cx="5628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elegraf" panose="020B0604020202020204" charset="0"/>
              </a:rPr>
              <a:t>Dispositivo que realiza una función para la protección de la vida y/o la propiedad, </a:t>
            </a:r>
            <a:r>
              <a:rPr lang="es-ES" sz="1600" b="1" u="sng" dirty="0">
                <a:latin typeface="Telegraf" panose="020B0604020202020204" charset="0"/>
              </a:rPr>
              <a:t>no requerido</a:t>
            </a:r>
            <a:r>
              <a:rPr lang="es-ES" sz="1600" dirty="0">
                <a:latin typeface="Telegraf" panose="020B0604020202020204" charset="0"/>
              </a:rPr>
              <a:t> por directrices o reglamentos europeos o nacionales</a:t>
            </a:r>
          </a:p>
        </p:txBody>
      </p:sp>
    </p:spTree>
    <p:extLst>
      <p:ext uri="{BB962C8B-B14F-4D97-AF65-F5344CB8AC3E}">
        <p14:creationId xmlns:p14="http://schemas.microsoft.com/office/powerpoint/2010/main" val="152374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0204B-A37C-F11B-383F-E6788C37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23827D-5078-E8EB-E6F7-CE502F6B0B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D3E9D7C-6C9A-1064-4A99-B96A789AE5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CFC8A793-AF4F-CE8A-D476-5C7C9FA013FC}"/>
              </a:ext>
            </a:extLst>
          </p:cNvPr>
          <p:cNvSpPr/>
          <p:nvPr/>
        </p:nvSpPr>
        <p:spPr>
          <a:xfrm flipV="1">
            <a:off x="6934200" y="2548442"/>
            <a:ext cx="0" cy="5429642"/>
          </a:xfrm>
          <a:prstGeom prst="line">
            <a:avLst/>
          </a:prstGeom>
          <a:ln w="19050" cap="flat">
            <a:solidFill>
              <a:srgbClr val="D312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90C1EBF-D48D-2449-115B-AF85E967DE8F}"/>
              </a:ext>
            </a:extLst>
          </p:cNvPr>
          <p:cNvSpPr txBox="1"/>
          <p:nvPr/>
        </p:nvSpPr>
        <p:spPr>
          <a:xfrm>
            <a:off x="1028700" y="854075"/>
            <a:ext cx="15735300" cy="848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600" dirty="0" err="1">
                <a:solidFill>
                  <a:srgbClr val="111729"/>
                </a:solidFill>
                <a:latin typeface="Telegraf"/>
                <a:ea typeface="Telegraf"/>
                <a:cs typeface="Telegraf"/>
                <a:sym typeface="Telegraf"/>
              </a:rPr>
              <a:t>Integridad</a:t>
            </a:r>
            <a:endParaRPr lang="en-US" sz="650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EE6A156-5E23-5E32-0E0F-8F7EB025DDE0}"/>
              </a:ext>
            </a:extLst>
          </p:cNvPr>
          <p:cNvSpPr txBox="1"/>
          <p:nvPr/>
        </p:nvSpPr>
        <p:spPr>
          <a:xfrm>
            <a:off x="838200" y="9109759"/>
            <a:ext cx="157353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>
                <a:solidFill>
                  <a:schemeClr val="bg1"/>
                </a:solidFill>
              </a:rPr>
              <a:t>EN 54-13 y UNE 23007-14</a:t>
            </a:r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04954E6-E41B-26F3-9FF0-BBA4F75D174B}"/>
              </a:ext>
            </a:extLst>
          </p:cNvPr>
          <p:cNvSpPr txBox="1"/>
          <p:nvPr/>
        </p:nvSpPr>
        <p:spPr>
          <a:xfrm>
            <a:off x="4873362" y="8590208"/>
            <a:ext cx="1797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Fuente: EN54-1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DA560C66-3738-1C3D-AEFD-429749C0602D}"/>
              </a:ext>
            </a:extLst>
          </p:cNvPr>
          <p:cNvSpPr txBox="1"/>
          <p:nvPr/>
        </p:nvSpPr>
        <p:spPr>
          <a:xfrm>
            <a:off x="9360117" y="1018848"/>
            <a:ext cx="4680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</a:rPr>
              <a:t>Un fallo no debe afectar a más de una función</a:t>
            </a:r>
            <a:endParaRPr lang="es-ES" dirty="0"/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965A3086-A749-DCC8-42A4-9C4C974E28CE}"/>
              </a:ext>
            </a:extLst>
          </p:cNvPr>
          <p:cNvSpPr txBox="1"/>
          <p:nvPr/>
        </p:nvSpPr>
        <p:spPr>
          <a:xfrm>
            <a:off x="9787348" y="3413161"/>
            <a:ext cx="4680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800" dirty="0">
                <a:latin typeface="Calibri" panose="020F0502020204030204" pitchFamily="34" charset="0"/>
              </a:rPr>
              <a:t>Un fallo no debe afectar a más de 1 zona</a:t>
            </a:r>
            <a:endParaRPr lang="es-ES" dirty="0"/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6CE24959-1189-2639-BFD4-C0A33A0FC642}"/>
              </a:ext>
            </a:extLst>
          </p:cNvPr>
          <p:cNvSpPr/>
          <p:nvPr/>
        </p:nvSpPr>
        <p:spPr>
          <a:xfrm>
            <a:off x="9945761" y="6132177"/>
            <a:ext cx="76900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Dos fallos en cualquier circuito individual no puedan impedir: </a:t>
            </a:r>
            <a:endParaRPr lang="es-ES" sz="2000" dirty="0">
              <a:latin typeface="Calibri" panose="020F0502020204030204" pitchFamily="34" charset="0"/>
            </a:endParaRPr>
          </a:p>
        </p:txBody>
      </p:sp>
      <p:pic>
        <p:nvPicPr>
          <p:cNvPr id="103" name="Imagen 102">
            <a:extLst>
              <a:ext uri="{FF2B5EF4-FFF2-40B4-BE49-F238E27FC236}">
                <a16:creationId xmlns:a16="http://schemas.microsoft.com/office/drawing/2014/main" id="{3BF5E853-FCF3-79C0-DBB8-4D04ACC29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4217" y="1526701"/>
            <a:ext cx="5816365" cy="1781589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B640544A-D00C-B04C-9274-24129BAAE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8898" y="3810102"/>
            <a:ext cx="6325970" cy="2220373"/>
          </a:xfrm>
          <a:prstGeom prst="rect">
            <a:avLst/>
          </a:prstGeom>
        </p:spPr>
      </p:pic>
      <p:pic>
        <p:nvPicPr>
          <p:cNvPr id="105" name="Imagen 104">
            <a:extLst>
              <a:ext uri="{FF2B5EF4-FFF2-40B4-BE49-F238E27FC236}">
                <a16:creationId xmlns:a16="http://schemas.microsoft.com/office/drawing/2014/main" id="{2327369F-11A7-90F1-A551-659CF2C1AA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9738" y="6572350"/>
            <a:ext cx="5821375" cy="2331455"/>
          </a:xfrm>
          <a:prstGeom prst="rect">
            <a:avLst/>
          </a:prstGeom>
        </p:spPr>
      </p:pic>
      <p:pic>
        <p:nvPicPr>
          <p:cNvPr id="106" name="6 Imagen">
            <a:extLst>
              <a:ext uri="{FF2B5EF4-FFF2-40B4-BE49-F238E27FC236}">
                <a16:creationId xmlns:a16="http://schemas.microsoft.com/office/drawing/2014/main" id="{3EBDBA2E-4E31-7F41-CC15-53158CF8D95D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176" b="89914" l="3514" r="97100">
                        <a14:foregroundMark x1="3569" y1="5176" x2="22922" y2="17253"/>
                        <a14:foregroundMark x1="22922" y1="17253" x2="40435" y2="20372"/>
                        <a14:foregroundMark x1="40435" y1="20372" x2="42443" y2="21964"/>
                        <a14:foregroundMark x1="8924" y1="17850" x2="18070" y2="18381"/>
                        <a14:foregroundMark x1="4908" y1="34572" x2="7585" y2="51626"/>
                        <a14:foregroundMark x1="12270" y1="47777" x2="34802" y2="47777"/>
                        <a14:foregroundMark x1="4016" y1="64234" x2="42443" y2="80159"/>
                        <a14:foregroundMark x1="25209" y1="63106" x2="44897" y2="63968"/>
                        <a14:foregroundMark x1="12716" y1="77770" x2="22142" y2="77770"/>
                        <a14:foregroundMark x1="22142" y1="77770" x2="31456" y2="77505"/>
                        <a14:foregroundMark x1="31456" y1="77505" x2="31456" y2="77505"/>
                        <a14:foregroundMark x1="63859" y1="43995" x2="66146" y2="55408"/>
                        <a14:foregroundMark x1="66146" y1="55408" x2="71891" y2="55143"/>
                        <a14:foregroundMark x1="87730" y1="43397" x2="91913" y2="55275"/>
                        <a14:foregroundMark x1="91913" y1="55275" x2="96431" y2="57797"/>
                        <a14:foregroundMark x1="83714" y1="58394" x2="93977" y2="58660"/>
                        <a14:foregroundMark x1="89961" y1="41009" x2="94869" y2="44260"/>
                        <a14:foregroundMark x1="91299" y1="39881" x2="97100" y2="4426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82867" y="3308290"/>
            <a:ext cx="5688632" cy="432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8180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4FDCD-7DEE-5575-7B89-46AA9E378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6D6A2A-652C-3978-8B05-1FDE46E8AD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37F6529-9741-36E4-AA24-AFADE3514B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9B44E74-BC4B-28F2-EBEB-034D2A685586}"/>
              </a:ext>
            </a:extLst>
          </p:cNvPr>
          <p:cNvSpPr/>
          <p:nvPr/>
        </p:nvSpPr>
        <p:spPr>
          <a:xfrm flipV="1">
            <a:off x="6934200" y="2548442"/>
            <a:ext cx="0" cy="5429642"/>
          </a:xfrm>
          <a:prstGeom prst="line">
            <a:avLst/>
          </a:prstGeom>
          <a:ln w="19050" cap="flat">
            <a:solidFill>
              <a:srgbClr val="D312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3B7B792-1FCE-EF27-731C-A5F3200A9568}"/>
              </a:ext>
            </a:extLst>
          </p:cNvPr>
          <p:cNvSpPr txBox="1"/>
          <p:nvPr/>
        </p:nvSpPr>
        <p:spPr>
          <a:xfrm>
            <a:off x="1028700" y="1018481"/>
            <a:ext cx="15735300" cy="10926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0000"/>
                </a:solidFill>
                <a:latin typeface="Telegraf" panose="020B0604020202020204" charset="0"/>
              </a:defRPr>
            </a:lvl1pPr>
          </a:lstStyle>
          <a:p>
            <a:r>
              <a:rPr lang="en-US" sz="6500">
                <a:sym typeface="Telegraf"/>
              </a:rPr>
              <a:t>Integridad</a:t>
            </a:r>
            <a:endParaRPr lang="en-US" sz="6500" dirty="0">
              <a:sym typeface="Telegraf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C07F55-EE1E-8DCA-49D6-03BB4F87EFB1}"/>
              </a:ext>
            </a:extLst>
          </p:cNvPr>
          <p:cNvSpPr txBox="1"/>
          <p:nvPr/>
        </p:nvSpPr>
        <p:spPr>
          <a:xfrm>
            <a:off x="4873362" y="8590208"/>
            <a:ext cx="1797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Fuente: EN54-1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07A03CC-8AEF-A6D9-E2DA-7A8D899A4C66}"/>
              </a:ext>
            </a:extLst>
          </p:cNvPr>
          <p:cNvSpPr/>
          <p:nvPr/>
        </p:nvSpPr>
        <p:spPr>
          <a:xfrm>
            <a:off x="6174661" y="960476"/>
            <a:ext cx="10729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000000"/>
                </a:solidFill>
                <a:latin typeface="Telegraf" panose="020B0604020202020204" charset="0"/>
              </a:rPr>
              <a:t>Desde la perspectiva del RIPCI, el instalador tiene la responsabilidad de verificar el cumplimiento el marco regulatorio y normativo</a:t>
            </a:r>
            <a:endParaRPr lang="es-ES" sz="1600" b="1" i="1" u="sng" dirty="0">
              <a:latin typeface="Telegraf" panose="020B060402020202020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558F950-98CC-743D-8471-B85E5F6738D1}"/>
              </a:ext>
            </a:extLst>
          </p:cNvPr>
          <p:cNvSpPr/>
          <p:nvPr/>
        </p:nvSpPr>
        <p:spPr>
          <a:xfrm flipH="1">
            <a:off x="596652" y="3367672"/>
            <a:ext cx="864096" cy="43204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4B21B98-0B66-C090-8178-8EF4FF4DC431}"/>
              </a:ext>
            </a:extLst>
          </p:cNvPr>
          <p:cNvSpPr/>
          <p:nvPr/>
        </p:nvSpPr>
        <p:spPr>
          <a:xfrm>
            <a:off x="1172716" y="3799720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rgbClr val="C00000"/>
                </a:solidFill>
              </a:rPr>
              <a:t>M</a:t>
            </a:r>
          </a:p>
          <a:p>
            <a:pPr algn="ctr"/>
            <a:r>
              <a:rPr lang="ca-ES" b="1" dirty="0">
                <a:solidFill>
                  <a:srgbClr val="C00000"/>
                </a:solidFill>
              </a:rPr>
              <a:t>CIE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88858BA-22C0-6B52-F343-CF3F98B9A2C4}"/>
              </a:ext>
            </a:extLst>
          </p:cNvPr>
          <p:cNvSpPr/>
          <p:nvPr/>
        </p:nvSpPr>
        <p:spPr>
          <a:xfrm>
            <a:off x="1172716" y="5184615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CIE</a:t>
            </a:r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8C68009-93CF-9271-72EB-33B719E98A1B}"/>
              </a:ext>
            </a:extLst>
          </p:cNvPr>
          <p:cNvSpPr/>
          <p:nvPr/>
        </p:nvSpPr>
        <p:spPr>
          <a:xfrm>
            <a:off x="1172716" y="6633159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CIE</a:t>
            </a:r>
            <a:endParaRPr lang="es-ES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0BC6BDD-B6B2-EEE0-3CDD-F36D37811943}"/>
              </a:ext>
            </a:extLst>
          </p:cNvPr>
          <p:cNvGrpSpPr/>
          <p:nvPr/>
        </p:nvGrpSpPr>
        <p:grpSpPr>
          <a:xfrm>
            <a:off x="1748780" y="3854985"/>
            <a:ext cx="1068352" cy="448791"/>
            <a:chOff x="1487488" y="2764185"/>
            <a:chExt cx="1068352" cy="448791"/>
          </a:xfrm>
        </p:grpSpPr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58A8D135-82F4-63D8-F85E-3820FBC0542B}"/>
                </a:ext>
              </a:extLst>
            </p:cNvPr>
            <p:cNvCxnSpPr/>
            <p:nvPr/>
          </p:nvCxnSpPr>
          <p:spPr>
            <a:xfrm>
              <a:off x="1487488" y="2764185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5629B4FE-0719-6226-6888-C76944762CD9}"/>
                </a:ext>
              </a:extLst>
            </p:cNvPr>
            <p:cNvCxnSpPr/>
            <p:nvPr/>
          </p:nvCxnSpPr>
          <p:spPr>
            <a:xfrm>
              <a:off x="1487488" y="2924944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70BAC626-36F3-B14B-E702-CFBC12B0C3B3}"/>
                </a:ext>
              </a:extLst>
            </p:cNvPr>
            <p:cNvCxnSpPr/>
            <p:nvPr/>
          </p:nvCxnSpPr>
          <p:spPr>
            <a:xfrm>
              <a:off x="1487488" y="3068960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84F4343E-4A5B-E089-335D-DB7FDED13135}"/>
                </a:ext>
              </a:extLst>
            </p:cNvPr>
            <p:cNvCxnSpPr/>
            <p:nvPr/>
          </p:nvCxnSpPr>
          <p:spPr>
            <a:xfrm>
              <a:off x="1487488" y="3212976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439BE83C-1290-D602-1D5A-A44B27AA619C}"/>
              </a:ext>
            </a:extLst>
          </p:cNvPr>
          <p:cNvGrpSpPr/>
          <p:nvPr/>
        </p:nvGrpSpPr>
        <p:grpSpPr>
          <a:xfrm>
            <a:off x="1748780" y="5243948"/>
            <a:ext cx="1068352" cy="448791"/>
            <a:chOff x="1487488" y="2764185"/>
            <a:chExt cx="1068352" cy="448791"/>
          </a:xfrm>
        </p:grpSpPr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B5E20911-3BA2-59F0-5FE1-36C74B248D84}"/>
                </a:ext>
              </a:extLst>
            </p:cNvPr>
            <p:cNvCxnSpPr/>
            <p:nvPr/>
          </p:nvCxnSpPr>
          <p:spPr>
            <a:xfrm>
              <a:off x="1487488" y="2764185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DB502891-9F59-EB0D-EAC0-FC535EE0D564}"/>
                </a:ext>
              </a:extLst>
            </p:cNvPr>
            <p:cNvCxnSpPr/>
            <p:nvPr/>
          </p:nvCxnSpPr>
          <p:spPr>
            <a:xfrm>
              <a:off x="1487488" y="2924944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46A38F16-2009-95A7-6D23-122173E6F7ED}"/>
                </a:ext>
              </a:extLst>
            </p:cNvPr>
            <p:cNvCxnSpPr/>
            <p:nvPr/>
          </p:nvCxnSpPr>
          <p:spPr>
            <a:xfrm>
              <a:off x="1487488" y="3068960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167A3F3-FD44-ED15-35F5-DD7AADA7A8F9}"/>
                </a:ext>
              </a:extLst>
            </p:cNvPr>
            <p:cNvCxnSpPr/>
            <p:nvPr/>
          </p:nvCxnSpPr>
          <p:spPr>
            <a:xfrm>
              <a:off x="1487488" y="3212976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8824C7B-2B0D-3E35-6C4F-AF95DEE95AC5}"/>
              </a:ext>
            </a:extLst>
          </p:cNvPr>
          <p:cNvGrpSpPr/>
          <p:nvPr/>
        </p:nvGrpSpPr>
        <p:grpSpPr>
          <a:xfrm>
            <a:off x="1748780" y="6692914"/>
            <a:ext cx="1068352" cy="448791"/>
            <a:chOff x="1487488" y="2764185"/>
            <a:chExt cx="1068352" cy="448791"/>
          </a:xfrm>
        </p:grpSpPr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F5B4DEF7-9254-67FE-162C-7B4C06B93AEF}"/>
                </a:ext>
              </a:extLst>
            </p:cNvPr>
            <p:cNvCxnSpPr/>
            <p:nvPr/>
          </p:nvCxnSpPr>
          <p:spPr>
            <a:xfrm>
              <a:off x="1487488" y="2764185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9054532A-910C-D3F6-CD68-10CCE13E3E55}"/>
                </a:ext>
              </a:extLst>
            </p:cNvPr>
            <p:cNvCxnSpPr/>
            <p:nvPr/>
          </p:nvCxnSpPr>
          <p:spPr>
            <a:xfrm>
              <a:off x="1487488" y="2924944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81421E15-B956-BEA2-FDE6-7410CFF42D87}"/>
                </a:ext>
              </a:extLst>
            </p:cNvPr>
            <p:cNvCxnSpPr/>
            <p:nvPr/>
          </p:nvCxnSpPr>
          <p:spPr>
            <a:xfrm>
              <a:off x="1487488" y="3068960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A8B483E5-54B5-4AFE-47D4-DF1E9E77F871}"/>
                </a:ext>
              </a:extLst>
            </p:cNvPr>
            <p:cNvCxnSpPr/>
            <p:nvPr/>
          </p:nvCxnSpPr>
          <p:spPr>
            <a:xfrm>
              <a:off x="1487488" y="3212976"/>
              <a:ext cx="10683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n 37" descr="Imagen que contiene reloj&#10;&#10;Descripción generada automáticamente">
            <a:extLst>
              <a:ext uri="{FF2B5EF4-FFF2-40B4-BE49-F238E27FC236}">
                <a16:creationId xmlns:a16="http://schemas.microsoft.com/office/drawing/2014/main" id="{4F2996FA-3C1E-25A9-AF48-3C103D65053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89623" l="9434" r="91509">
                        <a14:foregroundMark x1="77358" y1="81132" x2="77358" y2="81132"/>
                        <a14:foregroundMark x1="57547" y1="84906" x2="57547" y2="84906"/>
                        <a14:foregroundMark x1="46226" y1="86792" x2="46226" y2="86792"/>
                        <a14:foregroundMark x1="25472" y1="82075" x2="25472" y2="82075"/>
                        <a14:foregroundMark x1="33019" y1="82075" x2="33019" y2="82075"/>
                        <a14:foregroundMark x1="19811" y1="70755" x2="19811" y2="70755"/>
                        <a14:foregroundMark x1="13208" y1="63208" x2="13208" y2="63208"/>
                        <a14:foregroundMark x1="12264" y1="53774" x2="12264" y2="53774"/>
                        <a14:foregroundMark x1="11321" y1="44340" x2="11321" y2="44340"/>
                        <a14:foregroundMark x1="11321" y1="35849" x2="11321" y2="35849"/>
                        <a14:foregroundMark x1="10377" y1="38679" x2="10377" y2="38679"/>
                        <a14:foregroundMark x1="9434" y1="42453" x2="9434" y2="42453"/>
                        <a14:foregroundMark x1="18868" y1="17925" x2="18868" y2="17925"/>
                        <a14:foregroundMark x1="22642" y1="14151" x2="15094" y2="26415"/>
                        <a14:foregroundMark x1="59434" y1="10377" x2="32075" y2="13208"/>
                        <a14:foregroundMark x1="91509" y1="42453" x2="74528" y2="16981"/>
                        <a14:foregroundMark x1="90566" y1="50000" x2="88679" y2="38679"/>
                        <a14:foregroundMark x1="91509" y1="45283" x2="89623" y2="320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696" t="722" b="-1"/>
          <a:stretch/>
        </p:blipFill>
        <p:spPr>
          <a:xfrm rot="10800000">
            <a:off x="2581199" y="7056057"/>
            <a:ext cx="433163" cy="414629"/>
          </a:xfrm>
          <a:prstGeom prst="rect">
            <a:avLst/>
          </a:prstGeom>
        </p:spPr>
      </p:pic>
      <p:sp>
        <p:nvSpPr>
          <p:cNvPr id="39" name="Elipse 38">
            <a:extLst>
              <a:ext uri="{FF2B5EF4-FFF2-40B4-BE49-F238E27FC236}">
                <a16:creationId xmlns:a16="http://schemas.microsoft.com/office/drawing/2014/main" id="{966E9633-D425-4043-71D2-8DA5B0DA2ADA}"/>
              </a:ext>
            </a:extLst>
          </p:cNvPr>
          <p:cNvSpPr/>
          <p:nvPr/>
        </p:nvSpPr>
        <p:spPr>
          <a:xfrm>
            <a:off x="2612876" y="7284089"/>
            <a:ext cx="81777" cy="87191"/>
          </a:xfrm>
          <a:prstGeom prst="ellipse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2BA4B6EE-166C-20DE-E559-8EE366E44743}"/>
              </a:ext>
            </a:extLst>
          </p:cNvPr>
          <p:cNvCxnSpPr>
            <a:cxnSpLocks/>
          </p:cNvCxnSpPr>
          <p:nvPr/>
        </p:nvCxnSpPr>
        <p:spPr>
          <a:xfrm flipV="1">
            <a:off x="1028700" y="3962553"/>
            <a:ext cx="0" cy="267717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Elipse 40">
            <a:extLst>
              <a:ext uri="{FF2B5EF4-FFF2-40B4-BE49-F238E27FC236}">
                <a16:creationId xmlns:a16="http://schemas.microsoft.com/office/drawing/2014/main" id="{F09F5988-40DA-CA74-6897-5A0D7E282EE6}"/>
              </a:ext>
            </a:extLst>
          </p:cNvPr>
          <p:cNvSpPr/>
          <p:nvPr/>
        </p:nvSpPr>
        <p:spPr>
          <a:xfrm>
            <a:off x="1208988" y="3825665"/>
            <a:ext cx="144000" cy="14319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2656E6C-BBF9-2F4C-6D4B-BB2EAF8EC8C4}"/>
              </a:ext>
            </a:extLst>
          </p:cNvPr>
          <p:cNvSpPr/>
          <p:nvPr/>
        </p:nvSpPr>
        <p:spPr>
          <a:xfrm>
            <a:off x="1826039" y="4619298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s-ES" altLang="es-ES" b="1" u="sng" dirty="0">
                <a:solidFill>
                  <a:srgbClr val="C00000"/>
                </a:solidFill>
              </a:rPr>
              <a:t>20 </a:t>
            </a:r>
            <a:r>
              <a:rPr lang="es-ES" altLang="es-ES" b="1" u="sng" dirty="0" err="1">
                <a:solidFill>
                  <a:srgbClr val="C00000"/>
                </a:solidFill>
              </a:rPr>
              <a:t>sg</a:t>
            </a:r>
            <a:r>
              <a:rPr lang="es-ES" altLang="es-ES" b="1" u="sng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DC3AF50-BD11-B246-6E29-9EB839882B78}"/>
              </a:ext>
            </a:extLst>
          </p:cNvPr>
          <p:cNvSpPr/>
          <p:nvPr/>
        </p:nvSpPr>
        <p:spPr>
          <a:xfrm flipH="1">
            <a:off x="3486183" y="3450192"/>
            <a:ext cx="864096" cy="43204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C1015E8D-46F1-9584-5BC3-B5BDFC1DE024}"/>
              </a:ext>
            </a:extLst>
          </p:cNvPr>
          <p:cNvSpPr/>
          <p:nvPr/>
        </p:nvSpPr>
        <p:spPr>
          <a:xfrm>
            <a:off x="4062247" y="3882240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rgbClr val="C00000"/>
                </a:solidFill>
              </a:rPr>
              <a:t>M</a:t>
            </a:r>
          </a:p>
          <a:p>
            <a:pPr algn="ctr"/>
            <a:r>
              <a:rPr lang="ca-ES" b="1" dirty="0">
                <a:solidFill>
                  <a:srgbClr val="C00000"/>
                </a:solidFill>
              </a:rPr>
              <a:t>CIE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48C326A-76B8-1CBF-A145-A3F18940F708}"/>
              </a:ext>
            </a:extLst>
          </p:cNvPr>
          <p:cNvSpPr/>
          <p:nvPr/>
        </p:nvSpPr>
        <p:spPr>
          <a:xfrm>
            <a:off x="4062247" y="5267135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CIE</a:t>
            </a:r>
            <a:endParaRPr lang="es-ES" dirty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B18B75FE-FB0C-87A3-63C1-94DB98A36ECC}"/>
              </a:ext>
            </a:extLst>
          </p:cNvPr>
          <p:cNvSpPr/>
          <p:nvPr/>
        </p:nvSpPr>
        <p:spPr>
          <a:xfrm>
            <a:off x="4062247" y="6715679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CIE</a:t>
            </a:r>
            <a:endParaRPr lang="es-ES" dirty="0"/>
          </a:p>
        </p:txBody>
      </p:sp>
      <p:pic>
        <p:nvPicPr>
          <p:cNvPr id="47" name="Gráfico 46" descr="Cerrar">
            <a:extLst>
              <a:ext uri="{FF2B5EF4-FFF2-40B4-BE49-F238E27FC236}">
                <a16:creationId xmlns:a16="http://schemas.microsoft.com/office/drawing/2014/main" id="{F53122DC-A115-BCE3-4121-E004BFB2CA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2247" y="4665919"/>
            <a:ext cx="576064" cy="576064"/>
          </a:xfrm>
          <a:prstGeom prst="rect">
            <a:avLst/>
          </a:prstGeom>
        </p:spPr>
      </p:pic>
      <p:sp>
        <p:nvSpPr>
          <p:cNvPr id="48" name="Rectángulo 47">
            <a:extLst>
              <a:ext uri="{FF2B5EF4-FFF2-40B4-BE49-F238E27FC236}">
                <a16:creationId xmlns:a16="http://schemas.microsoft.com/office/drawing/2014/main" id="{D1A22DF6-57C8-D0D5-75A7-93D32708566E}"/>
              </a:ext>
            </a:extLst>
          </p:cNvPr>
          <p:cNvSpPr/>
          <p:nvPr/>
        </p:nvSpPr>
        <p:spPr>
          <a:xfrm>
            <a:off x="5274615" y="6715679"/>
            <a:ext cx="5760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Ext.</a:t>
            </a:r>
            <a:endParaRPr lang="es-ES" dirty="0"/>
          </a:p>
        </p:txBody>
      </p: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F9D2788C-79E2-F6B1-BB3D-C93A9C9C9207}"/>
              </a:ext>
            </a:extLst>
          </p:cNvPr>
          <p:cNvCxnSpPr>
            <a:cxnSpLocks/>
            <a:stCxn id="46" idx="3"/>
            <a:endCxn id="48" idx="1"/>
          </p:cNvCxnSpPr>
          <p:nvPr/>
        </p:nvCxnSpPr>
        <p:spPr>
          <a:xfrm>
            <a:off x="4638311" y="7075719"/>
            <a:ext cx="6363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áfico 49" descr="Cerrar">
            <a:extLst>
              <a:ext uri="{FF2B5EF4-FFF2-40B4-BE49-F238E27FC236}">
                <a16:creationId xmlns:a16="http://schemas.microsoft.com/office/drawing/2014/main" id="{6E46775A-E9C9-6309-BFB7-7AAF45E03C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56557" y="6895711"/>
            <a:ext cx="360015" cy="360015"/>
          </a:xfrm>
          <a:prstGeom prst="rect">
            <a:avLst/>
          </a:prstGeom>
        </p:spPr>
      </p:pic>
      <p:sp>
        <p:nvSpPr>
          <p:cNvPr id="51" name="Rectángulo 4">
            <a:extLst>
              <a:ext uri="{FF2B5EF4-FFF2-40B4-BE49-F238E27FC236}">
                <a16:creationId xmlns:a16="http://schemas.microsoft.com/office/drawing/2014/main" id="{C83FA754-B1D4-D412-C829-9E37BE657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5401" y="2020028"/>
            <a:ext cx="98650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 fallo en el sistema según EN54/2 en una central, sólo debe afectar a esa central y sus componentes asociados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 solo fallo en una línea de transmisión que conecte una central con otra central no debe afectar adversamente  al funcionamiento correcto de cualquier parte del sistema integrado en red.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Deben disponerse medios adecuados para la indicación de un fallo en una línea de transmisión que conecte un panel con otro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9E4381C4-3D84-0BAA-117F-3CD146E92C6E}"/>
              </a:ext>
            </a:extLst>
          </p:cNvPr>
          <p:cNvSpPr txBox="1"/>
          <p:nvPr/>
        </p:nvSpPr>
        <p:spPr>
          <a:xfrm>
            <a:off x="7755401" y="1597009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0000"/>
                </a:solidFill>
                <a:latin typeface="Telegraf" panose="020B0604020202020204" charset="0"/>
              </a:defRPr>
            </a:lvl1pPr>
          </a:lstStyle>
          <a:p>
            <a:r>
              <a:rPr lang="ca-ES" sz="1800" b="1" u="sng" dirty="0" err="1"/>
              <a:t>Requisitos</a:t>
            </a:r>
            <a:r>
              <a:rPr lang="ca-ES" sz="1800" b="1" u="sng" dirty="0"/>
              <a:t> generales</a:t>
            </a:r>
            <a:endParaRPr lang="es-ES" sz="1800" b="1" u="sng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16ACBF9E-115F-E3A9-0326-F4049BA238E7}"/>
              </a:ext>
            </a:extLst>
          </p:cNvPr>
          <p:cNvSpPr txBox="1"/>
          <p:nvPr/>
        </p:nvSpPr>
        <p:spPr>
          <a:xfrm>
            <a:off x="7755401" y="3709193"/>
            <a:ext cx="509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>
                <a:latin typeface="Telegraf" panose="020B0604020202020204" charset="0"/>
              </a:rPr>
              <a:t>Requisitos para sistemas jerárquicos</a:t>
            </a:r>
          </a:p>
        </p:txBody>
      </p:sp>
      <p:sp>
        <p:nvSpPr>
          <p:cNvPr id="54" name="Rectángulo 4">
            <a:extLst>
              <a:ext uri="{FF2B5EF4-FFF2-40B4-BE49-F238E27FC236}">
                <a16:creationId xmlns:a16="http://schemas.microsoft.com/office/drawing/2014/main" id="{25761142-2C5C-28AC-8DDF-D28E40406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6517" y="4155192"/>
            <a:ext cx="842382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Una alarma debe indicarse en el panel principal en 20 </a:t>
            </a:r>
            <a:r>
              <a:rPr lang="es-ES" altLang="es-ES" sz="1600" dirty="0" err="1">
                <a:solidFill>
                  <a:srgbClr val="000000"/>
                </a:solidFill>
                <a:latin typeface="Telegraf" panose="020B0604020202020204" charset="0"/>
              </a:rPr>
              <a:t>sg</a:t>
            </a: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 fallo debe indicarse en el panel principal en 120 </a:t>
            </a:r>
            <a:r>
              <a:rPr lang="es-ES" altLang="es-ES" sz="1600" dirty="0" err="1">
                <a:solidFill>
                  <a:srgbClr val="000000"/>
                </a:solidFill>
                <a:latin typeface="Telegraf" panose="020B0604020202020204" charset="0"/>
              </a:rPr>
              <a:t>sg</a:t>
            </a: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Uno o más fallos en una sola línea de transmisión entre dos centrales no debe afectar a las funciones obligatorias (según EN54-2) del sistema jerárquico.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 fallo en la línea de transmisión entre un panel y el principal debe señalizarse al menos en el principal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Si existen más fallos en más de una línea de transmisión que conecten una o más centrales, debe indicarse claramente, cuál o cuales son las partes perdidas </a:t>
            </a:r>
          </a:p>
        </p:txBody>
      </p:sp>
      <p:sp>
        <p:nvSpPr>
          <p:cNvPr id="55" name="Rectángulo 4">
            <a:extLst>
              <a:ext uri="{FF2B5EF4-FFF2-40B4-BE49-F238E27FC236}">
                <a16:creationId xmlns:a16="http://schemas.microsoft.com/office/drawing/2014/main" id="{E58F8976-870B-8A07-F55B-8B916A99B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5499" y="6916820"/>
            <a:ext cx="98650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b="1" dirty="0">
                <a:solidFill>
                  <a:srgbClr val="000000"/>
                </a:solidFill>
                <a:latin typeface="Telegraf" panose="020B0604020202020204" charset="0"/>
              </a:rPr>
              <a:t>Un fallo individual </a:t>
            </a: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en una línea de transmisión no debe afectar a ninguna otra línea de transmisión. Si no se da esta circunstancia, todas las líneas afectadas adversamente por el fallo individual deben considerarse una sola línea de transmisión.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El dispositivo dispuesto para minimizar el efecto de un fallo en una línea de transmisión debe realizar la restauración dentro de un plazo no superior a 300 </a:t>
            </a:r>
            <a:r>
              <a:rPr lang="es-ES" altLang="es-ES" sz="1600" dirty="0" err="1">
                <a:solidFill>
                  <a:srgbClr val="000000"/>
                </a:solidFill>
                <a:latin typeface="Telegraf" panose="020B0604020202020204" charset="0"/>
              </a:rPr>
              <a:t>sg</a:t>
            </a: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 (5’).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Las consecuencias de una interrupción no serán más graves que las consecuencias de un cortocircuito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altLang="es-ES" sz="1600" dirty="0">
                <a:solidFill>
                  <a:srgbClr val="000000"/>
                </a:solidFill>
                <a:latin typeface="Telegraf" panose="020B0604020202020204" charset="0"/>
              </a:rPr>
              <a:t>Un fallo en una línea de transmisión a otro sistema cualquiera no debe afectar adversamente al funcionamiento correcto del sistema de detección y alarma de incendio FDAS.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ES" altLang="es-ES" sz="1600" dirty="0">
              <a:solidFill>
                <a:srgbClr val="000000"/>
              </a:solidFill>
              <a:latin typeface="Telegraf" panose="020B060402020202020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2EC56FC8-EA45-0329-25C0-B59D663FD78B}"/>
              </a:ext>
            </a:extLst>
          </p:cNvPr>
          <p:cNvSpPr txBox="1"/>
          <p:nvPr/>
        </p:nvSpPr>
        <p:spPr>
          <a:xfrm>
            <a:off x="7735499" y="6530168"/>
            <a:ext cx="475252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000000"/>
                </a:solidFill>
                <a:latin typeface="Telegraf" panose="020B0604020202020204" charset="0"/>
              </a:defRPr>
            </a:lvl1pPr>
          </a:lstStyle>
          <a:p>
            <a:r>
              <a:rPr lang="es-ES" sz="1800" b="1" u="sng" dirty="0"/>
              <a:t>Líneas e transmisión</a:t>
            </a:r>
          </a:p>
        </p:txBody>
      </p:sp>
    </p:spTree>
    <p:extLst>
      <p:ext uri="{BB962C8B-B14F-4D97-AF65-F5344CB8AC3E}">
        <p14:creationId xmlns:p14="http://schemas.microsoft.com/office/powerpoint/2010/main" val="148885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1" grpId="0" animBg="1"/>
      <p:bldP spid="41" grpId="1" animBg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5D218-1741-650B-0D71-6C28840A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E6A2192-FEB1-D344-0190-FE66E4193E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DB7F280-835A-7A4B-60E5-A3F4E5D883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D95E1692-BA61-9588-3BAE-0B854E53C10E}"/>
              </a:ext>
            </a:extLst>
          </p:cNvPr>
          <p:cNvSpPr/>
          <p:nvPr/>
        </p:nvSpPr>
        <p:spPr>
          <a:xfrm flipV="1">
            <a:off x="6934200" y="2548442"/>
            <a:ext cx="0" cy="5429642"/>
          </a:xfrm>
          <a:prstGeom prst="line">
            <a:avLst/>
          </a:prstGeom>
          <a:ln w="19050" cap="flat">
            <a:solidFill>
              <a:srgbClr val="D312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7DE91BF-A451-96C4-175F-0B6BD51125D6}"/>
              </a:ext>
            </a:extLst>
          </p:cNvPr>
          <p:cNvSpPr txBox="1"/>
          <p:nvPr/>
        </p:nvSpPr>
        <p:spPr>
          <a:xfrm>
            <a:off x="1028700" y="854075"/>
            <a:ext cx="15735300" cy="848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600" dirty="0" err="1">
                <a:solidFill>
                  <a:srgbClr val="111729"/>
                </a:solidFill>
                <a:latin typeface="Telegraf"/>
                <a:ea typeface="Telegraf"/>
                <a:cs typeface="Telegraf"/>
                <a:sym typeface="Telegraf"/>
              </a:rPr>
              <a:t>Integridad</a:t>
            </a:r>
            <a:endParaRPr lang="en-US" sz="650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AD92E94-040E-E95E-2BE4-64FFDA98897A}"/>
              </a:ext>
            </a:extLst>
          </p:cNvPr>
          <p:cNvSpPr txBox="1"/>
          <p:nvPr/>
        </p:nvSpPr>
        <p:spPr>
          <a:xfrm>
            <a:off x="838200" y="9109759"/>
            <a:ext cx="157353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>
                <a:solidFill>
                  <a:schemeClr val="bg1"/>
                </a:solidFill>
              </a:rPr>
              <a:t>¿COMO JUSTIFICO CUMPLIMIENTO EN 54-13?</a:t>
            </a:r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8E66423-6C21-6BED-786D-79D9FBD9A6C4}"/>
              </a:ext>
            </a:extLst>
          </p:cNvPr>
          <p:cNvSpPr/>
          <p:nvPr/>
        </p:nvSpPr>
        <p:spPr>
          <a:xfrm>
            <a:off x="6769100" y="1526498"/>
            <a:ext cx="96586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Telegraf" panose="020B0604020202020204" charset="0"/>
              </a:rPr>
              <a:t>Desde la perspectiva del RIPCI, el instalador tiene la responsabilidad de verificar el cumplimiento el marco regulatorio y normativo</a:t>
            </a:r>
            <a:endParaRPr lang="es-ES" sz="2000" b="1" i="1" u="sng" dirty="0">
              <a:latin typeface="Telegraf" panose="020B060402020202020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D93258-F907-FA03-EC5A-7859D5C8ECE9}"/>
              </a:ext>
            </a:extLst>
          </p:cNvPr>
          <p:cNvSpPr txBox="1"/>
          <p:nvPr/>
        </p:nvSpPr>
        <p:spPr>
          <a:xfrm>
            <a:off x="7381521" y="2140996"/>
            <a:ext cx="10553700" cy="6498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000000"/>
              </a:solidFill>
              <a:latin typeface="Telegraf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Condiciones de alimentación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Supervisión de las líneas de transmisión, </a:t>
            </a:r>
            <a:r>
              <a:rPr lang="es-ES" sz="2000" dirty="0" err="1">
                <a:solidFill>
                  <a:srgbClr val="000000"/>
                </a:solidFill>
                <a:latin typeface="Telegraf" panose="020B0604020202020204" charset="0"/>
              </a:rPr>
              <a:t>cc</a:t>
            </a: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 y 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Medición de la impedancia en la línea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Derivación a tierra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Tiempos de respuesta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Control de los efectos del fallo. Tolerancia a fallos. Indicación de fallos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Cálculo adecuado de carga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Autonomía del sistema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Variación de tensión de alimentación y  su efecto en las líneas de transmisión y dispositivos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Diferencias de longitud o características de las líneas de transmisión entre lo proyectado y lo realizado</a:t>
            </a:r>
          </a:p>
          <a:p>
            <a:pPr>
              <a:lnSpc>
                <a:spcPct val="150000"/>
              </a:lnSpc>
            </a:pPr>
            <a:r>
              <a:rPr lang="es-ES" sz="2000" dirty="0">
                <a:solidFill>
                  <a:srgbClr val="000000"/>
                </a:solidFill>
                <a:latin typeface="Telegraf" panose="020B0604020202020204" charset="0"/>
              </a:rPr>
              <a:t>	</a:t>
            </a:r>
            <a:r>
              <a:rPr lang="es-ES" sz="2000" b="1" dirty="0">
                <a:solidFill>
                  <a:srgbClr val="FF0000"/>
                </a:solidFill>
                <a:latin typeface="Telegraf" panose="020B0604020202020204" charset="0"/>
              </a:rPr>
              <a:t>¿El laboratorio acreditado requirió 1 semana a tiempo completo!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78FFA15-E1E2-DB12-2FC2-0A0CF799F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546" y="2583880"/>
            <a:ext cx="4832091" cy="154227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4D0F737-EB3B-F52B-12E6-0FBCD3DFD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734" y="4292540"/>
            <a:ext cx="4679266" cy="183773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2E2FB8A-326D-4252-8C3B-6CB3AA2B17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761" y="6329446"/>
            <a:ext cx="4679266" cy="251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9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>
            <a:extLst>
              <a:ext uri="{FF2B5EF4-FFF2-40B4-BE49-F238E27FC236}">
                <a16:creationId xmlns:a16="http://schemas.microsoft.com/office/drawing/2014/main" id="{A65AA54D-A48F-38C9-883F-DAA87026B11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01690" y="7296150"/>
            <a:ext cx="13716000" cy="72837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s-ES" b="1" dirty="0">
                <a:solidFill>
                  <a:schemeClr val="bg1"/>
                </a:solidFill>
              </a:rPr>
              <a:t>Bloque 3: Vida Útil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903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C71AA-3BE2-48F2-BAC5-DAFEF744B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F16E01C-75B6-2E02-8894-B6EB72F2D008}"/>
              </a:ext>
            </a:extLst>
          </p:cNvPr>
          <p:cNvSpPr/>
          <p:nvPr/>
        </p:nvSpPr>
        <p:spPr>
          <a:xfrm flipH="1">
            <a:off x="1066800" y="2320033"/>
            <a:ext cx="4123437" cy="97463"/>
          </a:xfrm>
          <a:custGeom>
            <a:avLst/>
            <a:gdLst/>
            <a:ahLst/>
            <a:cxnLst/>
            <a:rect l="l" t="t" r="r" b="b"/>
            <a:pathLst>
              <a:path w="4123437" h="97463">
                <a:moveTo>
                  <a:pt x="4123437" y="0"/>
                </a:moveTo>
                <a:lnTo>
                  <a:pt x="0" y="0"/>
                </a:lnTo>
                <a:lnTo>
                  <a:pt x="0" y="97463"/>
                </a:lnTo>
                <a:lnTo>
                  <a:pt x="4123437" y="97463"/>
                </a:lnTo>
                <a:lnTo>
                  <a:pt x="412343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8B322F-EA26-C4DF-4790-3501284CF761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406423CE-E412-508E-4ACB-10B6A8BB10C7}"/>
              </a:ext>
            </a:extLst>
          </p:cNvPr>
          <p:cNvSpPr txBox="1"/>
          <p:nvPr/>
        </p:nvSpPr>
        <p:spPr>
          <a:xfrm>
            <a:off x="1066800" y="1427108"/>
            <a:ext cx="10353862" cy="845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s-ES" sz="650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Sobre SUPDET y la NFPA</a:t>
            </a:r>
            <a:endParaRPr lang="en-US" sz="650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9EDD9A4-E484-C49C-F1D3-FACC6810C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001" y="2849708"/>
            <a:ext cx="8775834" cy="619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7">
            <a:extLst>
              <a:ext uri="{FF2B5EF4-FFF2-40B4-BE49-F238E27FC236}">
                <a16:creationId xmlns:a16="http://schemas.microsoft.com/office/drawing/2014/main" id="{720E9993-E41A-3A1E-A30C-F1295F25D9BF}"/>
              </a:ext>
            </a:extLst>
          </p:cNvPr>
          <p:cNvGrpSpPr/>
          <p:nvPr/>
        </p:nvGrpSpPr>
        <p:grpSpPr>
          <a:xfrm>
            <a:off x="10194878" y="2074460"/>
            <a:ext cx="6635835" cy="4233749"/>
            <a:chOff x="45209" y="1389988"/>
            <a:chExt cx="5630061" cy="3542591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F71DB8C1-27B6-15AC-225C-34DBF46FE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209" y="1389988"/>
              <a:ext cx="5630061" cy="1386081"/>
            </a:xfrm>
            <a:prstGeom prst="rect">
              <a:avLst/>
            </a:prstGeom>
          </p:spPr>
        </p:pic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94910CD8-D004-0301-C9CF-87C6CCFEF72F}"/>
                </a:ext>
              </a:extLst>
            </p:cNvPr>
            <p:cNvSpPr txBox="1"/>
            <p:nvPr/>
          </p:nvSpPr>
          <p:spPr>
            <a:xfrm>
              <a:off x="45209" y="2815977"/>
              <a:ext cx="55402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buNone/>
              </a:pPr>
              <a:r>
                <a:rPr lang="en-US" sz="1000" b="1" i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18th International Conference on Automatic Fire Detection (AUBE'24)</a:t>
              </a:r>
              <a:br>
                <a:rPr lang="en-US" sz="1000" b="1" i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</a:br>
              <a:r>
                <a:rPr lang="en-US" sz="1000" b="1" i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Suppression, Detection and Signaling Research and Applications Conference (SUPDET 2024)</a:t>
              </a:r>
              <a:endParaRPr lang="en-US" sz="1000" b="0" i="0">
                <a:solidFill>
                  <a:srgbClr val="000000"/>
                </a:solidFill>
                <a:effectLst/>
                <a:latin typeface="Roboto" panose="02000000000000000000" pitchFamily="2" charset="0"/>
              </a:endParaRPr>
            </a:p>
            <a:p>
              <a:pPr algn="l"/>
              <a:r>
                <a:rPr lang="en-US" sz="1000" b="0" i="1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September 24-26, 2024</a:t>
              </a:r>
              <a:br>
                <a:rPr lang="en-US" sz="1000" b="0" i="1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</a:br>
              <a:r>
                <a:rPr lang="en-US" sz="1000" b="0" i="1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University of Duisburg-Essen, Duisburg, Germany</a:t>
              </a:r>
              <a:endParaRPr lang="en-US" sz="1000" b="0" i="0">
                <a:solidFill>
                  <a:srgbClr val="000000"/>
                </a:solidFill>
                <a:effectLst/>
                <a:latin typeface="Roboto" panose="02000000000000000000" pitchFamily="2" charset="0"/>
              </a:endParaRPr>
            </a:p>
          </p:txBody>
        </p:sp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2C035FD7-C0F6-4F39-0E12-3342CCC1A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790" y="3563771"/>
              <a:ext cx="5469717" cy="1368808"/>
            </a:xfrm>
            <a:prstGeom prst="rect">
              <a:avLst/>
            </a:prstGeom>
          </p:spPr>
        </p:pic>
      </p:grpSp>
      <p:sp>
        <p:nvSpPr>
          <p:cNvPr id="9" name="Rectangle: Rounded Corners 2">
            <a:extLst>
              <a:ext uri="{FF2B5EF4-FFF2-40B4-BE49-F238E27FC236}">
                <a16:creationId xmlns:a16="http://schemas.microsoft.com/office/drawing/2014/main" id="{5F7D6B15-E0AD-64AA-F26F-AB60E0D0C2BE}"/>
              </a:ext>
            </a:extLst>
          </p:cNvPr>
          <p:cNvSpPr/>
          <p:nvPr/>
        </p:nvSpPr>
        <p:spPr>
          <a:xfrm>
            <a:off x="10638062" y="7942647"/>
            <a:ext cx="6192651" cy="892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Tenemos la oportunidad de aprender de experiencias de terceros (y de compartir las nuestras)</a:t>
            </a:r>
          </a:p>
        </p:txBody>
      </p:sp>
      <p:pic>
        <p:nvPicPr>
          <p:cNvPr id="10" name="Graphic 9" descr="Continuous Improvement with solid fill">
            <a:extLst>
              <a:ext uri="{FF2B5EF4-FFF2-40B4-BE49-F238E27FC236}">
                <a16:creationId xmlns:a16="http://schemas.microsoft.com/office/drawing/2014/main" id="{4ABB3E66-1877-CA1D-F3AF-1D20F40988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60920" y="6404842"/>
            <a:ext cx="1887182" cy="188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8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54DF6-1487-36BB-3EBF-759304F13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752885"/>
            <a:ext cx="22072600" cy="2020587"/>
          </a:xfrm>
        </p:spPr>
        <p:txBody>
          <a:bodyPr/>
          <a:lstStyle/>
          <a:p>
            <a:r>
              <a:rPr lang="es-ES"/>
              <a:t>Avances tecnológicos y </a:t>
            </a:r>
            <a:br>
              <a:rPr lang="es-ES"/>
            </a:br>
            <a:r>
              <a:rPr lang="es-ES"/>
              <a:t>falsas alarmas en 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7C4660-E766-98D1-585D-0AAE5BDCA50B}"/>
              </a:ext>
            </a:extLst>
          </p:cNvPr>
          <p:cNvSpPr txBox="1"/>
          <p:nvPr/>
        </p:nvSpPr>
        <p:spPr>
          <a:xfrm>
            <a:off x="1315125" y="3243530"/>
            <a:ext cx="1476650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700" dirty="0">
                <a:latin typeface="Telegraf" panose="020B0604020202020204" charset="0"/>
              </a:rPr>
              <a:t>Introducción por parte de UL del nuevo estándar para detectores de humo UL217 8ª edición / UL268 7ª edición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700" dirty="0">
                <a:latin typeface="Telegraf" panose="020B0604020202020204" charset="0"/>
              </a:rPr>
              <a:t>Primeros detectores en el mercado americano inducidos por NFPA 72</a:t>
            </a:r>
          </a:p>
          <a:p>
            <a:pPr marL="428625" indent="-42862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2700" dirty="0">
                <a:latin typeface="Telegraf" panose="020B0604020202020204" charset="0"/>
              </a:rPr>
              <a:t>NIST (</a:t>
            </a:r>
            <a:r>
              <a:rPr lang="es-ES" sz="2700" dirty="0" err="1">
                <a:latin typeface="Telegraf" panose="020B0604020202020204" charset="0"/>
              </a:rPr>
              <a:t>National</a:t>
            </a:r>
            <a:r>
              <a:rPr lang="es-ES" sz="2700" dirty="0">
                <a:latin typeface="Telegraf" panose="020B0604020202020204" charset="0"/>
              </a:rPr>
              <a:t> </a:t>
            </a:r>
            <a:r>
              <a:rPr lang="es-ES" sz="2700" dirty="0" err="1">
                <a:latin typeface="Telegraf" panose="020B0604020202020204" charset="0"/>
              </a:rPr>
              <a:t>Institute</a:t>
            </a:r>
            <a:r>
              <a:rPr lang="es-ES" sz="2700" dirty="0">
                <a:latin typeface="Telegraf" panose="020B0604020202020204" charset="0"/>
              </a:rPr>
              <a:t> </a:t>
            </a:r>
            <a:r>
              <a:rPr lang="es-ES" sz="2700" dirty="0" err="1">
                <a:latin typeface="Telegraf" panose="020B0604020202020204" charset="0"/>
              </a:rPr>
              <a:t>of</a:t>
            </a:r>
            <a:r>
              <a:rPr lang="es-ES" sz="2700" dirty="0">
                <a:latin typeface="Telegraf" panose="020B0604020202020204" charset="0"/>
              </a:rPr>
              <a:t> </a:t>
            </a:r>
            <a:r>
              <a:rPr lang="es-ES" sz="2700" dirty="0" err="1">
                <a:latin typeface="Telegraf" panose="020B0604020202020204" charset="0"/>
              </a:rPr>
              <a:t>Standards</a:t>
            </a:r>
            <a:r>
              <a:rPr lang="es-ES" sz="2700" dirty="0">
                <a:latin typeface="Telegraf" panose="020B0604020202020204" charset="0"/>
              </a:rPr>
              <a:t> and Technology) actúa como agente de vigilancia de mercado.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F793E02-889D-988B-F261-1A6B4E9F8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246" y="5777740"/>
            <a:ext cx="2424018" cy="22916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1FF491-64B4-6212-CBB1-6AFAED7A8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6889" y="6436055"/>
            <a:ext cx="3226383" cy="10197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9DD081-C75E-E62D-4EFA-5D8A54EBE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892" y="5844597"/>
            <a:ext cx="2424018" cy="2493675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3242CA86-1A95-8750-1114-2990FE26ABEB}"/>
              </a:ext>
            </a:extLst>
          </p:cNvPr>
          <p:cNvSpPr/>
          <p:nvPr/>
        </p:nvSpPr>
        <p:spPr>
          <a:xfrm>
            <a:off x="10339340" y="6570915"/>
            <a:ext cx="748553" cy="749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035FF01-CA29-A26C-8854-346DF1DC7E2B}"/>
              </a:ext>
            </a:extLst>
          </p:cNvPr>
          <p:cNvSpPr/>
          <p:nvPr/>
        </p:nvSpPr>
        <p:spPr>
          <a:xfrm>
            <a:off x="13375712" y="6570915"/>
            <a:ext cx="748553" cy="7497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7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6159CFC-1CE3-3D8E-1B24-4C34202FB0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673" y="5548600"/>
            <a:ext cx="5841061" cy="433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DDDD47-4E11-0916-B4B5-89ACF54CE446}"/>
              </a:ext>
            </a:extLst>
          </p:cNvPr>
          <p:cNvSpPr txBox="1"/>
          <p:nvPr/>
        </p:nvSpPr>
        <p:spPr>
          <a:xfrm>
            <a:off x="1055648" y="2568593"/>
            <a:ext cx="9294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700" b="1" dirty="0">
                <a:latin typeface="Telegraf" panose="020B0604020202020204" charset="0"/>
              </a:rPr>
              <a:t>Seguimiento de un cambio significativo de regulación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CE3F100-8B30-49FB-3227-97DB051727CB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402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0C2BC-AF57-CFD9-4A88-79E3DE0A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20FC88-46D0-B561-183F-8B580326F0B1}"/>
              </a:ext>
            </a:extLst>
          </p:cNvPr>
          <p:cNvSpPr/>
          <p:nvPr/>
        </p:nvSpPr>
        <p:spPr>
          <a:xfrm>
            <a:off x="14916365" y="7183265"/>
            <a:ext cx="3219410" cy="16641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>
                <a:solidFill>
                  <a:schemeClr val="tx1"/>
                </a:solidFill>
                <a:latin typeface="Telegraf" panose="020B0604020202020204" charset="0"/>
              </a:rPr>
              <a:t>Los sistemas de PCI conviven con la actividad humana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DF8DA1-C55D-8A44-AD76-0CE686A0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Avances tecnológicos y </a:t>
            </a:r>
            <a:br>
              <a:rPr lang="es-ES" dirty="0"/>
            </a:br>
            <a:r>
              <a:rPr lang="es-ES" dirty="0"/>
              <a:t>falsas alarmas en UL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040D64-8A4F-DC1A-32EA-DC8AF44A434E}"/>
              </a:ext>
            </a:extLst>
          </p:cNvPr>
          <p:cNvSpPr txBox="1"/>
          <p:nvPr/>
        </p:nvSpPr>
        <p:spPr>
          <a:xfrm>
            <a:off x="901700" y="3008716"/>
            <a:ext cx="170206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elegraf" panose="020B0604020202020204" charset="0"/>
              </a:rPr>
              <a:t>Performance of New Smoke Alarms to a Range of Nuisance Cooking Sources in a Mock Kitchen</a:t>
            </a:r>
          </a:p>
          <a:p>
            <a:r>
              <a:rPr lang="en-US" sz="2800" dirty="0">
                <a:latin typeface="Telegraf" panose="020B0604020202020204" charset="0"/>
              </a:rPr>
              <a:t>Amy Mensch et al. </a:t>
            </a:r>
            <a:r>
              <a:rPr lang="en-US" sz="2800" i="1" dirty="0">
                <a:latin typeface="Telegraf" panose="020B0604020202020204" charset="0"/>
              </a:rPr>
              <a:t>National Institute of Standards and Technology, Gaithersburg, MD, USA</a:t>
            </a:r>
            <a:endParaRPr lang="es-ES" sz="2800" i="1" dirty="0">
              <a:latin typeface="Telegraf" panose="020B060402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CB9D9-2277-430D-FB52-91B24A03BB45}"/>
              </a:ext>
            </a:extLst>
          </p:cNvPr>
          <p:cNvSpPr txBox="1"/>
          <p:nvPr/>
        </p:nvSpPr>
        <p:spPr>
          <a:xfrm>
            <a:off x="901700" y="4640460"/>
            <a:ext cx="169067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u="sng" dirty="0">
                <a:latin typeface="Telegraf" panose="020B0604020202020204" charset="0"/>
              </a:rPr>
              <a:t>Diseño experimental:</a:t>
            </a:r>
          </a:p>
          <a:p>
            <a:r>
              <a:rPr lang="es-ES" sz="2800" dirty="0">
                <a:latin typeface="Telegraf" panose="020B0604020202020204" charset="0"/>
              </a:rPr>
              <a:t>Cocina experimental con detectores de varios tipos (según nueva norma y según anterior) donde se generan ambientes con aerosoles de cocción (60 repeticiones) </a:t>
            </a:r>
            <a:r>
              <a:rPr lang="es-ES" sz="2800" u="sng" dirty="0">
                <a:latin typeface="Telegraf" panose="020B0604020202020204" charset="0"/>
              </a:rPr>
              <a:t>con el extractor apagado</a:t>
            </a:r>
            <a:r>
              <a:rPr lang="es-ES" sz="2800" dirty="0">
                <a:latin typeface="Telegraf" panose="020B0604020202020204" charset="0"/>
              </a:rPr>
              <a:t>.</a:t>
            </a:r>
          </a:p>
          <a:p>
            <a:endParaRPr lang="es-ES" sz="2800" dirty="0">
              <a:latin typeface="Telegraf" panose="020B060402020202020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pt-BR" sz="2800" dirty="0">
                <a:latin typeface="Telegraf" panose="020B0604020202020204" charset="0"/>
              </a:rPr>
              <a:t>Hamburguesa asada “</a:t>
            </a:r>
            <a:r>
              <a:rPr lang="pt-BR" sz="2800" dirty="0" err="1">
                <a:latin typeface="Telegraf" panose="020B0604020202020204" charset="0"/>
              </a:rPr>
              <a:t>broiled</a:t>
            </a:r>
            <a:r>
              <a:rPr lang="pt-BR" sz="2800" dirty="0">
                <a:latin typeface="Telegraf" panose="020B0604020202020204" charset="0"/>
              </a:rPr>
              <a:t>”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Hamburguesa frita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Bacon frito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" sz="2800" dirty="0">
                <a:latin typeface="Telegraf" panose="020B0604020202020204" charset="0"/>
              </a:rPr>
              <a:t>Tostada quemada</a:t>
            </a:r>
          </a:p>
          <a:p>
            <a:endParaRPr lang="es-ES" sz="2800" dirty="0">
              <a:latin typeface="Telegraf" panose="020B060402020202020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8B8F235-24BD-6B18-E707-1311EDF61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30974"/>
              </p:ext>
            </p:extLst>
          </p:nvPr>
        </p:nvGraphicFramePr>
        <p:xfrm>
          <a:off x="6564984" y="5995733"/>
          <a:ext cx="5907506" cy="2644277"/>
        </p:xfrm>
        <a:graphic>
          <a:graphicData uri="http://schemas.openxmlformats.org/drawingml/2006/table">
            <a:tbl>
              <a:tblPr/>
              <a:tblGrid>
                <a:gridCol w="3904250">
                  <a:extLst>
                    <a:ext uri="{9D8B030D-6E8A-4147-A177-3AD203B41FA5}">
                      <a16:colId xmlns:a16="http://schemas.microsoft.com/office/drawing/2014/main" val="2008972030"/>
                    </a:ext>
                  </a:extLst>
                </a:gridCol>
                <a:gridCol w="2003256">
                  <a:extLst>
                    <a:ext uri="{9D8B030D-6E8A-4147-A177-3AD203B41FA5}">
                      <a16:colId xmlns:a16="http://schemas.microsoft.com/office/drawing/2014/main" val="3832346692"/>
                    </a:ext>
                  </a:extLst>
                </a:gridCol>
              </a:tblGrid>
              <a:tr h="832485">
                <a:tc>
                  <a:txBody>
                    <a:bodyPr/>
                    <a:lstStyle/>
                    <a:p>
                      <a:pPr algn="l" fontAlgn="b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r>
                        <a:rPr lang="es-ES" sz="2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Resultados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Casos en alarma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570773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r" fontAlgn="b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Nuevos ópticos</a:t>
                      </a:r>
                    </a:p>
                  </a:txBody>
                  <a:tcPr marL="9525" marR="5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115596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r" fontAlgn="b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Iónicos antiguos</a:t>
                      </a:r>
                    </a:p>
                  </a:txBody>
                  <a:tcPr marL="9525" marR="5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402542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r" fontAlgn="b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Ópticos antiguos</a:t>
                      </a:r>
                    </a:p>
                  </a:txBody>
                  <a:tcPr marL="9525" marR="5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637424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r" fontAlgn="b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Óptico-térmicos antiguos</a:t>
                      </a:r>
                    </a:p>
                  </a:txBody>
                  <a:tcPr marL="9525" marR="5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24477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A3B915-B41A-07A9-AF3C-81F1F4FDD7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10892"/>
              </p:ext>
            </p:extLst>
          </p:nvPr>
        </p:nvGraphicFramePr>
        <p:xfrm>
          <a:off x="12692799" y="5992535"/>
          <a:ext cx="2003256" cy="2644277"/>
        </p:xfrm>
        <a:graphic>
          <a:graphicData uri="http://schemas.openxmlformats.org/drawingml/2006/table">
            <a:tbl>
              <a:tblPr/>
              <a:tblGrid>
                <a:gridCol w="2003256">
                  <a:extLst>
                    <a:ext uri="{9D8B030D-6E8A-4147-A177-3AD203B41FA5}">
                      <a16:colId xmlns:a16="http://schemas.microsoft.com/office/drawing/2014/main" val="3832346692"/>
                    </a:ext>
                  </a:extLst>
                </a:gridCol>
              </a:tblGrid>
              <a:tr h="83248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 extractor encendido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570773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115596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402542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637424"/>
                  </a:ext>
                </a:extLst>
              </a:tr>
              <a:tr h="4529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244770"/>
                  </a:ext>
                </a:extLst>
              </a:tr>
            </a:tbl>
          </a:graphicData>
        </a:graphic>
      </p:graphicFrame>
      <p:pic>
        <p:nvPicPr>
          <p:cNvPr id="6" name="Graphic 5" descr="Man with solid fill">
            <a:extLst>
              <a:ext uri="{FF2B5EF4-FFF2-40B4-BE49-F238E27FC236}">
                <a16:creationId xmlns:a16="http://schemas.microsoft.com/office/drawing/2014/main" id="{99EC5B57-9D55-1741-1D3B-E46E26A7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16224" y="5992535"/>
            <a:ext cx="1190730" cy="119073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65A551A5-57B9-BB99-45F8-FC38EFC3BD0D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34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CE0D3B-12E7-7707-695A-9B77B458A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904" y="2504842"/>
            <a:ext cx="12363451" cy="7544322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3116407C-8F75-977A-219C-0E955B29D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67" y="9879342"/>
            <a:ext cx="20114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5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Sebastian Festag </a:t>
            </a:r>
            <a:endParaRPr lang="es-ES" sz="2700" dirty="0">
              <a:latin typeface="Arial" panose="020B0604020202020204" pitchFamily="34" charset="0"/>
            </a:endParaRPr>
          </a:p>
        </p:txBody>
      </p:sp>
      <p:grpSp>
        <p:nvGrpSpPr>
          <p:cNvPr id="7" name="Group 42687">
            <a:extLst>
              <a:ext uri="{FF2B5EF4-FFF2-40B4-BE49-F238E27FC236}">
                <a16:creationId xmlns:a16="http://schemas.microsoft.com/office/drawing/2014/main" id="{C1949878-ABF7-3E8C-A2E4-73385854E50D}"/>
              </a:ext>
            </a:extLst>
          </p:cNvPr>
          <p:cNvGrpSpPr/>
          <p:nvPr/>
        </p:nvGrpSpPr>
        <p:grpSpPr>
          <a:xfrm>
            <a:off x="1497957" y="10049063"/>
            <a:ext cx="160020" cy="160020"/>
            <a:chOff x="0" y="0"/>
            <a:chExt cx="107281" cy="107279"/>
          </a:xfrm>
        </p:grpSpPr>
        <p:sp>
          <p:nvSpPr>
            <p:cNvPr id="8" name="Shape 9">
              <a:extLst>
                <a:ext uri="{FF2B5EF4-FFF2-40B4-BE49-F238E27FC236}">
                  <a16:creationId xmlns:a16="http://schemas.microsoft.com/office/drawing/2014/main" id="{77007204-446F-03A6-A242-B40541786D11}"/>
                </a:ext>
              </a:extLst>
            </p:cNvPr>
            <p:cNvSpPr/>
            <p:nvPr/>
          </p:nvSpPr>
          <p:spPr>
            <a:xfrm>
              <a:off x="0" y="0"/>
              <a:ext cx="107281" cy="107279"/>
            </a:xfrm>
            <a:custGeom>
              <a:avLst/>
              <a:gdLst/>
              <a:ahLst/>
              <a:cxnLst/>
              <a:rect l="0" t="0" r="0" b="0"/>
              <a:pathLst>
                <a:path w="107281" h="107279">
                  <a:moveTo>
                    <a:pt x="54000" y="0"/>
                  </a:moveTo>
                  <a:cubicBezTo>
                    <a:pt x="76356" y="0"/>
                    <a:pt x="95553" y="13602"/>
                    <a:pt x="103755" y="32983"/>
                  </a:cubicBezTo>
                  <a:lnTo>
                    <a:pt x="107281" y="50436"/>
                  </a:lnTo>
                  <a:lnTo>
                    <a:pt x="107281" y="57565"/>
                  </a:lnTo>
                  <a:lnTo>
                    <a:pt x="103755" y="75016"/>
                  </a:lnTo>
                  <a:cubicBezTo>
                    <a:pt x="98287" y="87935"/>
                    <a:pt x="87932" y="98283"/>
                    <a:pt x="75013" y="103746"/>
                  </a:cubicBezTo>
                  <a:lnTo>
                    <a:pt x="57512" y="107279"/>
                  </a:lnTo>
                  <a:lnTo>
                    <a:pt x="50487" y="107279"/>
                  </a:lnTo>
                  <a:lnTo>
                    <a:pt x="32977" y="103746"/>
                  </a:lnTo>
                  <a:cubicBezTo>
                    <a:pt x="13595" y="95551"/>
                    <a:pt x="0" y="76365"/>
                    <a:pt x="0" y="54000"/>
                  </a:cubicBezTo>
                  <a:cubicBezTo>
                    <a:pt x="0" y="24181"/>
                    <a:pt x="24168" y="0"/>
                    <a:pt x="5400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2CC1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s-ES" sz="2700" dirty="0"/>
            </a:p>
          </p:txBody>
        </p:sp>
        <p:sp>
          <p:nvSpPr>
            <p:cNvPr id="9" name="Shape 57278">
              <a:extLst>
                <a:ext uri="{FF2B5EF4-FFF2-40B4-BE49-F238E27FC236}">
                  <a16:creationId xmlns:a16="http://schemas.microsoft.com/office/drawing/2014/main" id="{A0B966DE-DEFE-AC5E-657C-42B01C448298}"/>
                </a:ext>
              </a:extLst>
            </p:cNvPr>
            <p:cNvSpPr/>
            <p:nvPr/>
          </p:nvSpPr>
          <p:spPr>
            <a:xfrm>
              <a:off x="27762" y="33382"/>
              <a:ext cx="9144" cy="45193"/>
            </a:xfrm>
            <a:custGeom>
              <a:avLst/>
              <a:gdLst/>
              <a:ahLst/>
              <a:cxnLst/>
              <a:rect l="0" t="0" r="0" b="0"/>
              <a:pathLst>
                <a:path w="9144" h="45193">
                  <a:moveTo>
                    <a:pt x="0" y="0"/>
                  </a:moveTo>
                  <a:lnTo>
                    <a:pt x="9144" y="0"/>
                  </a:lnTo>
                  <a:lnTo>
                    <a:pt x="9144" y="45193"/>
                  </a:lnTo>
                  <a:lnTo>
                    <a:pt x="0" y="45193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s-ES" sz="2700" dirty="0"/>
            </a:p>
          </p:txBody>
        </p:sp>
        <p:sp>
          <p:nvSpPr>
            <p:cNvPr id="10" name="Shape 11">
              <a:extLst>
                <a:ext uri="{FF2B5EF4-FFF2-40B4-BE49-F238E27FC236}">
                  <a16:creationId xmlns:a16="http://schemas.microsoft.com/office/drawing/2014/main" id="{BC5FA33B-2468-699F-51FE-ABC7E393DFD4}"/>
                </a:ext>
              </a:extLst>
            </p:cNvPr>
            <p:cNvSpPr/>
            <p:nvPr/>
          </p:nvSpPr>
          <p:spPr>
            <a:xfrm>
              <a:off x="43752" y="33363"/>
              <a:ext cx="20720" cy="45187"/>
            </a:xfrm>
            <a:custGeom>
              <a:avLst/>
              <a:gdLst/>
              <a:ahLst/>
              <a:cxnLst/>
              <a:rect l="0" t="0" r="0" b="0"/>
              <a:pathLst>
                <a:path w="20720" h="45187">
                  <a:moveTo>
                    <a:pt x="0" y="0"/>
                  </a:moveTo>
                  <a:lnTo>
                    <a:pt x="17577" y="0"/>
                  </a:lnTo>
                  <a:lnTo>
                    <a:pt x="20720" y="1252"/>
                  </a:lnTo>
                  <a:lnTo>
                    <a:pt x="20720" y="7324"/>
                  </a:lnTo>
                  <a:lnTo>
                    <a:pt x="16535" y="5829"/>
                  </a:lnTo>
                  <a:lnTo>
                    <a:pt x="6515" y="5829"/>
                  </a:lnTo>
                  <a:lnTo>
                    <a:pt x="6515" y="39345"/>
                  </a:lnTo>
                  <a:lnTo>
                    <a:pt x="16840" y="39345"/>
                  </a:lnTo>
                  <a:lnTo>
                    <a:pt x="20720" y="37669"/>
                  </a:lnTo>
                  <a:lnTo>
                    <a:pt x="20720" y="43971"/>
                  </a:lnTo>
                  <a:lnTo>
                    <a:pt x="17640" y="45187"/>
                  </a:lnTo>
                  <a:lnTo>
                    <a:pt x="0" y="4518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s-ES" sz="2700" dirty="0"/>
            </a:p>
          </p:txBody>
        </p:sp>
        <p:sp>
          <p:nvSpPr>
            <p:cNvPr id="11" name="Shape 12">
              <a:extLst>
                <a:ext uri="{FF2B5EF4-FFF2-40B4-BE49-F238E27FC236}">
                  <a16:creationId xmlns:a16="http://schemas.microsoft.com/office/drawing/2014/main" id="{98FB03ED-921D-6ADC-F70D-F73507D0DF3E}"/>
                </a:ext>
              </a:extLst>
            </p:cNvPr>
            <p:cNvSpPr/>
            <p:nvPr/>
          </p:nvSpPr>
          <p:spPr>
            <a:xfrm>
              <a:off x="64472" y="34615"/>
              <a:ext cx="20923" cy="42719"/>
            </a:xfrm>
            <a:custGeom>
              <a:avLst/>
              <a:gdLst/>
              <a:ahLst/>
              <a:cxnLst/>
              <a:rect l="0" t="0" r="0" b="0"/>
              <a:pathLst>
                <a:path w="20923" h="42719">
                  <a:moveTo>
                    <a:pt x="0" y="0"/>
                  </a:moveTo>
                  <a:lnTo>
                    <a:pt x="15157" y="6039"/>
                  </a:lnTo>
                  <a:cubicBezTo>
                    <a:pt x="19085" y="10352"/>
                    <a:pt x="20923" y="16001"/>
                    <a:pt x="20923" y="21341"/>
                  </a:cubicBezTo>
                  <a:cubicBezTo>
                    <a:pt x="20923" y="27139"/>
                    <a:pt x="18653" y="32787"/>
                    <a:pt x="14518" y="36986"/>
                  </a:cubicBezTo>
                  <a:lnTo>
                    <a:pt x="0" y="42719"/>
                  </a:lnTo>
                  <a:lnTo>
                    <a:pt x="0" y="36417"/>
                  </a:lnTo>
                  <a:lnTo>
                    <a:pt x="10687" y="31803"/>
                  </a:lnTo>
                  <a:cubicBezTo>
                    <a:pt x="13367" y="28310"/>
                    <a:pt x="14205" y="24122"/>
                    <a:pt x="14205" y="21341"/>
                  </a:cubicBezTo>
                  <a:cubicBezTo>
                    <a:pt x="14205" y="16801"/>
                    <a:pt x="12767" y="12610"/>
                    <a:pt x="9749" y="9554"/>
                  </a:cubicBezTo>
                  <a:lnTo>
                    <a:pt x="0" y="607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s-ES" sz="2700" dirty="0"/>
            </a:p>
          </p:txBody>
        </p:sp>
        <p:sp>
          <p:nvSpPr>
            <p:cNvPr id="12" name="Shape 13">
              <a:extLst>
                <a:ext uri="{FF2B5EF4-FFF2-40B4-BE49-F238E27FC236}">
                  <a16:creationId xmlns:a16="http://schemas.microsoft.com/office/drawing/2014/main" id="{853499EB-45CB-0301-C628-6969397AAF82}"/>
                </a:ext>
              </a:extLst>
            </p:cNvPr>
            <p:cNvSpPr/>
            <p:nvPr/>
          </p:nvSpPr>
          <p:spPr>
            <a:xfrm>
              <a:off x="26772" y="19710"/>
              <a:ext cx="8509" cy="8509"/>
            </a:xfrm>
            <a:custGeom>
              <a:avLst/>
              <a:gdLst/>
              <a:ahLst/>
              <a:cxnLst/>
              <a:rect l="0" t="0" r="0" b="0"/>
              <a:pathLst>
                <a:path w="8509" h="8509">
                  <a:moveTo>
                    <a:pt x="4254" y="0"/>
                  </a:moveTo>
                  <a:cubicBezTo>
                    <a:pt x="6604" y="0"/>
                    <a:pt x="8509" y="1905"/>
                    <a:pt x="8509" y="4255"/>
                  </a:cubicBezTo>
                  <a:cubicBezTo>
                    <a:pt x="8509" y="6591"/>
                    <a:pt x="6604" y="8509"/>
                    <a:pt x="4254" y="8509"/>
                  </a:cubicBezTo>
                  <a:cubicBezTo>
                    <a:pt x="1905" y="8509"/>
                    <a:pt x="0" y="6591"/>
                    <a:pt x="0" y="4255"/>
                  </a:cubicBezTo>
                  <a:cubicBezTo>
                    <a:pt x="0" y="1905"/>
                    <a:pt x="1905" y="0"/>
                    <a:pt x="425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s-ES" sz="2700" dirty="0"/>
            </a:p>
          </p:txBody>
        </p:sp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id="{BE8BDF72-065E-3989-78FA-C9379C898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880" y="9210920"/>
            <a:ext cx="1345733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*</a:t>
            </a:r>
            <a:r>
              <a:rPr lang="es-ES" sz="15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ZVEI (Asociación Alemana de la Industria Electrónica y Digital)</a:t>
            </a:r>
          </a:p>
          <a:p>
            <a:pPr indent="180975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5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División de Seguridad y Protección, Grupo de Expertos en Sistemas de Alarma contra Incendios, </a:t>
            </a:r>
            <a:r>
              <a:rPr lang="es-ES" sz="1500" dirty="0" err="1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Lyoner</a:t>
            </a:r>
            <a:r>
              <a:rPr lang="es-ES" sz="15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Street 9, 60528 Fráncfort del Meno, </a:t>
            </a:r>
            <a:r>
              <a:rPr lang="es-ES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Alemania</a:t>
            </a:r>
            <a:r>
              <a:rPr lang="es-ES" sz="1200" dirty="0">
                <a:latin typeface="Arial" panose="020B0604020202020204" pitchFamily="34" charset="0"/>
              </a:rPr>
              <a:t> </a:t>
            </a:r>
            <a:endParaRPr lang="es-ES" sz="2700" dirty="0">
              <a:latin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C43A00-34B5-D057-547E-12A533718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607059"/>
            <a:ext cx="22072600" cy="845232"/>
          </a:xfrm>
        </p:spPr>
        <p:txBody>
          <a:bodyPr/>
          <a:lstStyle/>
          <a:p>
            <a:r>
              <a:rPr lang="es-ES" sz="4800" dirty="0">
                <a:solidFill>
                  <a:srgbClr val="131413"/>
                </a:solidFill>
                <a:latin typeface="Telegraf" panose="020B0604020202020204" charset="0"/>
                <a:ea typeface="Calibri" panose="020F0502020204030204" pitchFamily="34" charset="0"/>
              </a:rPr>
              <a:t>Efectividad de los FDAS </a:t>
            </a:r>
            <a:br>
              <a:rPr lang="es-ES" sz="4800" dirty="0">
                <a:solidFill>
                  <a:srgbClr val="131413"/>
                </a:solidFill>
                <a:latin typeface="Telegraf" panose="020B0604020202020204" charset="0"/>
                <a:ea typeface="Calibri" panose="020F0502020204030204" pitchFamily="34" charset="0"/>
              </a:rPr>
            </a:br>
            <a:r>
              <a:rPr lang="es-ES" sz="4800" dirty="0">
                <a:solidFill>
                  <a:srgbClr val="131413"/>
                </a:solidFill>
                <a:latin typeface="Telegraf" panose="020B0604020202020204" charset="0"/>
                <a:ea typeface="Calibri" panose="020F0502020204030204" pitchFamily="34" charset="0"/>
              </a:rPr>
              <a:t>con una variedad de criterios de evaluación </a:t>
            </a:r>
            <a:br>
              <a:rPr lang="es-ES" sz="4800" dirty="0">
                <a:latin typeface="Telegraf" panose="020B0604020202020204" charset="0"/>
              </a:rPr>
            </a:br>
            <a:endParaRPr lang="es-ES" sz="4800" dirty="0">
              <a:latin typeface="Telegraf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41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0C30-17BF-63C0-1A6F-3DE800A37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752886"/>
            <a:ext cx="22072600" cy="1747374"/>
          </a:xfrm>
        </p:spPr>
        <p:txBody>
          <a:bodyPr/>
          <a:lstStyle/>
          <a:p>
            <a:r>
              <a:rPr lang="es-ES" noProof="0"/>
              <a:t>Período de reemplazo </a:t>
            </a:r>
            <a:br>
              <a:rPr lang="es-ES" noProof="0"/>
            </a:br>
            <a:r>
              <a:rPr lang="es-ES" noProof="0"/>
              <a:t>de detectores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B9E8B-6470-9115-CCD6-614321B3E4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05242" y="2692194"/>
            <a:ext cx="17149407" cy="5962650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latin typeface="Telegraf" panose="020B0604020202020204" charset="0"/>
              </a:rPr>
              <a:t>El Real Decreto 513/2017 “RIPCI” introduce el reemplazo de detectores cada 10 años.</a:t>
            </a:r>
          </a:p>
          <a:p>
            <a:pPr marL="0" indent="0">
              <a:buNone/>
            </a:pPr>
            <a:r>
              <a:rPr lang="es-ES" dirty="0">
                <a:latin typeface="Telegraf" panose="020B0604020202020204" charset="0"/>
              </a:rPr>
              <a:t>	Actualizado por RD 164/2025 (RSCIEI)</a:t>
            </a:r>
          </a:p>
          <a:p>
            <a:pPr marL="0" indent="0">
              <a:buNone/>
            </a:pPr>
            <a:endParaRPr lang="es-ES" dirty="0">
              <a:latin typeface="Telegraf" panose="020B060402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69D487-0ABE-4913-D3FE-ADF077856AA3}"/>
              </a:ext>
            </a:extLst>
          </p:cNvPr>
          <p:cNvSpPr txBox="1"/>
          <p:nvPr/>
        </p:nvSpPr>
        <p:spPr>
          <a:xfrm flipH="1">
            <a:off x="636503" y="4151548"/>
            <a:ext cx="2906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noProof="0" dirty="0">
                <a:latin typeface="Telegraf" panose="020B0604020202020204" charset="0"/>
              </a:rPr>
              <a:t>Locura??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86EFBA-4EB6-65D4-035B-FA10B508011D}"/>
              </a:ext>
            </a:extLst>
          </p:cNvPr>
          <p:cNvSpPr txBox="1"/>
          <p:nvPr/>
        </p:nvSpPr>
        <p:spPr>
          <a:xfrm flipH="1">
            <a:off x="618791" y="7075422"/>
            <a:ext cx="4214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noProof="0" dirty="0">
                <a:latin typeface="Telegraf" panose="020B0604020202020204" charset="0"/>
              </a:rPr>
              <a:t>Justificación??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4EE273-25A4-97BE-E71E-F2D45624CF77}"/>
              </a:ext>
            </a:extLst>
          </p:cNvPr>
          <p:cNvSpPr txBox="1"/>
          <p:nvPr/>
        </p:nvSpPr>
        <p:spPr>
          <a:xfrm flipH="1">
            <a:off x="636503" y="5108766"/>
            <a:ext cx="4439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noProof="0" dirty="0">
                <a:latin typeface="Telegraf" panose="020B0604020202020204" charset="0"/>
              </a:rPr>
              <a:t>Sostenibilidad??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366FF-C29F-979A-F947-67EF2A383B9C}"/>
              </a:ext>
            </a:extLst>
          </p:cNvPr>
          <p:cNvSpPr txBox="1"/>
          <p:nvPr/>
        </p:nvSpPr>
        <p:spPr>
          <a:xfrm flipH="1">
            <a:off x="578469" y="6065984"/>
            <a:ext cx="3452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00" noProof="0" dirty="0">
                <a:latin typeface="Telegraf" panose="020B0604020202020204" charset="0"/>
              </a:rPr>
              <a:t>Intereses??</a:t>
            </a:r>
          </a:p>
        </p:txBody>
      </p:sp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6EEFD21B-FF5C-DF15-F7D7-74C5B5EB8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241" y="7396558"/>
            <a:ext cx="1371600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B356CE-95C8-AE13-4F44-75C19C858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558" y="4006691"/>
            <a:ext cx="9836317" cy="54429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809A27F-30B5-03E9-685A-90AB27E96E79}"/>
              </a:ext>
            </a:extLst>
          </p:cNvPr>
          <p:cNvSpPr txBox="1"/>
          <p:nvPr/>
        </p:nvSpPr>
        <p:spPr>
          <a:xfrm>
            <a:off x="13247969" y="9469169"/>
            <a:ext cx="4674357" cy="51014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s-ES" sz="2000" b="1" dirty="0">
                <a:latin typeface="Telegraf" panose="020B0604020202020204" charset="0"/>
              </a:rPr>
              <a:t>https://parts.jpl.nasa.gov/mmic/2.PDF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87EE394-F238-05C5-93E8-1D05AB0DE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5121" y="6044730"/>
            <a:ext cx="2440007" cy="1030692"/>
          </a:xfrm>
          <a:prstGeom prst="rect">
            <a:avLst/>
          </a:prstGeom>
        </p:spPr>
      </p:pic>
      <p:sp>
        <p:nvSpPr>
          <p:cNvPr id="21" name="Freeform 3">
            <a:extLst>
              <a:ext uri="{FF2B5EF4-FFF2-40B4-BE49-F238E27FC236}">
                <a16:creationId xmlns:a16="http://schemas.microsoft.com/office/drawing/2014/main" id="{4D9535EC-7478-D38A-1D8A-684F942BFD10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5B5966-97BE-FC91-130B-D9394B960B45}"/>
              </a:ext>
            </a:extLst>
          </p:cNvPr>
          <p:cNvSpPr/>
          <p:nvPr/>
        </p:nvSpPr>
        <p:spPr>
          <a:xfrm>
            <a:off x="5255241" y="8755082"/>
            <a:ext cx="3736808" cy="12142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>
                <a:solidFill>
                  <a:schemeClr val="tx1"/>
                </a:solidFill>
                <a:latin typeface="Telegraf" panose="020B0604020202020204" charset="0"/>
              </a:rPr>
              <a:t>Ningún artefacto es infalible</a:t>
            </a:r>
          </a:p>
        </p:txBody>
      </p:sp>
    </p:spTree>
    <p:extLst>
      <p:ext uri="{BB962C8B-B14F-4D97-AF65-F5344CB8AC3E}">
        <p14:creationId xmlns:p14="http://schemas.microsoft.com/office/powerpoint/2010/main" val="334260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785B-8F6C-2996-624C-9F67AF404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B45B1-A9EE-05B4-6BA6-428EAE3AD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Período de reemplazo </a:t>
            </a:r>
            <a:br>
              <a:rPr lang="es-ES" dirty="0"/>
            </a:br>
            <a:r>
              <a:rPr lang="es-ES" dirty="0"/>
              <a:t>de detectores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EEEFAD-5BF5-C014-C05F-EFF356C753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243" y="2248522"/>
            <a:ext cx="14768157" cy="80226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C4030E-2180-B34F-1C2B-9FCCC3351AA9}"/>
              </a:ext>
            </a:extLst>
          </p:cNvPr>
          <p:cNvSpPr txBox="1"/>
          <p:nvPr/>
        </p:nvSpPr>
        <p:spPr>
          <a:xfrm flipH="1">
            <a:off x="11333792" y="1002309"/>
            <a:ext cx="479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/>
              <a:t>¡No estamos solos!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2EE6B4-BD76-123D-402D-9EE3D3B75757}"/>
              </a:ext>
            </a:extLst>
          </p:cNvPr>
          <p:cNvSpPr txBox="1"/>
          <p:nvPr/>
        </p:nvSpPr>
        <p:spPr>
          <a:xfrm>
            <a:off x="15372204" y="8397833"/>
            <a:ext cx="44170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700" i="1" err="1"/>
              <a:t>S.Feistag</a:t>
            </a:r>
            <a:r>
              <a:rPr lang="es-ES" sz="2700" i="1"/>
              <a:t> et al</a:t>
            </a:r>
            <a:endParaRPr lang="es-ES" sz="27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73B0D48-206A-D2C2-6D1B-1E8757FB2AD9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06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B6225-08A6-AE71-7658-BB5B9F2A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72C048-7A38-A2B6-E8EA-B4E7C9FB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/>
              <a:t>Período de reemplazo </a:t>
            </a:r>
            <a:br>
              <a:rPr lang="es-ES"/>
            </a:br>
            <a:r>
              <a:rPr lang="es-ES"/>
              <a:t>de detectores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224ED-5907-B97D-EEB3-DBACC696C251}"/>
              </a:ext>
            </a:extLst>
          </p:cNvPr>
          <p:cNvSpPr txBox="1"/>
          <p:nvPr/>
        </p:nvSpPr>
        <p:spPr>
          <a:xfrm flipH="1">
            <a:off x="12486605" y="245491"/>
            <a:ext cx="3493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/>
              <a:t>Datos de campo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13D920-A0A0-AA82-A678-83164199E3DF}"/>
              </a:ext>
            </a:extLst>
          </p:cNvPr>
          <p:cNvGrpSpPr/>
          <p:nvPr/>
        </p:nvGrpSpPr>
        <p:grpSpPr>
          <a:xfrm>
            <a:off x="0" y="2422618"/>
            <a:ext cx="11010901" cy="6445620"/>
            <a:chOff x="240077" y="1311963"/>
            <a:chExt cx="6900193" cy="39569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B2116F-56B4-0D06-0F44-928F2940A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077" y="1311963"/>
              <a:ext cx="6900193" cy="39569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2540AC-901C-A280-68F8-5D9DF6BFED1B}"/>
                </a:ext>
              </a:extLst>
            </p:cNvPr>
            <p:cNvSpPr txBox="1"/>
            <p:nvPr/>
          </p:nvSpPr>
          <p:spPr>
            <a:xfrm>
              <a:off x="6061544" y="4759069"/>
              <a:ext cx="789338" cy="198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500" i="1" err="1"/>
                <a:t>S.Feistag</a:t>
              </a:r>
              <a:r>
                <a:rPr lang="es-ES" sz="1500" i="1"/>
                <a:t> et al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78B5591-832F-9DEA-ED4C-7A29A02D6924}"/>
              </a:ext>
            </a:extLst>
          </p:cNvPr>
          <p:cNvGrpSpPr/>
          <p:nvPr/>
        </p:nvGrpSpPr>
        <p:grpSpPr>
          <a:xfrm>
            <a:off x="5216812" y="6727455"/>
            <a:ext cx="13071188" cy="3314054"/>
            <a:chOff x="3332557" y="3393163"/>
            <a:chExt cx="8714125" cy="220936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7B21D4-82EE-ED2C-68CE-F49257ACA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2557" y="3393163"/>
              <a:ext cx="8619366" cy="21170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D86006-13B1-2651-286C-020FAA45D3D3}"/>
                </a:ext>
              </a:extLst>
            </p:cNvPr>
            <p:cNvSpPr txBox="1"/>
            <p:nvPr/>
          </p:nvSpPr>
          <p:spPr>
            <a:xfrm>
              <a:off x="10334204" y="5387089"/>
              <a:ext cx="1712478" cy="215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500" i="1" err="1"/>
                <a:t>S.Feistag</a:t>
              </a:r>
              <a:r>
                <a:rPr lang="es-ES" sz="1500" i="1"/>
                <a:t> et al/ </a:t>
              </a:r>
              <a:r>
                <a:rPr lang="es-ES" sz="1500" i="1" err="1"/>
                <a:t>R.Chagger</a:t>
              </a:r>
              <a:r>
                <a:rPr lang="es-ES" sz="1500" i="1"/>
                <a:t> et al</a:t>
              </a:r>
            </a:p>
          </p:txBody>
        </p:sp>
      </p:grpSp>
      <p:sp>
        <p:nvSpPr>
          <p:cNvPr id="2" name="Freeform 3">
            <a:extLst>
              <a:ext uri="{FF2B5EF4-FFF2-40B4-BE49-F238E27FC236}">
                <a16:creationId xmlns:a16="http://schemas.microsoft.com/office/drawing/2014/main" id="{33F77E9A-7224-DCA4-AE33-39EEEE1A4A90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81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8A895A-B129-A995-EAD4-8787D272C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/>
              <a:t>Período de reemplazo </a:t>
            </a:r>
            <a:br>
              <a:rPr lang="es-ES"/>
            </a:br>
            <a:r>
              <a:rPr lang="es-ES"/>
              <a:t>de detectores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F37A8-6D64-E7FA-9886-33DAEFDE932D}"/>
              </a:ext>
            </a:extLst>
          </p:cNvPr>
          <p:cNvSpPr txBox="1"/>
          <p:nvPr/>
        </p:nvSpPr>
        <p:spPr>
          <a:xfrm flipH="1">
            <a:off x="13730090" y="1802526"/>
            <a:ext cx="4703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atin typeface="Telegraf" panose="020B0604020202020204" charset="0"/>
              </a:rPr>
              <a:t>Datos de campo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BDDA2F-1238-6BD9-8751-7F73006B41C3}"/>
              </a:ext>
            </a:extLst>
          </p:cNvPr>
          <p:cNvSpPr txBox="1"/>
          <p:nvPr/>
        </p:nvSpPr>
        <p:spPr>
          <a:xfrm>
            <a:off x="427057" y="2653266"/>
            <a:ext cx="174338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ES" sz="2400" dirty="0">
                <a:latin typeface="Telegraf" panose="020B0604020202020204" charset="0"/>
              </a:rPr>
              <a:t>El proyecto dirigido por la </a:t>
            </a:r>
            <a:r>
              <a:rPr lang="es-ES" sz="2400" u="sng" dirty="0">
                <a:latin typeface="Telegraf" panose="020B0604020202020204" charset="0"/>
              </a:rPr>
              <a:t>Agencia Finlandesa de Seguridad y Productos Químicos </a:t>
            </a:r>
            <a:r>
              <a:rPr lang="es-ES" sz="2400" dirty="0">
                <a:latin typeface="Telegraf" panose="020B0604020202020204" charset="0"/>
              </a:rPr>
              <a:t>(</a:t>
            </a:r>
            <a:r>
              <a:rPr lang="es-ES" sz="2400" dirty="0" err="1">
                <a:latin typeface="Telegraf" panose="020B0604020202020204" charset="0"/>
              </a:rPr>
              <a:t>Meurman</a:t>
            </a:r>
            <a:r>
              <a:rPr lang="es-ES" sz="2400" dirty="0">
                <a:latin typeface="Telegraf" panose="020B0604020202020204" charset="0"/>
              </a:rPr>
              <a:t> et al, </a:t>
            </a:r>
            <a:r>
              <a:rPr lang="es-ES" sz="2400" dirty="0" err="1">
                <a:latin typeface="Telegraf" panose="020B0604020202020204" charset="0"/>
              </a:rPr>
              <a:t>Tukes</a:t>
            </a:r>
            <a:r>
              <a:rPr lang="es-ES" sz="2400" dirty="0">
                <a:latin typeface="Telegraf" panose="020B0604020202020204" charset="0"/>
              </a:rPr>
              <a:t>) investigó el funcionamiento de alarmas de humo envejecidas.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Telegraf" panose="020B0604020202020204" charset="0"/>
              </a:rPr>
              <a:t>Se recolectaron alarmas de humo usadas con edades entre 2 y 33 años.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Telegraf" panose="020B0604020202020204" charset="0"/>
              </a:rPr>
              <a:t>Los resultados indicaron que las alarmas de humo basadas en tecnología de ionización duran más y reaccionan al humo de manera más uniforme que las alarmas de humo ópticas.</a:t>
            </a:r>
          </a:p>
          <a:p>
            <a:endParaRPr lang="es-ES" sz="2400" dirty="0">
              <a:latin typeface="Telegraf" panose="020B060402020202020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ES" sz="2400" dirty="0">
                <a:latin typeface="Telegraf" panose="020B0604020202020204" charset="0"/>
              </a:rPr>
              <a:t>Un estudio británico [</a:t>
            </a:r>
            <a:r>
              <a:rPr lang="es-ES" sz="2400" dirty="0" err="1">
                <a:latin typeface="Telegraf" panose="020B0604020202020204" charset="0"/>
              </a:rPr>
              <a:t>Feistag</a:t>
            </a:r>
            <a:r>
              <a:rPr lang="es-ES" sz="2400" dirty="0">
                <a:latin typeface="Telegraf" panose="020B0604020202020204" charset="0"/>
              </a:rPr>
              <a:t> et al] </a:t>
            </a:r>
            <a:r>
              <a:rPr lang="es-ES" sz="2400" u="sng" dirty="0">
                <a:latin typeface="Telegraf" panose="020B0604020202020204" charset="0"/>
              </a:rPr>
              <a:t>se centró en los tiempos óptimos de reemplazo para detectores </a:t>
            </a:r>
            <a:r>
              <a:rPr lang="es-ES" sz="2400" dirty="0">
                <a:latin typeface="Telegraf" panose="020B0604020202020204" charset="0"/>
              </a:rPr>
              <a:t>de humo ópticos, encontrando que </a:t>
            </a:r>
            <a:r>
              <a:rPr lang="es-ES" sz="2400" u="sng" dirty="0">
                <a:latin typeface="Telegraf" panose="020B0604020202020204" charset="0"/>
              </a:rPr>
              <a:t>la sensibilidad aumenta con la edad</a:t>
            </a:r>
            <a:r>
              <a:rPr lang="es-ES" sz="2400" dirty="0">
                <a:latin typeface="Telegraf" panose="020B0604020202020204" charset="0"/>
              </a:rPr>
              <a:t>, lo que lleva a más falsas alarmas en entornos limpios después del décimo año.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ES" sz="2400" dirty="0">
              <a:latin typeface="Telegraf" panose="020B060402020202020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s-ES" sz="2400" dirty="0">
                <a:latin typeface="Telegraf" panose="020B0604020202020204" charset="0"/>
              </a:rPr>
              <a:t>Otro estudio anónimo bajo los estándares EN 54 observó que las respuestas variables de los detectores impactan significativamente la fiabilidad a partir del noveno año.</a:t>
            </a:r>
          </a:p>
          <a:p>
            <a:endParaRPr lang="es-ES" sz="2400" dirty="0">
              <a:latin typeface="Telegraf" panose="020B060402020202020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>
                <a:latin typeface="Telegraf" panose="020B0604020202020204" charset="0"/>
              </a:rPr>
              <a:t>Un estudio suizo [</a:t>
            </a:r>
            <a:r>
              <a:rPr lang="es-ES" sz="2400" dirty="0" err="1">
                <a:latin typeface="Telegraf" panose="020B0604020202020204" charset="0"/>
              </a:rPr>
              <a:t>Schultze</a:t>
            </a:r>
            <a:r>
              <a:rPr lang="es-ES" sz="2400" dirty="0">
                <a:latin typeface="Telegraf" panose="020B0604020202020204" charset="0"/>
              </a:rPr>
              <a:t> et al.] de </a:t>
            </a:r>
            <a:r>
              <a:rPr lang="es-ES" sz="2400" u="sng" dirty="0">
                <a:latin typeface="Telegraf" panose="020B0604020202020204" charset="0"/>
              </a:rPr>
              <a:t>sensibilidad de una gran cantidad detectores recuperados de entornos limpios</a:t>
            </a:r>
            <a:r>
              <a:rPr lang="es-ES" sz="2400" dirty="0">
                <a:latin typeface="Telegraf" panose="020B0604020202020204" charset="0"/>
              </a:rPr>
              <a:t> (oficina) tras 8 años informó de un 1% de detectores fuera de parámetros de calibración.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C82D08-78D8-F59D-388A-0F6637F4C8A6}"/>
              </a:ext>
            </a:extLst>
          </p:cNvPr>
          <p:cNvSpPr txBox="1"/>
          <p:nvPr/>
        </p:nvSpPr>
        <p:spPr>
          <a:xfrm>
            <a:off x="427057" y="8555895"/>
            <a:ext cx="17654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>
                <a:latin typeface="Telegraf" panose="020B0604020202020204" charset="0"/>
              </a:rPr>
              <a:t>Se mostró un consenso generalizado sobre la justificación del reemplazo periódico de detectores.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>
                <a:latin typeface="Telegraf" panose="020B0604020202020204" charset="0"/>
              </a:rPr>
              <a:t>Se presentaron numerosos argumentos defendiendo la sostenibilidad del reemplazo periódico de detectores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>
                <a:latin typeface="Telegraf" panose="020B0604020202020204" charset="0"/>
              </a:rPr>
              <a:t>El grado de aceptación se asocia mayoritariamente a criterios económicos.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s-ES" sz="2400" dirty="0">
              <a:latin typeface="Telegraf" panose="020B0604020202020204" charset="0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3A960307-7D5D-BE98-C841-4FA0198618ED}"/>
              </a:ext>
            </a:extLst>
          </p:cNvPr>
          <p:cNvSpPr/>
          <p:nvPr/>
        </p:nvSpPr>
        <p:spPr>
          <a:xfrm>
            <a:off x="16081628" y="307691"/>
            <a:ext cx="1840698" cy="358169"/>
          </a:xfrm>
          <a:custGeom>
            <a:avLst/>
            <a:gdLst/>
            <a:ahLst/>
            <a:cxnLst/>
            <a:rect l="l" t="t" r="r" b="b"/>
            <a:pathLst>
              <a:path w="1840698" h="358169">
                <a:moveTo>
                  <a:pt x="0" y="0"/>
                </a:moveTo>
                <a:lnTo>
                  <a:pt x="1840698" y="0"/>
                </a:lnTo>
                <a:lnTo>
                  <a:pt x="1840698" y="358169"/>
                </a:lnTo>
                <a:lnTo>
                  <a:pt x="0" y="358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" r="-107"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42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5 maneras con 'expertise' de decir 'thank you' en inglés - ORH |  Observatorio de Recursos Humanos">
            <a:extLst>
              <a:ext uri="{FF2B5EF4-FFF2-40B4-BE49-F238E27FC236}">
                <a16:creationId xmlns:a16="http://schemas.microsoft.com/office/drawing/2014/main" id="{D91139E6-3246-51FA-7E95-A9DBB795CAC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700" y="2963863"/>
            <a:ext cx="11963400" cy="577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94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111" b="-101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87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7000"/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-779136">
            <a:off x="-3098569" y="-7869264"/>
            <a:ext cx="18355375" cy="14917914"/>
          </a:xfrm>
          <a:custGeom>
            <a:avLst/>
            <a:gdLst/>
            <a:ahLst/>
            <a:cxnLst/>
            <a:rect l="l" t="t" r="r" b="b"/>
            <a:pathLst>
              <a:path w="18355375" h="14917914">
                <a:moveTo>
                  <a:pt x="0" y="0"/>
                </a:moveTo>
                <a:lnTo>
                  <a:pt x="18355374" y="0"/>
                </a:lnTo>
                <a:lnTo>
                  <a:pt x="18355374" y="14917913"/>
                </a:lnTo>
                <a:lnTo>
                  <a:pt x="0" y="149179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779136">
            <a:off x="6702128" y="3382569"/>
            <a:ext cx="16497169" cy="13407699"/>
          </a:xfrm>
          <a:custGeom>
            <a:avLst/>
            <a:gdLst/>
            <a:ahLst/>
            <a:cxnLst/>
            <a:rect l="l" t="t" r="r" b="b"/>
            <a:pathLst>
              <a:path w="16497169" h="13407699">
                <a:moveTo>
                  <a:pt x="0" y="0"/>
                </a:moveTo>
                <a:lnTo>
                  <a:pt x="16497168" y="0"/>
                </a:lnTo>
                <a:lnTo>
                  <a:pt x="16497168" y="13407699"/>
                </a:lnTo>
                <a:lnTo>
                  <a:pt x="0" y="13407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2501852" y="7410463"/>
            <a:ext cx="6013172" cy="142130"/>
          </a:xfrm>
          <a:custGeom>
            <a:avLst/>
            <a:gdLst/>
            <a:ahLst/>
            <a:cxnLst/>
            <a:rect l="l" t="t" r="r" b="b"/>
            <a:pathLst>
              <a:path w="6013172" h="142130">
                <a:moveTo>
                  <a:pt x="0" y="0"/>
                </a:moveTo>
                <a:lnTo>
                  <a:pt x="6013172" y="0"/>
                </a:lnTo>
                <a:lnTo>
                  <a:pt x="6013172" y="142130"/>
                </a:lnTo>
                <a:lnTo>
                  <a:pt x="0" y="1421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028700" y="5607294"/>
            <a:ext cx="7594612" cy="1477785"/>
          </a:xfrm>
          <a:custGeom>
            <a:avLst/>
            <a:gdLst/>
            <a:ahLst/>
            <a:cxnLst/>
            <a:rect l="l" t="t" r="r" b="b"/>
            <a:pathLst>
              <a:path w="7594612" h="1477785">
                <a:moveTo>
                  <a:pt x="0" y="0"/>
                </a:moveTo>
                <a:lnTo>
                  <a:pt x="7594612" y="0"/>
                </a:lnTo>
                <a:lnTo>
                  <a:pt x="7594612" y="1477784"/>
                </a:lnTo>
                <a:lnTo>
                  <a:pt x="0" y="1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501852" y="7819293"/>
            <a:ext cx="8115300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Success of Innovation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5DCD274-D0A1-AEEE-2D7A-4F1B421FB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651" y="3157957"/>
            <a:ext cx="4898673" cy="489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4212EE9C-71FB-6611-09A1-C99E74D1FE60}"/>
              </a:ext>
            </a:extLst>
          </p:cNvPr>
          <p:cNvSpPr txBox="1"/>
          <p:nvPr/>
        </p:nvSpPr>
        <p:spPr>
          <a:xfrm>
            <a:off x="11580651" y="8234262"/>
            <a:ext cx="4884923" cy="55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2800" err="1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Valoramos</a:t>
            </a:r>
            <a:r>
              <a:rPr lang="en-US" sz="2800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 </a:t>
            </a:r>
            <a:r>
              <a:rPr lang="en-US" sz="2800" err="1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mucho</a:t>
            </a:r>
            <a:r>
              <a:rPr lang="en-US" sz="2800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 </a:t>
            </a:r>
            <a:r>
              <a:rPr lang="en-US" sz="2800" err="1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su</a:t>
            </a:r>
            <a:r>
              <a:rPr lang="en-US" sz="2800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 </a:t>
            </a:r>
            <a:r>
              <a:rPr lang="en-US" sz="2800" err="1">
                <a:solidFill>
                  <a:srgbClr val="F4E7E7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opinión</a:t>
            </a:r>
            <a:endParaRPr lang="en-US" sz="2800">
              <a:solidFill>
                <a:srgbClr val="F4E7E7"/>
              </a:solidFill>
              <a:latin typeface="ITC Franklin Gothic LT"/>
              <a:ea typeface="ITC Franklin Gothic LT"/>
              <a:cs typeface="ITC Franklin Gothic LT"/>
              <a:sym typeface="ITC Franklin Gothic 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76F9ED-07B2-1667-AA74-27702B00DCF4}"/>
              </a:ext>
            </a:extLst>
          </p:cNvPr>
          <p:cNvSpPr txBox="1">
            <a:spLocks/>
          </p:cNvSpPr>
          <p:nvPr/>
        </p:nvSpPr>
        <p:spPr>
          <a:xfrm>
            <a:off x="11439845" y="2030071"/>
            <a:ext cx="5112629" cy="84523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>
                <a:solidFill>
                  <a:schemeClr val="bg1"/>
                </a:solidFill>
              </a:rPr>
              <a:t>Encuesta de satisfacción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lIns="0" tIns="0" rIns="0" bIns="0" rtlCol="0" anchor="t">
        <a:spAutoFit/>
      </a:bodyPr>
      <a:lstStyle>
        <a:defPPr algn="l">
          <a:lnSpc>
            <a:spcPts val="4619"/>
          </a:lnSpc>
          <a:defRPr sz="3600" b="1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 xmlns="a41babdb-3f6c-4849-a971-e3dd1b9970e5" xsi:nil="true"/>
    <lcf76f155ced4ddcb4097134ff3c332f xmlns="a41babdb-3f6c-4849-a971-e3dd1b9970e5">
      <Terms xmlns="http://schemas.microsoft.com/office/infopath/2007/PartnerControls"/>
    </lcf76f155ced4ddcb4097134ff3c332f>
    <Comentarios xmlns="a41babdb-3f6c-4849-a971-e3dd1b9970e5" xsi:nil="true"/>
    <TaxCatchAll xmlns="2f214c53-2262-40cf-8b04-ad0da61525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C1233916A58914B92F253C81E7EF304" ma:contentTypeVersion="21" ma:contentTypeDescription="Crear nuevo documento." ma:contentTypeScope="" ma:versionID="38091ae797a0dd7d28edc7336970a3d2">
  <xsd:schema xmlns:xsd="http://www.w3.org/2001/XMLSchema" xmlns:xs="http://www.w3.org/2001/XMLSchema" xmlns:p="http://schemas.microsoft.com/office/2006/metadata/properties" xmlns:ns2="a41babdb-3f6c-4849-a971-e3dd1b9970e5" xmlns:ns3="2f214c53-2262-40cf-8b04-ad0da6152572" targetNamespace="http://schemas.microsoft.com/office/2006/metadata/properties" ma:root="true" ma:fieldsID="75bb9c3b9cfa9af5591152124d2b8505" ns2:_="" ns3:_="">
    <xsd:import namespace="a41babdb-3f6c-4849-a971-e3dd1b9970e5"/>
    <xsd:import namespace="2f214c53-2262-40cf-8b04-ad0da6152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Fecha" minOccurs="0"/>
                <xsd:element ref="ns2:lcf76f155ced4ddcb4097134ff3c332f" minOccurs="0"/>
                <xsd:element ref="ns3:TaxCatchAll" minOccurs="0"/>
                <xsd:element ref="ns2:Comentario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babdb-3f6c-4849-a971-e3dd1b9970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echa" ma:index="21" nillable="true" ma:displayName="Fecha" ma:format="DateTime" ma:internalName="Fecha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22adef02-d03f-4f27-b1bf-272bfb3bda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entarios" ma:index="25" nillable="true" ma:displayName="Comentarios" ma:format="Dropdown" ma:internalName="Comentarios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214c53-2262-40cf-8b04-ad0da615257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af03a40-5ca7-45ae-82a0-c061646ccce7}" ma:internalName="TaxCatchAll" ma:showField="CatchAllData" ma:web="2f214c53-2262-40cf-8b04-ad0da61525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8EB91C-371A-4019-B858-A553F38ECD35}">
  <ds:schemaRefs>
    <ds:schemaRef ds:uri="http://www.w3.org/XML/1998/namespace"/>
    <ds:schemaRef ds:uri="http://purl.org/dc/terms/"/>
    <ds:schemaRef ds:uri="a41babdb-3f6c-4849-a971-e3dd1b9970e5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2f214c53-2262-40cf-8b04-ad0da6152572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77E737C-2CA1-471A-B5F0-AFA7466019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76710F-A2BC-4186-B565-ED1F1103D6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babdb-3f6c-4849-a971-e3dd1b9970e5"/>
    <ds:schemaRef ds:uri="2f214c53-2262-40cf-8b04-ad0da6152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7469</Words>
  <Application>Microsoft Office PowerPoint</Application>
  <PresentationFormat>Personalizado</PresentationFormat>
  <Paragraphs>642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37" baseType="lpstr">
      <vt:lpstr>Telegraf</vt:lpstr>
      <vt:lpstr>Aptos Narrow</vt:lpstr>
      <vt:lpstr>Aptos</vt:lpstr>
      <vt:lpstr>Arial</vt:lpstr>
      <vt:lpstr>Roboto</vt:lpstr>
      <vt:lpstr>ITC Franklin Gothic LT</vt:lpstr>
      <vt:lpstr>Aptos Display</vt:lpstr>
      <vt:lpstr>Helvetica</vt:lpstr>
      <vt:lpstr>Niagara Solid</vt:lpstr>
      <vt:lpstr>Calibri</vt:lpstr>
      <vt:lpstr>Wingdings</vt:lpstr>
      <vt:lpstr>Office Theme</vt:lpstr>
      <vt:lpstr>Diseño personalizado</vt:lpstr>
      <vt:lpstr>Presentación de PowerPoint</vt:lpstr>
      <vt:lpstr>Presentación de PowerPoint</vt:lpstr>
      <vt:lpstr>Sobre sistemas conectados</vt:lpstr>
      <vt:lpstr>Estado del arte en España de  sistemas de PCI conectados:  </vt:lpstr>
      <vt:lpstr>Notificación de emergencias </vt:lpstr>
      <vt:lpstr>Servicios extendidos: Interoperabilidad </vt:lpstr>
      <vt:lpstr>Presentación de PowerPoint</vt:lpstr>
      <vt:lpstr>Presentación de PowerPoint</vt:lpstr>
      <vt:lpstr>Requisitos del sistema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Avances tecnológicos y  falsas alarmas en UL</vt:lpstr>
      <vt:lpstr>Avances tecnológicos y  falsas alarmas en UL</vt:lpstr>
      <vt:lpstr>Efectividad de los FDAS  con una variedad de criterios de evaluación  </vt:lpstr>
      <vt:lpstr>Período de reemplazo  de detectores</vt:lpstr>
      <vt:lpstr>Período de reemplazo  de detectores</vt:lpstr>
      <vt:lpstr>Período de reemplazo  de detectores</vt:lpstr>
      <vt:lpstr>Período de reemplazo  de detectores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Detnov business presentation Eugeni</dc:title>
  <dc:creator>Sofia Bocanegra - DETNOV</dc:creator>
  <cp:lastModifiedBy>Albert Marsé - DETNOV</cp:lastModifiedBy>
  <cp:revision>13</cp:revision>
  <cp:lastPrinted>2025-11-03T11:27:00Z</cp:lastPrinted>
  <dcterms:created xsi:type="dcterms:W3CDTF">2006-08-16T00:00:00Z</dcterms:created>
  <dcterms:modified xsi:type="dcterms:W3CDTF">2025-11-03T11:30:06Z</dcterms:modified>
  <dc:identifier>DAGdq2uHomY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0x0101002C1233916A58914B92F253C81E7EF304</vt:lpwstr>
  </property>
  <property fmtid="{D5CDD505-2E9C-101B-9397-08002B2CF9AE}" pid="3" name="MediaServiceImageTags">
    <vt:lpwstr/>
  </property>
</Properties>
</file>