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sldIdLst>
    <p:sldId id="320" r:id="rId2"/>
    <p:sldId id="271" r:id="rId3"/>
    <p:sldId id="257" r:id="rId4"/>
    <p:sldId id="316" r:id="rId5"/>
    <p:sldId id="292" r:id="rId6"/>
    <p:sldId id="293" r:id="rId7"/>
    <p:sldId id="260" r:id="rId8"/>
    <p:sldId id="281" r:id="rId9"/>
    <p:sldId id="317" r:id="rId10"/>
    <p:sldId id="276" r:id="rId11"/>
    <p:sldId id="274" r:id="rId12"/>
    <p:sldId id="275" r:id="rId13"/>
    <p:sldId id="272" r:id="rId14"/>
    <p:sldId id="262" r:id="rId15"/>
    <p:sldId id="290" r:id="rId16"/>
    <p:sldId id="279" r:id="rId17"/>
    <p:sldId id="273" r:id="rId18"/>
    <p:sldId id="261" r:id="rId19"/>
    <p:sldId id="280" r:id="rId20"/>
    <p:sldId id="277" r:id="rId21"/>
    <p:sldId id="282" r:id="rId22"/>
    <p:sldId id="283" r:id="rId23"/>
    <p:sldId id="291" r:id="rId24"/>
    <p:sldId id="284" r:id="rId25"/>
    <p:sldId id="285" r:id="rId26"/>
    <p:sldId id="288" r:id="rId27"/>
    <p:sldId id="287" r:id="rId28"/>
    <p:sldId id="289" r:id="rId29"/>
    <p:sldId id="286" r:id="rId30"/>
    <p:sldId id="258" r:id="rId31"/>
    <p:sldId id="315" r:id="rId32"/>
    <p:sldId id="278" r:id="rId33"/>
    <p:sldId id="319" r:id="rId34"/>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3F7F"/>
    <a:srgbClr val="87CB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44" d="100"/>
          <a:sy n="44" d="100"/>
        </p:scale>
        <p:origin x="82" y="64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11510791366915"/>
          <c:y val="5.0951460985627139E-2"/>
          <c:w val="0.87410071942446077"/>
          <c:h val="0.94655784546732058"/>
        </c:manualLayout>
      </c:layout>
      <c:barChart>
        <c:barDir val="bar"/>
        <c:grouping val="clustered"/>
        <c:varyColors val="0"/>
        <c:dLbls>
          <c:showLegendKey val="0"/>
          <c:showVal val="1"/>
          <c:showCatName val="0"/>
          <c:showSerName val="0"/>
          <c:showPercent val="0"/>
          <c:showBubbleSize val="0"/>
        </c:dLbls>
        <c:gapWidth val="60"/>
        <c:axId val="292198272"/>
        <c:axId val="292199808"/>
      </c:barChart>
      <c:catAx>
        <c:axId val="292198272"/>
        <c:scaling>
          <c:orientation val="maxMin"/>
        </c:scaling>
        <c:delete val="0"/>
        <c:axPos val="l"/>
        <c:numFmt formatCode="General" sourceLinked="1"/>
        <c:majorTickMark val="out"/>
        <c:minorTickMark val="none"/>
        <c:tickLblPos val="nextTo"/>
        <c:spPr>
          <a:ln w="2226">
            <a:solidFill>
              <a:srgbClr val="000000"/>
            </a:solidFill>
            <a:prstDash val="solid"/>
          </a:ln>
        </c:spPr>
        <c:txPr>
          <a:bodyPr rot="0" vert="horz"/>
          <a:lstStyle/>
          <a:p>
            <a:pPr>
              <a:defRPr/>
            </a:pPr>
            <a:endParaRPr lang="es-ES_tradnl"/>
          </a:p>
        </c:txPr>
        <c:crossAx val="292199808"/>
        <c:crosses val="autoZero"/>
        <c:auto val="1"/>
        <c:lblAlgn val="ctr"/>
        <c:lblOffset val="100"/>
        <c:tickLblSkip val="1"/>
        <c:tickMarkSkip val="1"/>
        <c:noMultiLvlLbl val="0"/>
      </c:catAx>
      <c:valAx>
        <c:axId val="292199808"/>
        <c:scaling>
          <c:orientation val="minMax"/>
          <c:max val="70"/>
          <c:min val="0"/>
        </c:scaling>
        <c:delete val="0"/>
        <c:axPos val="t"/>
        <c:majorGridlines>
          <c:spPr>
            <a:ln w="2226">
              <a:solidFill>
                <a:srgbClr val="808080"/>
              </a:solidFill>
              <a:prstDash val="solid"/>
            </a:ln>
          </c:spPr>
        </c:majorGridlines>
        <c:numFmt formatCode="0" sourceLinked="0"/>
        <c:majorTickMark val="out"/>
        <c:minorTickMark val="none"/>
        <c:tickLblPos val="nextTo"/>
        <c:spPr>
          <a:ln w="0">
            <a:solidFill>
              <a:srgbClr val="000000"/>
            </a:solidFill>
            <a:prstDash val="solid"/>
          </a:ln>
        </c:spPr>
        <c:txPr>
          <a:bodyPr rot="0" vert="horz"/>
          <a:lstStyle/>
          <a:p>
            <a:pPr>
              <a:defRPr/>
            </a:pPr>
            <a:endParaRPr lang="es-ES_tradnl"/>
          </a:p>
        </c:txPr>
        <c:crossAx val="292198272"/>
        <c:crosses val="autoZero"/>
        <c:crossBetween val="between"/>
        <c:majorUnit val="10"/>
        <c:minorUnit val="1"/>
      </c:valAx>
      <c:spPr>
        <a:noFill/>
        <a:ln w="3175">
          <a:solidFill>
            <a:srgbClr val="000000"/>
          </a:solidFill>
          <a:prstDash val="solid"/>
        </a:ln>
      </c:spPr>
    </c:plotArea>
    <c:plotVisOnly val="1"/>
    <c:dispBlanksAs val="gap"/>
    <c:showDLblsOverMax val="0"/>
  </c:chart>
  <c:spPr>
    <a:noFill/>
    <a:ln>
      <a:noFill/>
    </a:ln>
  </c:spPr>
  <c:txPr>
    <a:bodyPr/>
    <a:lstStyle/>
    <a:p>
      <a:pPr>
        <a:defRPr sz="1000" b="1" i="0" u="none" strike="noStrike" baseline="0">
          <a:solidFill>
            <a:srgbClr val="000000"/>
          </a:solidFill>
          <a:latin typeface="+mn-lt"/>
          <a:ea typeface="Arial"/>
          <a:cs typeface="Arial"/>
        </a:defRPr>
      </a:pPr>
      <a:endParaRPr lang="es-ES_tradn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368263938785645E-2"/>
          <c:y val="5.0512456434748935E-2"/>
          <c:w val="0.88976155732179762"/>
          <c:h val="0.80142495163883065"/>
        </c:manualLayout>
      </c:layout>
      <c:barChart>
        <c:barDir val="col"/>
        <c:grouping val="clustered"/>
        <c:varyColors val="0"/>
        <c:ser>
          <c:idx val="0"/>
          <c:order val="0"/>
          <c:tx>
            <c:strRef>
              <c:f>Hoja1!$B$1</c:f>
              <c:strCache>
                <c:ptCount val="1"/>
                <c:pt idx="0">
                  <c:v>Ambos sexos</c:v>
                </c:pt>
              </c:strCache>
            </c:strRef>
          </c:tx>
          <c:spPr>
            <a:solidFill>
              <a:schemeClr val="bg1">
                <a:lumMod val="85000"/>
              </a:schemeClr>
            </a:solidFill>
            <a:ln>
              <a:noFill/>
            </a:ln>
            <a:effectLst/>
          </c:spPr>
          <c:invertIfNegative val="0"/>
          <c:dLbls>
            <c:dLbl>
              <c:idx val="1"/>
              <c:layout>
                <c:manualLayout>
                  <c:x val="-8.6232932961189039E-17"/>
                  <c:y val="1.6125781092521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C8E-47B4-BA69-0540DF99A0A8}"/>
                </c:ext>
              </c:extLst>
            </c:dLbl>
            <c:spPr>
              <a:noFill/>
              <a:ln>
                <a:noFill/>
              </a:ln>
              <a:effectLst/>
            </c:spPr>
            <c:txPr>
              <a:bodyPr rot="0" vert="horz"/>
              <a:lstStyle/>
              <a:p>
                <a:pPr>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Álava</c:v>
                </c:pt>
                <c:pt idx="1">
                  <c:v>Bizkaia</c:v>
                </c:pt>
                <c:pt idx="2">
                  <c:v>Gipuzkoa</c:v>
                </c:pt>
                <c:pt idx="3">
                  <c:v>Navarra</c:v>
                </c:pt>
              </c:strCache>
            </c:strRef>
          </c:cat>
          <c:val>
            <c:numRef>
              <c:f>Hoja1!$B$2:$B$5</c:f>
              <c:numCache>
                <c:formatCode>General</c:formatCode>
                <c:ptCount val="4"/>
                <c:pt idx="0">
                  <c:v>22</c:v>
                </c:pt>
                <c:pt idx="1">
                  <c:v>94</c:v>
                </c:pt>
                <c:pt idx="2">
                  <c:v>40</c:v>
                </c:pt>
                <c:pt idx="3">
                  <c:v>47</c:v>
                </c:pt>
              </c:numCache>
            </c:numRef>
          </c:val>
          <c:extLst>
            <c:ext xmlns:c16="http://schemas.microsoft.com/office/drawing/2014/chart" uri="{C3380CC4-5D6E-409C-BE32-E72D297353CC}">
              <c16:uniqueId val="{00000001-6C8E-47B4-BA69-0540DF99A0A8}"/>
            </c:ext>
          </c:extLst>
        </c:ser>
        <c:ser>
          <c:idx val="1"/>
          <c:order val="1"/>
          <c:tx>
            <c:strRef>
              <c:f>Hoja1!$C$1</c:f>
              <c:strCache>
                <c:ptCount val="1"/>
                <c:pt idx="0">
                  <c:v>Hombre</c:v>
                </c:pt>
              </c:strCache>
            </c:strRef>
          </c:tx>
          <c:spPr>
            <a:solidFill>
              <a:srgbClr val="0070C0"/>
            </a:solidFill>
            <a:ln>
              <a:noFill/>
            </a:ln>
            <a:effectLst/>
          </c:spPr>
          <c:invertIfNegative val="0"/>
          <c:dLbls>
            <c:spPr>
              <a:noFill/>
              <a:ln>
                <a:noFill/>
              </a:ln>
              <a:effectLst/>
            </c:spPr>
            <c:txPr>
              <a:bodyPr rot="0" vert="horz"/>
              <a:lstStyle/>
              <a:p>
                <a:pPr>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Álava</c:v>
                </c:pt>
                <c:pt idx="1">
                  <c:v>Bizkaia</c:v>
                </c:pt>
                <c:pt idx="2">
                  <c:v>Gipuzkoa</c:v>
                </c:pt>
                <c:pt idx="3">
                  <c:v>Navarra</c:v>
                </c:pt>
              </c:strCache>
            </c:strRef>
          </c:cat>
          <c:val>
            <c:numRef>
              <c:f>Hoja1!$C$2:$C$5</c:f>
              <c:numCache>
                <c:formatCode>General</c:formatCode>
                <c:ptCount val="4"/>
                <c:pt idx="0">
                  <c:v>17</c:v>
                </c:pt>
                <c:pt idx="1">
                  <c:v>68</c:v>
                </c:pt>
                <c:pt idx="2">
                  <c:v>25</c:v>
                </c:pt>
                <c:pt idx="3">
                  <c:v>30</c:v>
                </c:pt>
              </c:numCache>
            </c:numRef>
          </c:val>
          <c:extLst>
            <c:ext xmlns:c16="http://schemas.microsoft.com/office/drawing/2014/chart" uri="{C3380CC4-5D6E-409C-BE32-E72D297353CC}">
              <c16:uniqueId val="{00000002-6C8E-47B4-BA69-0540DF99A0A8}"/>
            </c:ext>
          </c:extLst>
        </c:ser>
        <c:ser>
          <c:idx val="2"/>
          <c:order val="2"/>
          <c:tx>
            <c:strRef>
              <c:f>Hoja1!$D$1</c:f>
              <c:strCache>
                <c:ptCount val="1"/>
                <c:pt idx="0">
                  <c:v>Mujer</c:v>
                </c:pt>
              </c:strCache>
            </c:strRef>
          </c:tx>
          <c:spPr>
            <a:solidFill>
              <a:srgbClr val="FF33CC"/>
            </a:solidFill>
            <a:ln>
              <a:noFill/>
            </a:ln>
            <a:effectLst/>
          </c:spPr>
          <c:invertIfNegative val="0"/>
          <c:dLbls>
            <c:spPr>
              <a:noFill/>
              <a:ln>
                <a:noFill/>
              </a:ln>
              <a:effectLst/>
            </c:spPr>
            <c:txPr>
              <a:bodyPr rot="0" vert="horz"/>
              <a:lstStyle/>
              <a:p>
                <a:pPr>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Álava</c:v>
                </c:pt>
                <c:pt idx="1">
                  <c:v>Bizkaia</c:v>
                </c:pt>
                <c:pt idx="2">
                  <c:v>Gipuzkoa</c:v>
                </c:pt>
                <c:pt idx="3">
                  <c:v>Navarra</c:v>
                </c:pt>
              </c:strCache>
            </c:strRef>
          </c:cat>
          <c:val>
            <c:numRef>
              <c:f>Hoja1!$D$2:$D$5</c:f>
              <c:numCache>
                <c:formatCode>General</c:formatCode>
                <c:ptCount val="4"/>
                <c:pt idx="0">
                  <c:v>5</c:v>
                </c:pt>
                <c:pt idx="1">
                  <c:v>26</c:v>
                </c:pt>
                <c:pt idx="2">
                  <c:v>15</c:v>
                </c:pt>
                <c:pt idx="3">
                  <c:v>17</c:v>
                </c:pt>
              </c:numCache>
            </c:numRef>
          </c:val>
          <c:extLst>
            <c:ext xmlns:c16="http://schemas.microsoft.com/office/drawing/2014/chart" uri="{C3380CC4-5D6E-409C-BE32-E72D297353CC}">
              <c16:uniqueId val="{00000003-6C8E-47B4-BA69-0540DF99A0A8}"/>
            </c:ext>
          </c:extLst>
        </c:ser>
        <c:dLbls>
          <c:showLegendKey val="0"/>
          <c:showVal val="0"/>
          <c:showCatName val="0"/>
          <c:showSerName val="0"/>
          <c:showPercent val="0"/>
          <c:showBubbleSize val="0"/>
        </c:dLbls>
        <c:gapWidth val="219"/>
        <c:overlap val="-27"/>
        <c:axId val="232408576"/>
        <c:axId val="232410112"/>
      </c:barChart>
      <c:catAx>
        <c:axId val="23240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s-ES_tradnl"/>
          </a:p>
        </c:txPr>
        <c:crossAx val="232410112"/>
        <c:crosses val="autoZero"/>
        <c:auto val="1"/>
        <c:lblAlgn val="ctr"/>
        <c:lblOffset val="100"/>
        <c:noMultiLvlLbl val="0"/>
      </c:catAx>
      <c:valAx>
        <c:axId val="232410112"/>
        <c:scaling>
          <c:orientation val="minMax"/>
        </c:scaling>
        <c:delete val="0"/>
        <c:axPos val="l"/>
        <c:majorGridlines>
          <c:spPr>
            <a:ln w="3175" cap="flat" cmpd="sng" algn="ctr">
              <a:solidFill>
                <a:schemeClr val="bg1">
                  <a:lumMod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es-ES_tradnl"/>
          </a:p>
        </c:txPr>
        <c:crossAx val="232408576"/>
        <c:crosses val="autoZero"/>
        <c:crossBetween val="between"/>
      </c:valAx>
      <c:spPr>
        <a:noFill/>
        <a:ln>
          <a:noFill/>
        </a:ln>
        <a:effectLst/>
      </c:spPr>
    </c:plotArea>
    <c:legend>
      <c:legendPos val="b"/>
      <c:layout>
        <c:manualLayout>
          <c:xMode val="edge"/>
          <c:yMode val="edge"/>
          <c:x val="0.47768966105223298"/>
          <c:y val="9.5761342980916347E-2"/>
          <c:w val="0.45381386063806933"/>
          <c:h val="8.0972174953162321E-2"/>
        </c:manualLayout>
      </c:layout>
      <c:overlay val="0"/>
      <c:spPr>
        <a:noFill/>
        <a:ln>
          <a:noFill/>
        </a:ln>
        <a:effectLst/>
      </c:spPr>
      <c:txPr>
        <a:bodyPr rot="0" vert="horz"/>
        <a:lstStyle/>
        <a:p>
          <a:pPr>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200"/>
      </a:pPr>
      <a:endParaRPr lang="es-ES_tradnl"/>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368263938785645E-2"/>
          <c:y val="5.0512456434748935E-2"/>
          <c:w val="0.88976155732179762"/>
          <c:h val="0.78780502311319356"/>
        </c:manualLayout>
      </c:layout>
      <c:barChart>
        <c:barDir val="col"/>
        <c:grouping val="clustered"/>
        <c:varyColors val="0"/>
        <c:ser>
          <c:idx val="0"/>
          <c:order val="0"/>
          <c:tx>
            <c:strRef>
              <c:f>Hoja1!$B$1</c:f>
              <c:strCache>
                <c:ptCount val="1"/>
                <c:pt idx="0">
                  <c:v>Tasa/millón hab.</c:v>
                </c:pt>
              </c:strCache>
            </c:strRef>
          </c:tx>
          <c:spPr>
            <a:solidFill>
              <a:srgbClr val="FF0000"/>
            </a:solidFill>
            <a:ln>
              <a:noFill/>
            </a:ln>
            <a:effectLst/>
          </c:spPr>
          <c:invertIfNegative val="0"/>
          <c:dPt>
            <c:idx val="4"/>
            <c:invertIfNegative val="0"/>
            <c:bubble3D val="0"/>
            <c:spPr>
              <a:solidFill>
                <a:srgbClr val="002060"/>
              </a:solidFill>
              <a:ln>
                <a:noFill/>
              </a:ln>
              <a:effectLst/>
            </c:spPr>
            <c:extLst>
              <c:ext xmlns:c16="http://schemas.microsoft.com/office/drawing/2014/chart" uri="{C3380CC4-5D6E-409C-BE32-E72D297353CC}">
                <c16:uniqueId val="{00000001-D206-431D-BFE9-9C213200697A}"/>
              </c:ext>
            </c:extLst>
          </c:dPt>
          <c:dLbls>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Álava</c:v>
                </c:pt>
                <c:pt idx="1">
                  <c:v>Bizkaia</c:v>
                </c:pt>
                <c:pt idx="2">
                  <c:v>Gipuzkoa</c:v>
                </c:pt>
                <c:pt idx="3">
                  <c:v>Navarra</c:v>
                </c:pt>
                <c:pt idx="4">
                  <c:v>CAPV+Navarra</c:v>
                </c:pt>
              </c:strCache>
            </c:strRef>
          </c:cat>
          <c:val>
            <c:numRef>
              <c:f>Hoja1!$B$2:$B$6</c:f>
              <c:numCache>
                <c:formatCode>0.0</c:formatCode>
                <c:ptCount val="5"/>
                <c:pt idx="0">
                  <c:v>2.6</c:v>
                </c:pt>
                <c:pt idx="1">
                  <c:v>3.3</c:v>
                </c:pt>
                <c:pt idx="2">
                  <c:v>2.2999999999999998</c:v>
                </c:pt>
                <c:pt idx="3">
                  <c:v>2.8</c:v>
                </c:pt>
                <c:pt idx="4">
                  <c:v>2.8</c:v>
                </c:pt>
              </c:numCache>
            </c:numRef>
          </c:val>
          <c:extLst>
            <c:ext xmlns:c16="http://schemas.microsoft.com/office/drawing/2014/chart" uri="{C3380CC4-5D6E-409C-BE32-E72D297353CC}">
              <c16:uniqueId val="{00000002-D206-431D-BFE9-9C213200697A}"/>
            </c:ext>
          </c:extLst>
        </c:ser>
        <c:dLbls>
          <c:showLegendKey val="0"/>
          <c:showVal val="0"/>
          <c:showCatName val="0"/>
          <c:showSerName val="0"/>
          <c:showPercent val="0"/>
          <c:showBubbleSize val="0"/>
        </c:dLbls>
        <c:gapWidth val="219"/>
        <c:overlap val="-27"/>
        <c:axId val="232420096"/>
        <c:axId val="232421632"/>
      </c:barChart>
      <c:catAx>
        <c:axId val="23242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ysClr val="windowText" lastClr="000000"/>
                </a:solidFill>
                <a:latin typeface="+mn-lt"/>
                <a:ea typeface="+mn-ea"/>
                <a:cs typeface="+mn-cs"/>
              </a:defRPr>
            </a:pPr>
            <a:endParaRPr lang="es-ES_tradnl"/>
          </a:p>
        </c:txPr>
        <c:crossAx val="232421632"/>
        <c:crosses val="autoZero"/>
        <c:auto val="1"/>
        <c:lblAlgn val="ctr"/>
        <c:lblOffset val="100"/>
        <c:noMultiLvlLbl val="0"/>
      </c:catAx>
      <c:valAx>
        <c:axId val="232421632"/>
        <c:scaling>
          <c:orientation val="minMax"/>
          <c:max val="4.5"/>
          <c:min val="0"/>
        </c:scaling>
        <c:delete val="0"/>
        <c:axPos val="l"/>
        <c:majorGridlines>
          <c:spPr>
            <a:ln w="3175" cap="flat" cmpd="sng" algn="ctr">
              <a:solidFill>
                <a:schemeClr val="bg1">
                  <a:lumMod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ES_tradnl"/>
          </a:p>
        </c:txPr>
        <c:crossAx val="232420096"/>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050" b="1">
          <a:solidFill>
            <a:sysClr val="windowText" lastClr="000000"/>
          </a:solidFill>
        </a:defRPr>
      </a:pPr>
      <a:endParaRPr lang="es-ES_tradnl"/>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808203510523978E-2"/>
          <c:y val="9.699602656393945E-2"/>
          <c:w val="0.88976155732179762"/>
          <c:h val="0.77247043557757533"/>
        </c:manualLayout>
      </c:layout>
      <c:barChart>
        <c:barDir val="col"/>
        <c:grouping val="clustered"/>
        <c:varyColors val="0"/>
        <c:ser>
          <c:idx val="0"/>
          <c:order val="0"/>
          <c:tx>
            <c:strRef>
              <c:f>Hoja1!$B$1</c:f>
              <c:strCache>
                <c:ptCount val="1"/>
                <c:pt idx="0">
                  <c:v>Incendio</c:v>
                </c:pt>
              </c:strCache>
            </c:strRef>
          </c:tx>
          <c:spPr>
            <a:solidFill>
              <a:srgbClr val="FF0000"/>
            </a:solidFill>
            <a:ln>
              <a:noFill/>
            </a:ln>
            <a:effectLst/>
          </c:spPr>
          <c:invertIfNegative val="0"/>
          <c:dLbls>
            <c:spPr>
              <a:noFill/>
              <a:ln>
                <a:noFill/>
              </a:ln>
              <a:effectLst/>
            </c:spPr>
            <c:txPr>
              <a:bodyPr rot="0" vert="horz"/>
              <a:lstStyle/>
              <a:p>
                <a:pPr>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4"/>
                <c:pt idx="0">
                  <c:v>Álava</c:v>
                </c:pt>
                <c:pt idx="1">
                  <c:v>Bizkaia</c:v>
                </c:pt>
                <c:pt idx="2">
                  <c:v>Gipuzkoa</c:v>
                </c:pt>
                <c:pt idx="3">
                  <c:v>Navarra</c:v>
                </c:pt>
              </c:strCache>
            </c:strRef>
          </c:cat>
          <c:val>
            <c:numRef>
              <c:f>Hoja1!$B$2:$B$6</c:f>
              <c:numCache>
                <c:formatCode>###0</c:formatCode>
                <c:ptCount val="4"/>
                <c:pt idx="0">
                  <c:v>19</c:v>
                </c:pt>
                <c:pt idx="1">
                  <c:v>88</c:v>
                </c:pt>
                <c:pt idx="2">
                  <c:v>36</c:v>
                </c:pt>
                <c:pt idx="3">
                  <c:v>40</c:v>
                </c:pt>
              </c:numCache>
            </c:numRef>
          </c:val>
          <c:extLst>
            <c:ext xmlns:c16="http://schemas.microsoft.com/office/drawing/2014/chart" uri="{C3380CC4-5D6E-409C-BE32-E72D297353CC}">
              <c16:uniqueId val="{00000000-31EB-41DF-9A8F-B18B23EF4DA4}"/>
            </c:ext>
          </c:extLst>
        </c:ser>
        <c:ser>
          <c:idx val="1"/>
          <c:order val="1"/>
          <c:tx>
            <c:strRef>
              <c:f>Hoja1!$C$1</c:f>
              <c:strCache>
                <c:ptCount val="1"/>
                <c:pt idx="0">
                  <c:v>Explosión</c:v>
                </c:pt>
              </c:strCache>
            </c:strRef>
          </c:tx>
          <c:spPr>
            <a:solidFill>
              <a:srgbClr val="FFC000"/>
            </a:solidFill>
            <a:ln>
              <a:noFill/>
            </a:ln>
            <a:effectLst/>
          </c:spPr>
          <c:invertIfNegative val="0"/>
          <c:dLbls>
            <c:spPr>
              <a:noFill/>
              <a:ln>
                <a:noFill/>
              </a:ln>
              <a:effectLst/>
            </c:spPr>
            <c:txPr>
              <a:bodyPr rot="0" vert="horz"/>
              <a:lstStyle/>
              <a:p>
                <a:pPr>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4"/>
                <c:pt idx="0">
                  <c:v>Álava</c:v>
                </c:pt>
                <c:pt idx="1">
                  <c:v>Bizkaia</c:v>
                </c:pt>
                <c:pt idx="2">
                  <c:v>Gipuzkoa</c:v>
                </c:pt>
                <c:pt idx="3">
                  <c:v>Navarra</c:v>
                </c:pt>
              </c:strCache>
            </c:strRef>
          </c:cat>
          <c:val>
            <c:numRef>
              <c:f>Hoja1!$C$2:$C$6</c:f>
              <c:numCache>
                <c:formatCode>###0</c:formatCode>
                <c:ptCount val="4"/>
                <c:pt idx="0">
                  <c:v>3</c:v>
                </c:pt>
                <c:pt idx="1">
                  <c:v>6</c:v>
                </c:pt>
                <c:pt idx="2">
                  <c:v>4</c:v>
                </c:pt>
                <c:pt idx="3">
                  <c:v>7</c:v>
                </c:pt>
              </c:numCache>
            </c:numRef>
          </c:val>
          <c:extLst>
            <c:ext xmlns:c16="http://schemas.microsoft.com/office/drawing/2014/chart" uri="{C3380CC4-5D6E-409C-BE32-E72D297353CC}">
              <c16:uniqueId val="{00000001-31EB-41DF-9A8F-B18B23EF4DA4}"/>
            </c:ext>
          </c:extLst>
        </c:ser>
        <c:dLbls>
          <c:dLblPos val="outEnd"/>
          <c:showLegendKey val="0"/>
          <c:showVal val="1"/>
          <c:showCatName val="0"/>
          <c:showSerName val="0"/>
          <c:showPercent val="0"/>
          <c:showBubbleSize val="0"/>
        </c:dLbls>
        <c:gapWidth val="219"/>
        <c:overlap val="-27"/>
        <c:axId val="232729600"/>
        <c:axId val="232735488"/>
      </c:barChart>
      <c:catAx>
        <c:axId val="23272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s-ES_tradnl"/>
          </a:p>
        </c:txPr>
        <c:crossAx val="232735488"/>
        <c:crosses val="autoZero"/>
        <c:auto val="1"/>
        <c:lblAlgn val="ctr"/>
        <c:lblOffset val="100"/>
        <c:noMultiLvlLbl val="0"/>
      </c:catAx>
      <c:valAx>
        <c:axId val="232735488"/>
        <c:scaling>
          <c:orientation val="minMax"/>
        </c:scaling>
        <c:delete val="0"/>
        <c:axPos val="l"/>
        <c:majorGridlines>
          <c:spPr>
            <a:ln w="317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a:pPr>
            <a:endParaRPr lang="es-ES_tradnl"/>
          </a:p>
        </c:txPr>
        <c:crossAx val="232729600"/>
        <c:crosses val="autoZero"/>
        <c:crossBetween val="between"/>
      </c:valAx>
      <c:spPr>
        <a:noFill/>
        <a:ln>
          <a:noFill/>
        </a:ln>
        <a:effectLst/>
      </c:spPr>
    </c:plotArea>
    <c:legend>
      <c:legendPos val="b"/>
      <c:layout>
        <c:manualLayout>
          <c:xMode val="edge"/>
          <c:yMode val="edge"/>
          <c:x val="0.52844880448245612"/>
          <c:y val="0.24385772003218698"/>
          <c:w val="0.33076521328370073"/>
          <c:h val="9.1100550633418015E-2"/>
        </c:manualLayout>
      </c:layout>
      <c:overlay val="0"/>
      <c:spPr>
        <a:noFill/>
        <a:ln>
          <a:noFill/>
        </a:ln>
        <a:effectLst/>
      </c:spPr>
      <c:txPr>
        <a:bodyPr rot="0" vert="horz"/>
        <a:lstStyle/>
        <a:p>
          <a:pPr>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400"/>
      </a:pPr>
      <a:endParaRPr lang="es-ES_tradnl"/>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858240829166619E-2"/>
          <c:y val="5.0424020169608071E-2"/>
          <c:w val="0.89727152956266198"/>
          <c:h val="0.85749096283890469"/>
        </c:manualLayout>
      </c:layout>
      <c:barChart>
        <c:barDir val="col"/>
        <c:grouping val="clustered"/>
        <c:varyColors val="0"/>
        <c:ser>
          <c:idx val="0"/>
          <c:order val="0"/>
          <c:tx>
            <c:strRef>
              <c:f>Hoja1!$B$1</c:f>
              <c:strCache>
                <c:ptCount val="1"/>
                <c:pt idx="0">
                  <c:v>Hombres</c:v>
                </c:pt>
              </c:strCache>
            </c:strRef>
          </c:tx>
          <c:spPr>
            <a:solidFill>
              <a:schemeClr val="accent1"/>
            </a:solidFill>
            <a:ln>
              <a:noFill/>
            </a:ln>
            <a:effectLst/>
          </c:spPr>
          <c:invertIfNegative val="0"/>
          <c:dLbls>
            <c:dLbl>
              <c:idx val="0"/>
              <c:layout>
                <c:manualLayout>
                  <c:x val="-7.055503292568246E-3"/>
                  <c:y val="0.30412744388124546"/>
                </c:manualLayout>
              </c:layout>
              <c:tx>
                <c:rich>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r>
                      <a:rPr lang="en-US"/>
                      <a:t>92</a:t>
                    </a:r>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CD4-43B8-9812-838172DBF38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c:f>
              <c:numCache>
                <c:formatCode>General</c:formatCode>
                <c:ptCount val="1"/>
              </c:numCache>
            </c:numRef>
          </c:cat>
          <c:val>
            <c:numRef>
              <c:f>Hoja1!$B$2</c:f>
              <c:numCache>
                <c:formatCode>General</c:formatCode>
                <c:ptCount val="1"/>
                <c:pt idx="0">
                  <c:v>91</c:v>
                </c:pt>
              </c:numCache>
            </c:numRef>
          </c:val>
          <c:extLst>
            <c:ext xmlns:c16="http://schemas.microsoft.com/office/drawing/2014/chart" uri="{C3380CC4-5D6E-409C-BE32-E72D297353CC}">
              <c16:uniqueId val="{00000001-BCD4-43B8-9812-838172DBF38F}"/>
            </c:ext>
          </c:extLst>
        </c:ser>
        <c:ser>
          <c:idx val="1"/>
          <c:order val="1"/>
          <c:tx>
            <c:strRef>
              <c:f>Hoja1!$C$1</c:f>
              <c:strCache>
                <c:ptCount val="1"/>
                <c:pt idx="0">
                  <c:v>Mujeres</c:v>
                </c:pt>
              </c:strCache>
            </c:strRef>
          </c:tx>
          <c:spPr>
            <a:solidFill>
              <a:srgbClr val="FF66CC"/>
            </a:solidFill>
            <a:ln>
              <a:noFill/>
            </a:ln>
            <a:effectLst/>
          </c:spPr>
          <c:invertIfNegative val="0"/>
          <c:dLbls>
            <c:dLbl>
              <c:idx val="0"/>
              <c:layout>
                <c:manualLayout>
                  <c:x val="-2.8960324355632784E-3"/>
                  <c:y val="0.2628663675841040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CD4-43B8-9812-838172DBF38F}"/>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c:f>
              <c:numCache>
                <c:formatCode>General</c:formatCode>
                <c:ptCount val="1"/>
              </c:numCache>
            </c:numRef>
          </c:cat>
          <c:val>
            <c:numRef>
              <c:f>Hoja1!$C$2</c:f>
              <c:numCache>
                <c:formatCode>General</c:formatCode>
                <c:ptCount val="1"/>
                <c:pt idx="0">
                  <c:v>55</c:v>
                </c:pt>
              </c:numCache>
            </c:numRef>
          </c:val>
          <c:extLst>
            <c:ext xmlns:c16="http://schemas.microsoft.com/office/drawing/2014/chart" uri="{C3380CC4-5D6E-409C-BE32-E72D297353CC}">
              <c16:uniqueId val="{00000003-BCD4-43B8-9812-838172DBF38F}"/>
            </c:ext>
          </c:extLst>
        </c:ser>
        <c:dLbls>
          <c:showLegendKey val="0"/>
          <c:showVal val="0"/>
          <c:showCatName val="0"/>
          <c:showSerName val="0"/>
          <c:showPercent val="0"/>
          <c:showBubbleSize val="0"/>
        </c:dLbls>
        <c:gapWidth val="92"/>
        <c:overlap val="-60"/>
        <c:axId val="220466176"/>
        <c:axId val="220472064"/>
      </c:barChart>
      <c:catAx>
        <c:axId val="22046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ln w="12700">
                  <a:solidFill>
                    <a:schemeClr val="tx1"/>
                  </a:solidFill>
                </a:ln>
                <a:solidFill>
                  <a:schemeClr val="tx1">
                    <a:lumMod val="85000"/>
                    <a:lumOff val="15000"/>
                  </a:schemeClr>
                </a:solidFill>
                <a:latin typeface="+mn-lt"/>
                <a:ea typeface="+mn-ea"/>
                <a:cs typeface="+mn-cs"/>
              </a:defRPr>
            </a:pPr>
            <a:endParaRPr lang="es-ES_tradnl"/>
          </a:p>
        </c:txPr>
        <c:crossAx val="220472064"/>
        <c:crosses val="autoZero"/>
        <c:auto val="1"/>
        <c:lblAlgn val="ctr"/>
        <c:lblOffset val="100"/>
        <c:noMultiLvlLbl val="0"/>
      </c:catAx>
      <c:valAx>
        <c:axId val="220472064"/>
        <c:scaling>
          <c:orientation val="minMax"/>
        </c:scaling>
        <c:delete val="0"/>
        <c:axPos val="l"/>
        <c:majorGridlines>
          <c:spPr>
            <a:ln w="12700" cap="flat" cmpd="sng" algn="ctr">
              <a:solidFill>
                <a:schemeClr val="bg1">
                  <a:lumMod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s-ES_tradnl"/>
          </a:p>
        </c:txPr>
        <c:crossAx val="220466176"/>
        <c:crosses val="autoZero"/>
        <c:crossBetween val="between"/>
      </c:valAx>
      <c:spPr>
        <a:noFill/>
        <a:ln>
          <a:noFill/>
        </a:ln>
        <a:effectLst/>
      </c:spPr>
    </c:plotArea>
    <c:legend>
      <c:legendPos val="b"/>
      <c:layout>
        <c:manualLayout>
          <c:xMode val="edge"/>
          <c:yMode val="edge"/>
          <c:x val="0.48111490407747687"/>
          <c:y val="0.22953833834655935"/>
          <c:w val="0.45740118714526445"/>
          <c:h val="0.14940662567113921"/>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_tradnl"/>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858240829166619E-2"/>
          <c:y val="5.0424020169608071E-2"/>
          <c:w val="0.89727152956266198"/>
          <c:h val="0.85749096283890469"/>
        </c:manualLayout>
      </c:layout>
      <c:barChart>
        <c:barDir val="col"/>
        <c:grouping val="clustered"/>
        <c:varyColors val="0"/>
        <c:ser>
          <c:idx val="0"/>
          <c:order val="0"/>
          <c:tx>
            <c:strRef>
              <c:f>Hoja1!$B$1</c:f>
              <c:strCache>
                <c:ptCount val="1"/>
                <c:pt idx="0">
                  <c:v>Hombres</c:v>
                </c:pt>
              </c:strCache>
            </c:strRef>
          </c:tx>
          <c:spPr>
            <a:solidFill>
              <a:schemeClr val="accent1"/>
            </a:solidFill>
            <a:ln>
              <a:noFill/>
            </a:ln>
            <a:effectLst/>
          </c:spPr>
          <c:invertIfNegative val="0"/>
          <c:dLbls>
            <c:dLbl>
              <c:idx val="0"/>
              <c:layout>
                <c:manualLayout>
                  <c:x val="-7.055503292568246E-3"/>
                  <c:y val="0.30412744388124546"/>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s-ES_tradnl"/>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8F1-421A-A60E-0775B1E66F88}"/>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c:f>
              <c:numCache>
                <c:formatCode>General</c:formatCode>
                <c:ptCount val="1"/>
              </c:numCache>
            </c:numRef>
          </c:cat>
          <c:val>
            <c:numRef>
              <c:f>Hoja1!$B$2</c:f>
              <c:numCache>
                <c:formatCode>General</c:formatCode>
                <c:ptCount val="1"/>
                <c:pt idx="0">
                  <c:v>140</c:v>
                </c:pt>
              </c:numCache>
            </c:numRef>
          </c:val>
          <c:extLst>
            <c:ext xmlns:c16="http://schemas.microsoft.com/office/drawing/2014/chart" uri="{C3380CC4-5D6E-409C-BE32-E72D297353CC}">
              <c16:uniqueId val="{00000001-28F1-421A-A60E-0775B1E66F88}"/>
            </c:ext>
          </c:extLst>
        </c:ser>
        <c:ser>
          <c:idx val="1"/>
          <c:order val="1"/>
          <c:tx>
            <c:strRef>
              <c:f>Hoja1!$C$1</c:f>
              <c:strCache>
                <c:ptCount val="1"/>
                <c:pt idx="0">
                  <c:v>Mujeres</c:v>
                </c:pt>
              </c:strCache>
            </c:strRef>
          </c:tx>
          <c:spPr>
            <a:solidFill>
              <a:srgbClr val="FF66CC"/>
            </a:solidFill>
            <a:ln>
              <a:noFill/>
            </a:ln>
            <a:effectLst/>
          </c:spPr>
          <c:invertIfNegative val="0"/>
          <c:dLbls>
            <c:dLbl>
              <c:idx val="0"/>
              <c:layout>
                <c:manualLayout>
                  <c:x val="-2.8960324355632784E-3"/>
                  <c:y val="0.2628663675841040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8F1-421A-A60E-0775B1E66F88}"/>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c:f>
              <c:numCache>
                <c:formatCode>General</c:formatCode>
                <c:ptCount val="1"/>
              </c:numCache>
            </c:numRef>
          </c:cat>
          <c:val>
            <c:numRef>
              <c:f>Hoja1!$C$2</c:f>
              <c:numCache>
                <c:formatCode>General</c:formatCode>
                <c:ptCount val="1"/>
                <c:pt idx="0">
                  <c:v>63</c:v>
                </c:pt>
              </c:numCache>
            </c:numRef>
          </c:val>
          <c:extLst>
            <c:ext xmlns:c16="http://schemas.microsoft.com/office/drawing/2014/chart" uri="{C3380CC4-5D6E-409C-BE32-E72D297353CC}">
              <c16:uniqueId val="{00000003-28F1-421A-A60E-0775B1E66F88}"/>
            </c:ext>
          </c:extLst>
        </c:ser>
        <c:dLbls>
          <c:showLegendKey val="0"/>
          <c:showVal val="0"/>
          <c:showCatName val="0"/>
          <c:showSerName val="0"/>
          <c:showPercent val="0"/>
          <c:showBubbleSize val="0"/>
        </c:dLbls>
        <c:gapWidth val="92"/>
        <c:overlap val="-60"/>
        <c:axId val="201818112"/>
        <c:axId val="201819648"/>
      </c:barChart>
      <c:catAx>
        <c:axId val="20181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ln w="12700">
                  <a:solidFill>
                    <a:schemeClr val="tx1"/>
                  </a:solidFill>
                </a:ln>
                <a:solidFill>
                  <a:schemeClr val="tx1">
                    <a:lumMod val="85000"/>
                    <a:lumOff val="15000"/>
                  </a:schemeClr>
                </a:solidFill>
                <a:latin typeface="+mn-lt"/>
                <a:ea typeface="+mn-ea"/>
                <a:cs typeface="+mn-cs"/>
              </a:defRPr>
            </a:pPr>
            <a:endParaRPr lang="es-ES_tradnl"/>
          </a:p>
        </c:txPr>
        <c:crossAx val="201819648"/>
        <c:crosses val="autoZero"/>
        <c:auto val="1"/>
        <c:lblAlgn val="ctr"/>
        <c:lblOffset val="100"/>
        <c:noMultiLvlLbl val="0"/>
      </c:catAx>
      <c:valAx>
        <c:axId val="201819648"/>
        <c:scaling>
          <c:orientation val="minMax"/>
        </c:scaling>
        <c:delete val="0"/>
        <c:axPos val="l"/>
        <c:majorGridlines>
          <c:spPr>
            <a:ln w="12700" cap="flat" cmpd="sng" algn="ctr">
              <a:solidFill>
                <a:schemeClr val="bg1">
                  <a:lumMod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s-ES_tradnl"/>
          </a:p>
        </c:txPr>
        <c:crossAx val="201818112"/>
        <c:crosses val="autoZero"/>
        <c:crossBetween val="between"/>
      </c:valAx>
      <c:spPr>
        <a:noFill/>
        <a:ln>
          <a:noFill/>
        </a:ln>
        <a:effectLst/>
      </c:spPr>
    </c:plotArea>
    <c:legend>
      <c:legendPos val="b"/>
      <c:layout>
        <c:manualLayout>
          <c:xMode val="edge"/>
          <c:yMode val="edge"/>
          <c:x val="0.4811149065743715"/>
          <c:y val="0.17086807285053957"/>
          <c:w val="0.45740118714526445"/>
          <c:h val="9.5297761203857398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_tradnl"/>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35196241185519E-2"/>
          <c:y val="5.5314570053743281E-2"/>
          <c:w val="0.90605229290729372"/>
          <c:h val="0.81135873640794898"/>
        </c:manualLayout>
      </c:layout>
      <c:lineChart>
        <c:grouping val="standard"/>
        <c:varyColors val="0"/>
        <c:ser>
          <c:idx val="0"/>
          <c:order val="0"/>
          <c:tx>
            <c:strRef>
              <c:f>Hoja1!$B$1</c:f>
              <c:strCache>
                <c:ptCount val="1"/>
                <c:pt idx="0">
                  <c:v>Hombres</c:v>
                </c:pt>
              </c:strCache>
            </c:strRef>
          </c:tx>
          <c:spPr>
            <a:ln w="38100" cap="rnd">
              <a:solidFill>
                <a:schemeClr val="accent1"/>
              </a:solidFill>
              <a:round/>
            </a:ln>
            <a:effectLst/>
          </c:spPr>
          <c:marker>
            <c:symbol val="none"/>
          </c:marker>
          <c:cat>
            <c:strRef>
              <c:f>Hoja1!$A$2:$A$11</c:f>
              <c:strCache>
                <c:ptCount val="10"/>
                <c:pt idx="0">
                  <c:v>0-9</c:v>
                </c:pt>
                <c:pt idx="1">
                  <c:v>10-19</c:v>
                </c:pt>
                <c:pt idx="2">
                  <c:v>20-29</c:v>
                </c:pt>
                <c:pt idx="3">
                  <c:v>30-39</c:v>
                </c:pt>
                <c:pt idx="4">
                  <c:v>40-49</c:v>
                </c:pt>
                <c:pt idx="5">
                  <c:v>50-59</c:v>
                </c:pt>
                <c:pt idx="6">
                  <c:v>60-69</c:v>
                </c:pt>
                <c:pt idx="7">
                  <c:v>70-79</c:v>
                </c:pt>
                <c:pt idx="8">
                  <c:v>80-89</c:v>
                </c:pt>
                <c:pt idx="9">
                  <c:v>90-99</c:v>
                </c:pt>
              </c:strCache>
            </c:strRef>
          </c:cat>
          <c:val>
            <c:numRef>
              <c:f>Hoja1!$B$2:$B$11</c:f>
              <c:numCache>
                <c:formatCode>###0</c:formatCode>
                <c:ptCount val="10"/>
                <c:pt idx="0">
                  <c:v>3</c:v>
                </c:pt>
                <c:pt idx="1">
                  <c:v>2</c:v>
                </c:pt>
                <c:pt idx="2">
                  <c:v>7</c:v>
                </c:pt>
                <c:pt idx="3">
                  <c:v>10</c:v>
                </c:pt>
                <c:pt idx="4">
                  <c:v>9</c:v>
                </c:pt>
                <c:pt idx="5">
                  <c:v>11</c:v>
                </c:pt>
                <c:pt idx="6">
                  <c:v>18</c:v>
                </c:pt>
                <c:pt idx="7">
                  <c:v>15</c:v>
                </c:pt>
                <c:pt idx="8">
                  <c:v>14</c:v>
                </c:pt>
                <c:pt idx="9">
                  <c:v>2</c:v>
                </c:pt>
              </c:numCache>
            </c:numRef>
          </c:val>
          <c:smooth val="1"/>
          <c:extLst>
            <c:ext xmlns:c16="http://schemas.microsoft.com/office/drawing/2014/chart" uri="{C3380CC4-5D6E-409C-BE32-E72D297353CC}">
              <c16:uniqueId val="{00000000-7350-4928-A328-3BC4BA821CE0}"/>
            </c:ext>
          </c:extLst>
        </c:ser>
        <c:ser>
          <c:idx val="1"/>
          <c:order val="1"/>
          <c:tx>
            <c:strRef>
              <c:f>Hoja1!$C$1</c:f>
              <c:strCache>
                <c:ptCount val="1"/>
                <c:pt idx="0">
                  <c:v>Mujeres</c:v>
                </c:pt>
              </c:strCache>
            </c:strRef>
          </c:tx>
          <c:spPr>
            <a:ln w="38100" cap="rnd">
              <a:solidFill>
                <a:srgbClr val="FF66CC"/>
              </a:solidFill>
              <a:round/>
            </a:ln>
            <a:effectLst/>
          </c:spPr>
          <c:marker>
            <c:symbol val="none"/>
          </c:marker>
          <c:cat>
            <c:strRef>
              <c:f>Hoja1!$A$2:$A$11</c:f>
              <c:strCache>
                <c:ptCount val="10"/>
                <c:pt idx="0">
                  <c:v>0-9</c:v>
                </c:pt>
                <c:pt idx="1">
                  <c:v>10-19</c:v>
                </c:pt>
                <c:pt idx="2">
                  <c:v>20-29</c:v>
                </c:pt>
                <c:pt idx="3">
                  <c:v>30-39</c:v>
                </c:pt>
                <c:pt idx="4">
                  <c:v>40-49</c:v>
                </c:pt>
                <c:pt idx="5">
                  <c:v>50-59</c:v>
                </c:pt>
                <c:pt idx="6">
                  <c:v>60-69</c:v>
                </c:pt>
                <c:pt idx="7">
                  <c:v>70-79</c:v>
                </c:pt>
                <c:pt idx="8">
                  <c:v>80-89</c:v>
                </c:pt>
                <c:pt idx="9">
                  <c:v>90-99</c:v>
                </c:pt>
              </c:strCache>
            </c:strRef>
          </c:cat>
          <c:val>
            <c:numRef>
              <c:f>Hoja1!$C$2:$C$11</c:f>
              <c:numCache>
                <c:formatCode>###0</c:formatCode>
                <c:ptCount val="10"/>
                <c:pt idx="0">
                  <c:v>1</c:v>
                </c:pt>
                <c:pt idx="1">
                  <c:v>0</c:v>
                </c:pt>
                <c:pt idx="2">
                  <c:v>1</c:v>
                </c:pt>
                <c:pt idx="3">
                  <c:v>3</c:v>
                </c:pt>
                <c:pt idx="4">
                  <c:v>5</c:v>
                </c:pt>
                <c:pt idx="5">
                  <c:v>7</c:v>
                </c:pt>
                <c:pt idx="6">
                  <c:v>8</c:v>
                </c:pt>
                <c:pt idx="7">
                  <c:v>9</c:v>
                </c:pt>
                <c:pt idx="8">
                  <c:v>15</c:v>
                </c:pt>
                <c:pt idx="9">
                  <c:v>6</c:v>
                </c:pt>
              </c:numCache>
            </c:numRef>
          </c:val>
          <c:smooth val="1"/>
          <c:extLst>
            <c:ext xmlns:c16="http://schemas.microsoft.com/office/drawing/2014/chart" uri="{C3380CC4-5D6E-409C-BE32-E72D297353CC}">
              <c16:uniqueId val="{00000001-7350-4928-A328-3BC4BA821CE0}"/>
            </c:ext>
          </c:extLst>
        </c:ser>
        <c:ser>
          <c:idx val="2"/>
          <c:order val="2"/>
          <c:tx>
            <c:strRef>
              <c:f>Hoja1!$D$1</c:f>
              <c:strCache>
                <c:ptCount val="1"/>
                <c:pt idx="0">
                  <c:v>Ambos sexos</c:v>
                </c:pt>
              </c:strCache>
            </c:strRef>
          </c:tx>
          <c:spPr>
            <a:ln w="41275" cap="rnd">
              <a:solidFill>
                <a:srgbClr val="FF0000"/>
              </a:solidFill>
              <a:round/>
            </a:ln>
            <a:effectLst/>
          </c:spPr>
          <c:marker>
            <c:symbol val="none"/>
          </c:marker>
          <c:cat>
            <c:strRef>
              <c:f>Hoja1!$A$2:$A$11</c:f>
              <c:strCache>
                <c:ptCount val="10"/>
                <c:pt idx="0">
                  <c:v>0-9</c:v>
                </c:pt>
                <c:pt idx="1">
                  <c:v>10-19</c:v>
                </c:pt>
                <c:pt idx="2">
                  <c:v>20-29</c:v>
                </c:pt>
                <c:pt idx="3">
                  <c:v>30-39</c:v>
                </c:pt>
                <c:pt idx="4">
                  <c:v>40-49</c:v>
                </c:pt>
                <c:pt idx="5">
                  <c:v>50-59</c:v>
                </c:pt>
                <c:pt idx="6">
                  <c:v>60-69</c:v>
                </c:pt>
                <c:pt idx="7">
                  <c:v>70-79</c:v>
                </c:pt>
                <c:pt idx="8">
                  <c:v>80-89</c:v>
                </c:pt>
                <c:pt idx="9">
                  <c:v>90-99</c:v>
                </c:pt>
              </c:strCache>
            </c:strRef>
          </c:cat>
          <c:val>
            <c:numRef>
              <c:f>Hoja1!$D$2:$D$11</c:f>
              <c:numCache>
                <c:formatCode>###0</c:formatCode>
                <c:ptCount val="10"/>
                <c:pt idx="0">
                  <c:v>4</c:v>
                </c:pt>
                <c:pt idx="1">
                  <c:v>2</c:v>
                </c:pt>
                <c:pt idx="2">
                  <c:v>8</c:v>
                </c:pt>
                <c:pt idx="3">
                  <c:v>13</c:v>
                </c:pt>
                <c:pt idx="4">
                  <c:v>14</c:v>
                </c:pt>
                <c:pt idx="5">
                  <c:v>18</c:v>
                </c:pt>
                <c:pt idx="6">
                  <c:v>26</c:v>
                </c:pt>
                <c:pt idx="7">
                  <c:v>24</c:v>
                </c:pt>
                <c:pt idx="8">
                  <c:v>29</c:v>
                </c:pt>
                <c:pt idx="9">
                  <c:v>8</c:v>
                </c:pt>
              </c:numCache>
            </c:numRef>
          </c:val>
          <c:smooth val="1"/>
          <c:extLst>
            <c:ext xmlns:c16="http://schemas.microsoft.com/office/drawing/2014/chart" uri="{C3380CC4-5D6E-409C-BE32-E72D297353CC}">
              <c16:uniqueId val="{00000002-7350-4928-A328-3BC4BA821CE0}"/>
            </c:ext>
          </c:extLst>
        </c:ser>
        <c:dLbls>
          <c:showLegendKey val="0"/>
          <c:showVal val="0"/>
          <c:showCatName val="0"/>
          <c:showSerName val="0"/>
          <c:showPercent val="0"/>
          <c:showBubbleSize val="0"/>
        </c:dLbls>
        <c:smooth val="0"/>
        <c:axId val="235852544"/>
        <c:axId val="235854080"/>
      </c:lineChart>
      <c:catAx>
        <c:axId val="23585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s-ES_tradnl"/>
          </a:p>
        </c:txPr>
        <c:crossAx val="235854080"/>
        <c:crosses val="autoZero"/>
        <c:auto val="1"/>
        <c:lblAlgn val="ctr"/>
        <c:lblOffset val="100"/>
        <c:noMultiLvlLbl val="0"/>
      </c:catAx>
      <c:valAx>
        <c:axId val="235854080"/>
        <c:scaling>
          <c:orientation val="minMax"/>
        </c:scaling>
        <c:delete val="0"/>
        <c:axPos val="l"/>
        <c:majorGridlines>
          <c:spPr>
            <a:ln w="3175" cap="flat" cmpd="sng" algn="ctr">
              <a:solidFill>
                <a:schemeClr val="tx1"/>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ES_tradnl"/>
          </a:p>
        </c:txPr>
        <c:crossAx val="235852544"/>
        <c:crosses val="autoZero"/>
        <c:crossBetween val="between"/>
      </c:valAx>
      <c:spPr>
        <a:noFill/>
        <a:ln>
          <a:noFill/>
        </a:ln>
        <a:effectLst/>
      </c:spPr>
    </c:plotArea>
    <c:legend>
      <c:legendPos val="b"/>
      <c:layout>
        <c:manualLayout>
          <c:xMode val="edge"/>
          <c:yMode val="edge"/>
          <c:x val="5.3342670619767468E-2"/>
          <c:y val="6.1866876015498076E-2"/>
          <c:w val="0.65323981139765563"/>
          <c:h val="9.5712645294338192E-2"/>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_tradnl"/>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18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9778127866537957E-2"/>
          <c:y val="8.1402898572220508E-2"/>
          <c:w val="0.92022187213346207"/>
          <c:h val="0.7730731006632342"/>
        </c:manualLayout>
      </c:layout>
      <c:pie3DChart>
        <c:varyColors val="1"/>
        <c:ser>
          <c:idx val="0"/>
          <c:order val="0"/>
          <c:tx>
            <c:strRef>
              <c:f>Hoja1!$B$1</c:f>
              <c:strCache>
                <c:ptCount val="1"/>
                <c:pt idx="0">
                  <c:v>Víctimas</c:v>
                </c:pt>
              </c:strCache>
            </c:strRef>
          </c:tx>
          <c:dPt>
            <c:idx val="0"/>
            <c:bubble3D val="0"/>
            <c:spPr>
              <a:solidFill>
                <a:srgbClr val="FFFF99"/>
              </a:solidFill>
              <a:ln w="25400">
                <a:solidFill>
                  <a:schemeClr val="lt1"/>
                </a:solidFill>
              </a:ln>
              <a:effectLst/>
              <a:sp3d contourW="25400">
                <a:contourClr>
                  <a:schemeClr val="lt1"/>
                </a:contourClr>
              </a:sp3d>
            </c:spPr>
            <c:extLst>
              <c:ext xmlns:c16="http://schemas.microsoft.com/office/drawing/2014/chart" uri="{C3380CC4-5D6E-409C-BE32-E72D297353CC}">
                <c16:uniqueId val="{00000001-C522-4C8D-93A0-6236F2DDF358}"/>
              </c:ext>
            </c:extLst>
          </c:dPt>
          <c:dPt>
            <c:idx val="1"/>
            <c:bubble3D val="0"/>
            <c:spPr>
              <a:solidFill>
                <a:srgbClr val="00B050"/>
              </a:solidFill>
              <a:ln w="25400">
                <a:solidFill>
                  <a:schemeClr val="lt1"/>
                </a:solidFill>
              </a:ln>
              <a:effectLst/>
              <a:sp3d contourW="25400">
                <a:contourClr>
                  <a:schemeClr val="lt1"/>
                </a:contourClr>
              </a:sp3d>
            </c:spPr>
            <c:extLst>
              <c:ext xmlns:c16="http://schemas.microsoft.com/office/drawing/2014/chart" uri="{C3380CC4-5D6E-409C-BE32-E72D297353CC}">
                <c16:uniqueId val="{00000003-C522-4C8D-93A0-6236F2DDF358}"/>
              </c:ext>
            </c:extLst>
          </c:dPt>
          <c:dPt>
            <c:idx val="2"/>
            <c:bubble3D val="0"/>
            <c:spPr>
              <a:solidFill>
                <a:srgbClr val="FFC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5-C522-4C8D-93A0-6236F2DDF358}"/>
              </c:ext>
            </c:extLst>
          </c:dPt>
          <c:dPt>
            <c:idx val="3"/>
            <c:bubble3D val="0"/>
            <c:spPr>
              <a:solidFill>
                <a:srgbClr val="7030A0"/>
              </a:solidFill>
              <a:ln w="25400">
                <a:solidFill>
                  <a:schemeClr val="lt1"/>
                </a:solidFill>
              </a:ln>
              <a:effectLst/>
              <a:sp3d contourW="25400">
                <a:contourClr>
                  <a:schemeClr val="lt1"/>
                </a:contourClr>
              </a:sp3d>
            </c:spPr>
            <c:extLst>
              <c:ext xmlns:c16="http://schemas.microsoft.com/office/drawing/2014/chart" uri="{C3380CC4-5D6E-409C-BE32-E72D297353CC}">
                <c16:uniqueId val="{00000007-C522-4C8D-93A0-6236F2DDF358}"/>
              </c:ext>
            </c:extLst>
          </c:dPt>
          <c:dLbls>
            <c:dLbl>
              <c:idx val="0"/>
              <c:layout>
                <c:manualLayout>
                  <c:x val="5.7097487625304026E-2"/>
                  <c:y val="1.7510107705653321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C522-4C8D-93A0-6236F2DDF358}"/>
                </c:ext>
              </c:extLst>
            </c:dLbl>
            <c:dLbl>
              <c:idx val="1"/>
              <c:layout>
                <c:manualLayout>
                  <c:x val="4.0119037863680734E-2"/>
                  <c:y val="-1.556775599689040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522-4C8D-93A0-6236F2DDF358}"/>
                </c:ext>
              </c:extLst>
            </c:dLbl>
            <c:dLbl>
              <c:idx val="2"/>
              <c:layout>
                <c:manualLayout>
                  <c:x val="7.3024057862910802E-2"/>
                  <c:y val="-7.19048099072964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522-4C8D-93A0-6236F2DDF358}"/>
                </c:ext>
              </c:extLst>
            </c:dLbl>
            <c:dLbl>
              <c:idx val="3"/>
              <c:layout>
                <c:manualLayout>
                  <c:x val="-1.9084165832521139E-2"/>
                  <c:y val="-0.13272281545807896"/>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522-4C8D-93A0-6236F2DDF358}"/>
                </c:ext>
              </c:extLst>
            </c:dLbl>
            <c:spPr>
              <a:noFill/>
              <a:ln>
                <a:noFill/>
              </a:ln>
              <a:effectLst/>
            </c:spPr>
            <c:txPr>
              <a:bodyPr rot="0" spcFirstLastPara="1" vertOverflow="ellipsis" vert="horz" wrap="square" anchor="ctr" anchorCtr="1"/>
              <a:lstStyle/>
              <a:p>
                <a:pPr>
                  <a:defRPr sz="1000" b="1" i="0" u="none" strike="noStrike" kern="1200" baseline="0">
                    <a:solidFill>
                      <a:schemeClr val="tx1">
                        <a:lumMod val="75000"/>
                        <a:lumOff val="25000"/>
                      </a:schemeClr>
                    </a:solidFill>
                    <a:latin typeface="+mn-lt"/>
                    <a:ea typeface="+mn-ea"/>
                    <a:cs typeface="+mn-cs"/>
                  </a:defRPr>
                </a:pPr>
                <a:endParaRPr lang="es-ES_tradnl"/>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Hoja1!$A$2:$A$5</c:f>
              <c:strCache>
                <c:ptCount val="4"/>
                <c:pt idx="0">
                  <c:v>0 a 14 años</c:v>
                </c:pt>
                <c:pt idx="1">
                  <c:v>15 a 29 años</c:v>
                </c:pt>
                <c:pt idx="2">
                  <c:v>30 a 64 años</c:v>
                </c:pt>
                <c:pt idx="3">
                  <c:v>Mayores de 64 años</c:v>
                </c:pt>
              </c:strCache>
            </c:strRef>
          </c:cat>
          <c:val>
            <c:numRef>
              <c:f>Hoja1!$B$2:$B$5</c:f>
              <c:numCache>
                <c:formatCode>###0</c:formatCode>
                <c:ptCount val="4"/>
                <c:pt idx="0">
                  <c:v>4</c:v>
                </c:pt>
                <c:pt idx="1">
                  <c:v>10</c:v>
                </c:pt>
                <c:pt idx="2">
                  <c:v>55</c:v>
                </c:pt>
                <c:pt idx="3">
                  <c:v>77</c:v>
                </c:pt>
              </c:numCache>
            </c:numRef>
          </c:val>
          <c:extLst>
            <c:ext xmlns:c16="http://schemas.microsoft.com/office/drawing/2014/chart" uri="{C3380CC4-5D6E-409C-BE32-E72D297353CC}">
              <c16:uniqueId val="{00000008-C522-4C8D-93A0-6236F2DDF358}"/>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000" b="1"/>
      </a:pPr>
      <a:endParaRPr lang="es-ES_tradnl"/>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363174331872006E-2"/>
          <c:y val="5.5314570053743281E-2"/>
          <c:w val="0.86063600952577068"/>
          <c:h val="0.81135873640794898"/>
        </c:manualLayout>
      </c:layout>
      <c:barChart>
        <c:barDir val="col"/>
        <c:grouping val="clustered"/>
        <c:varyColors val="0"/>
        <c:ser>
          <c:idx val="0"/>
          <c:order val="0"/>
          <c:tx>
            <c:strRef>
              <c:f>Hoja1!$B$1</c:f>
              <c:strCache>
                <c:ptCount val="1"/>
                <c:pt idx="0">
                  <c:v>Población</c:v>
                </c:pt>
              </c:strCache>
            </c:strRef>
          </c:tx>
          <c:spPr>
            <a:solidFill>
              <a:schemeClr val="accent1"/>
            </a:solidFill>
            <a:ln>
              <a:noFill/>
            </a:ln>
            <a:effectLst/>
          </c:spPr>
          <c:invertIfNegative val="0"/>
          <c:cat>
            <c:strRef>
              <c:f>Hoja1!$A$2:$A$11</c:f>
              <c:strCache>
                <c:ptCount val="10"/>
                <c:pt idx="0">
                  <c:v>0-9</c:v>
                </c:pt>
                <c:pt idx="1">
                  <c:v>10-19</c:v>
                </c:pt>
                <c:pt idx="2">
                  <c:v>20-29</c:v>
                </c:pt>
                <c:pt idx="3">
                  <c:v>30-39</c:v>
                </c:pt>
                <c:pt idx="4">
                  <c:v>40-49</c:v>
                </c:pt>
                <c:pt idx="5">
                  <c:v>50-59</c:v>
                </c:pt>
                <c:pt idx="6">
                  <c:v>60-69</c:v>
                </c:pt>
                <c:pt idx="7">
                  <c:v>70-79</c:v>
                </c:pt>
                <c:pt idx="8">
                  <c:v>80-89</c:v>
                </c:pt>
                <c:pt idx="9">
                  <c:v>&gt;89</c:v>
                </c:pt>
              </c:strCache>
            </c:strRef>
          </c:cat>
          <c:val>
            <c:numRef>
              <c:f>Hoja1!$B$2:$B$11</c:f>
            </c:numRef>
          </c:val>
          <c:extLst>
            <c:ext xmlns:c16="http://schemas.microsoft.com/office/drawing/2014/chart" uri="{C3380CC4-5D6E-409C-BE32-E72D297353CC}">
              <c16:uniqueId val="{00000000-EB58-4CBC-B4C5-15AA49C6E954}"/>
            </c:ext>
          </c:extLst>
        </c:ser>
        <c:ser>
          <c:idx val="1"/>
          <c:order val="1"/>
          <c:tx>
            <c:strRef>
              <c:f>Hoja1!$C$1</c:f>
              <c:strCache>
                <c:ptCount val="1"/>
                <c:pt idx="0">
                  <c:v>Víctimas</c:v>
                </c:pt>
              </c:strCache>
            </c:strRef>
          </c:tx>
          <c:spPr>
            <a:solidFill>
              <a:schemeClr val="accent2"/>
            </a:solidFill>
            <a:ln>
              <a:noFill/>
            </a:ln>
            <a:effectLst/>
          </c:spPr>
          <c:invertIfNegative val="0"/>
          <c:cat>
            <c:strRef>
              <c:f>Hoja1!$A$2:$A$11</c:f>
              <c:strCache>
                <c:ptCount val="10"/>
                <c:pt idx="0">
                  <c:v>0-9</c:v>
                </c:pt>
                <c:pt idx="1">
                  <c:v>10-19</c:v>
                </c:pt>
                <c:pt idx="2">
                  <c:v>20-29</c:v>
                </c:pt>
                <c:pt idx="3">
                  <c:v>30-39</c:v>
                </c:pt>
                <c:pt idx="4">
                  <c:v>40-49</c:v>
                </c:pt>
                <c:pt idx="5">
                  <c:v>50-59</c:v>
                </c:pt>
                <c:pt idx="6">
                  <c:v>60-69</c:v>
                </c:pt>
                <c:pt idx="7">
                  <c:v>70-79</c:v>
                </c:pt>
                <c:pt idx="8">
                  <c:v>80-89</c:v>
                </c:pt>
                <c:pt idx="9">
                  <c:v>&gt;89</c:v>
                </c:pt>
              </c:strCache>
            </c:strRef>
          </c:cat>
          <c:val>
            <c:numRef>
              <c:f>Hoja1!$C$2:$C$11</c:f>
            </c:numRef>
          </c:val>
          <c:extLst>
            <c:ext xmlns:c16="http://schemas.microsoft.com/office/drawing/2014/chart" uri="{C3380CC4-5D6E-409C-BE32-E72D297353CC}">
              <c16:uniqueId val="{00000001-EB58-4CBC-B4C5-15AA49C6E954}"/>
            </c:ext>
          </c:extLst>
        </c:ser>
        <c:ser>
          <c:idx val="2"/>
          <c:order val="2"/>
          <c:tx>
            <c:strRef>
              <c:f>Hoja1!$D$1</c:f>
              <c:strCache>
                <c:ptCount val="1"/>
                <c:pt idx="0">
                  <c:v>Tasa/millón hab.</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Hoja1!$A$2:$A$11</c:f>
              <c:strCache>
                <c:ptCount val="10"/>
                <c:pt idx="0">
                  <c:v>0-9</c:v>
                </c:pt>
                <c:pt idx="1">
                  <c:v>10-19</c:v>
                </c:pt>
                <c:pt idx="2">
                  <c:v>20-29</c:v>
                </c:pt>
                <c:pt idx="3">
                  <c:v>30-39</c:v>
                </c:pt>
                <c:pt idx="4">
                  <c:v>40-49</c:v>
                </c:pt>
                <c:pt idx="5">
                  <c:v>50-59</c:v>
                </c:pt>
                <c:pt idx="6">
                  <c:v>60-69</c:v>
                </c:pt>
                <c:pt idx="7">
                  <c:v>70-79</c:v>
                </c:pt>
                <c:pt idx="8">
                  <c:v>80-89</c:v>
                </c:pt>
                <c:pt idx="9">
                  <c:v>&gt;89</c:v>
                </c:pt>
              </c:strCache>
            </c:strRef>
          </c:cat>
          <c:val>
            <c:numRef>
              <c:f>Hoja1!$D$2:$D$11</c:f>
              <c:numCache>
                <c:formatCode>0.0</c:formatCode>
                <c:ptCount val="10"/>
                <c:pt idx="0">
                  <c:v>0.66765981063498614</c:v>
                </c:pt>
                <c:pt idx="1">
                  <c:v>0.41256111061450979</c:v>
                </c:pt>
                <c:pt idx="2">
                  <c:v>1.8855130952510453</c:v>
                </c:pt>
                <c:pt idx="3">
                  <c:v>2.1395287373319447</c:v>
                </c:pt>
                <c:pt idx="4">
                  <c:v>1.7</c:v>
                </c:pt>
                <c:pt idx="5">
                  <c:v>2.8882234943442717</c:v>
                </c:pt>
                <c:pt idx="6">
                  <c:v>3.6987881029568546</c:v>
                </c:pt>
                <c:pt idx="7">
                  <c:v>5.183790574860776</c:v>
                </c:pt>
                <c:pt idx="8">
                  <c:v>8.6878753034368206</c:v>
                </c:pt>
                <c:pt idx="9">
                  <c:v>8.1365126002938197</c:v>
                </c:pt>
              </c:numCache>
            </c:numRef>
          </c:val>
          <c:extLst>
            <c:ext xmlns:c16="http://schemas.microsoft.com/office/drawing/2014/chart" uri="{C3380CC4-5D6E-409C-BE32-E72D297353CC}">
              <c16:uniqueId val="{00000002-EB58-4CBC-B4C5-15AA49C6E954}"/>
            </c:ext>
          </c:extLst>
        </c:ser>
        <c:dLbls>
          <c:showLegendKey val="0"/>
          <c:showVal val="0"/>
          <c:showCatName val="0"/>
          <c:showSerName val="0"/>
          <c:showPercent val="0"/>
          <c:showBubbleSize val="0"/>
        </c:dLbls>
        <c:gapWidth val="150"/>
        <c:axId val="201672192"/>
        <c:axId val="201673728"/>
      </c:barChart>
      <c:catAx>
        <c:axId val="201672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ES_tradnl"/>
          </a:p>
        </c:txPr>
        <c:crossAx val="201673728"/>
        <c:crossesAt val="0"/>
        <c:auto val="1"/>
        <c:lblAlgn val="ctr"/>
        <c:lblOffset val="100"/>
        <c:noMultiLvlLbl val="0"/>
      </c:catAx>
      <c:valAx>
        <c:axId val="201673728"/>
        <c:scaling>
          <c:orientation val="minMax"/>
        </c:scaling>
        <c:delete val="0"/>
        <c:axPos val="l"/>
        <c:majorGridlines>
          <c:spPr>
            <a:ln w="3175" cap="flat" cmpd="sng" algn="ctr">
              <a:solidFill>
                <a:schemeClr val="bg1">
                  <a:lumMod val="7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ES_tradnl"/>
          </a:p>
        </c:txPr>
        <c:crossAx val="201672192"/>
        <c:crosses val="autoZero"/>
        <c:crossBetween val="between"/>
        <c:majorUnit val="1"/>
      </c:valAx>
      <c:spPr>
        <a:noFill/>
        <a:ln>
          <a:noFill/>
        </a:ln>
        <a:effectLst/>
      </c:spPr>
    </c:plotArea>
    <c:legend>
      <c:legendPos val="b"/>
      <c:layout>
        <c:manualLayout>
          <c:xMode val="edge"/>
          <c:yMode val="edge"/>
          <c:x val="0.1468263943150083"/>
          <c:y val="0.12272155005014618"/>
          <c:w val="0.28466953153434749"/>
          <c:h val="0.11568147057157423"/>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_tradnl"/>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40185608541921"/>
          <c:y val="0.17951500081628552"/>
          <c:w val="0.77281869375534473"/>
          <c:h val="0.74952718230795323"/>
        </c:manualLayout>
      </c:layout>
      <c:barChart>
        <c:barDir val="bar"/>
        <c:grouping val="clustered"/>
        <c:varyColors val="0"/>
        <c:ser>
          <c:idx val="19"/>
          <c:order val="0"/>
          <c:tx>
            <c:strRef>
              <c:f>Sheet1!$B$1</c:f>
              <c:strCache>
                <c:ptCount val="1"/>
                <c:pt idx="0">
                  <c:v>Víctimas</c:v>
                </c:pt>
              </c:strCache>
            </c:strRef>
          </c:tx>
          <c:spPr>
            <a:solidFill>
              <a:srgbClr val="FFFF99"/>
            </a:solidFill>
            <a:ln w="6350">
              <a:solidFill>
                <a:srgbClr val="000000"/>
              </a:solidFill>
              <a:prstDash val="solid"/>
            </a:ln>
          </c:spPr>
          <c:invertIfNegative val="0"/>
          <c:dPt>
            <c:idx val="0"/>
            <c:invertIfNegative val="0"/>
            <c:bubble3D val="0"/>
            <c:spPr>
              <a:solidFill>
                <a:schemeClr val="accent4">
                  <a:lumMod val="60000"/>
                  <a:lumOff val="40000"/>
                </a:schemeClr>
              </a:solidFill>
              <a:ln w="6350">
                <a:solidFill>
                  <a:srgbClr val="000000"/>
                </a:solidFill>
                <a:prstDash val="solid"/>
              </a:ln>
            </c:spPr>
            <c:extLst>
              <c:ext xmlns:c16="http://schemas.microsoft.com/office/drawing/2014/chart" uri="{C3380CC4-5D6E-409C-BE32-E72D297353CC}">
                <c16:uniqueId val="{00000001-5A53-40E1-B49B-792EA7B2651F}"/>
              </c:ext>
            </c:extLst>
          </c:dPt>
          <c:dPt>
            <c:idx val="1"/>
            <c:invertIfNegative val="0"/>
            <c:bubble3D val="0"/>
            <c:spPr>
              <a:solidFill>
                <a:srgbClr val="993300"/>
              </a:solidFill>
              <a:ln w="6350">
                <a:solidFill>
                  <a:srgbClr val="000000"/>
                </a:solidFill>
                <a:prstDash val="solid"/>
              </a:ln>
            </c:spPr>
            <c:extLst>
              <c:ext xmlns:c16="http://schemas.microsoft.com/office/drawing/2014/chart" uri="{C3380CC4-5D6E-409C-BE32-E72D297353CC}">
                <c16:uniqueId val="{00000003-5A53-40E1-B49B-792EA7B2651F}"/>
              </c:ext>
            </c:extLst>
          </c:dPt>
          <c:dPt>
            <c:idx val="2"/>
            <c:invertIfNegative val="0"/>
            <c:bubble3D val="0"/>
            <c:spPr>
              <a:solidFill>
                <a:srgbClr val="FF6600"/>
              </a:solidFill>
              <a:ln w="6350">
                <a:solidFill>
                  <a:srgbClr val="000000"/>
                </a:solidFill>
                <a:prstDash val="solid"/>
              </a:ln>
            </c:spPr>
            <c:extLst>
              <c:ext xmlns:c16="http://schemas.microsoft.com/office/drawing/2014/chart" uri="{C3380CC4-5D6E-409C-BE32-E72D297353CC}">
                <c16:uniqueId val="{00000005-5A53-40E1-B49B-792EA7B2651F}"/>
              </c:ext>
            </c:extLst>
          </c:dPt>
          <c:dPt>
            <c:idx val="3"/>
            <c:invertIfNegative val="0"/>
            <c:bubble3D val="0"/>
            <c:spPr>
              <a:solidFill>
                <a:srgbClr val="FF0000"/>
              </a:solidFill>
              <a:ln w="6350">
                <a:solidFill>
                  <a:srgbClr val="000000"/>
                </a:solidFill>
                <a:prstDash val="solid"/>
              </a:ln>
            </c:spPr>
            <c:extLst>
              <c:ext xmlns:c16="http://schemas.microsoft.com/office/drawing/2014/chart" uri="{C3380CC4-5D6E-409C-BE32-E72D297353CC}">
                <c16:uniqueId val="{00000007-5A53-40E1-B49B-792EA7B2651F}"/>
              </c:ext>
            </c:extLst>
          </c:dPt>
          <c:dPt>
            <c:idx val="4"/>
            <c:invertIfNegative val="0"/>
            <c:bubble3D val="0"/>
            <c:spPr>
              <a:solidFill>
                <a:srgbClr val="7030A0"/>
              </a:solidFill>
              <a:ln w="6350">
                <a:solidFill>
                  <a:srgbClr val="000000"/>
                </a:solidFill>
                <a:prstDash val="solid"/>
              </a:ln>
            </c:spPr>
            <c:extLst>
              <c:ext xmlns:c16="http://schemas.microsoft.com/office/drawing/2014/chart" uri="{C3380CC4-5D6E-409C-BE32-E72D297353CC}">
                <c16:uniqueId val="{00000009-5A53-40E1-B49B-792EA7B2651F}"/>
              </c:ext>
            </c:extLst>
          </c:dPt>
          <c:dPt>
            <c:idx val="5"/>
            <c:invertIfNegative val="0"/>
            <c:bubble3D val="0"/>
            <c:spPr>
              <a:solidFill>
                <a:schemeClr val="tx1"/>
              </a:solidFill>
              <a:ln w="6350">
                <a:solidFill>
                  <a:srgbClr val="000000"/>
                </a:solidFill>
                <a:prstDash val="solid"/>
              </a:ln>
            </c:spPr>
            <c:extLst>
              <c:ext xmlns:c16="http://schemas.microsoft.com/office/drawing/2014/chart" uri="{C3380CC4-5D6E-409C-BE32-E72D297353CC}">
                <c16:uniqueId val="{0000000B-5A53-40E1-B49B-792EA7B2651F}"/>
              </c:ext>
            </c:extLst>
          </c:dPt>
          <c:dPt>
            <c:idx val="6"/>
            <c:invertIfNegative val="0"/>
            <c:bubble3D val="0"/>
            <c:spPr>
              <a:solidFill>
                <a:srgbClr val="66FFFF"/>
              </a:solidFill>
              <a:ln w="6350">
                <a:solidFill>
                  <a:srgbClr val="000000"/>
                </a:solidFill>
                <a:prstDash val="solid"/>
              </a:ln>
            </c:spPr>
            <c:extLst>
              <c:ext xmlns:c16="http://schemas.microsoft.com/office/drawing/2014/chart" uri="{C3380CC4-5D6E-409C-BE32-E72D297353CC}">
                <c16:uniqueId val="{0000000D-5A53-40E1-B49B-792EA7B2651F}"/>
              </c:ext>
            </c:extLst>
          </c:dPt>
          <c:dPt>
            <c:idx val="7"/>
            <c:invertIfNegative val="0"/>
            <c:bubble3D val="0"/>
            <c:spPr>
              <a:solidFill>
                <a:srgbClr val="800000"/>
              </a:solidFill>
              <a:ln w="6350">
                <a:solidFill>
                  <a:srgbClr val="000000"/>
                </a:solidFill>
                <a:prstDash val="solid"/>
              </a:ln>
            </c:spPr>
            <c:extLst>
              <c:ext xmlns:c16="http://schemas.microsoft.com/office/drawing/2014/chart" uri="{C3380CC4-5D6E-409C-BE32-E72D297353CC}">
                <c16:uniqueId val="{0000000F-5A53-40E1-B49B-792EA7B2651F}"/>
              </c:ext>
            </c:extLst>
          </c:dPt>
          <c:dLbls>
            <c:dLbl>
              <c:idx val="0"/>
              <c:layout>
                <c:manualLayout>
                  <c:x val="-1.9756843265032681E-3"/>
                  <c:y val="6.8455584055540676E-3"/>
                </c:manualLayout>
              </c:layout>
              <c:spPr>
                <a:noFill/>
                <a:ln w="25400">
                  <a:noFill/>
                </a:ln>
              </c:spPr>
              <c:txPr>
                <a:bodyPr/>
                <a:lstStyle/>
                <a:p>
                  <a:pPr>
                    <a:defRPr sz="1000" b="1" i="0" u="none" strike="noStrike" baseline="0">
                      <a:solidFill>
                        <a:srgbClr val="000000"/>
                      </a:solidFill>
                      <a:latin typeface="Arial"/>
                      <a:ea typeface="Arial"/>
                      <a:cs typeface="Arial"/>
                    </a:defRPr>
                  </a:pPr>
                  <a:endParaRPr lang="es-ES_tradnl"/>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A53-40E1-B49B-792EA7B2651F}"/>
                </c:ext>
              </c:extLst>
            </c:dLbl>
            <c:spPr>
              <a:noFill/>
              <a:ln w="25400">
                <a:noFill/>
              </a:ln>
            </c:spPr>
            <c:txPr>
              <a:bodyPr wrap="square" lIns="38100" tIns="19050" rIns="38100" bIns="19050" anchor="ctr">
                <a:spAutoFit/>
              </a:bodyPr>
              <a:lstStyle/>
              <a:p>
                <a:pPr>
                  <a:defRPr sz="1000" b="1" i="0" u="none" strike="noStrike" baseline="0">
                    <a:solidFill>
                      <a:srgbClr val="000000"/>
                    </a:solidFill>
                    <a:latin typeface="Arial"/>
                    <a:ea typeface="Arial"/>
                    <a:cs typeface="Aria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Vivienda</c:v>
                </c:pt>
                <c:pt idx="1">
                  <c:v>Infravivienda</c:v>
                </c:pt>
                <c:pt idx="2">
                  <c:v>Comercial</c:v>
                </c:pt>
                <c:pt idx="3">
                  <c:v>Administrativo</c:v>
                </c:pt>
                <c:pt idx="4">
                  <c:v>Residencial</c:v>
                </c:pt>
                <c:pt idx="5">
                  <c:v>Industrial</c:v>
                </c:pt>
                <c:pt idx="6">
                  <c:v>Sanitario</c:v>
                </c:pt>
                <c:pt idx="7">
                  <c:v>Aparcamiento</c:v>
                </c:pt>
              </c:strCache>
            </c:strRef>
          </c:cat>
          <c:val>
            <c:numRef>
              <c:f>Sheet1!$B$2:$B$9</c:f>
              <c:numCache>
                <c:formatCode>General</c:formatCode>
                <c:ptCount val="8"/>
                <c:pt idx="0">
                  <c:v>145</c:v>
                </c:pt>
                <c:pt idx="1">
                  <c:v>2</c:v>
                </c:pt>
                <c:pt idx="2">
                  <c:v>2</c:v>
                </c:pt>
                <c:pt idx="3">
                  <c:v>1</c:v>
                </c:pt>
                <c:pt idx="4">
                  <c:v>5</c:v>
                </c:pt>
                <c:pt idx="5">
                  <c:v>8</c:v>
                </c:pt>
                <c:pt idx="6">
                  <c:v>6</c:v>
                </c:pt>
                <c:pt idx="7">
                  <c:v>1</c:v>
                </c:pt>
              </c:numCache>
            </c:numRef>
          </c:val>
          <c:extLst>
            <c:ext xmlns:c16="http://schemas.microsoft.com/office/drawing/2014/chart" uri="{C3380CC4-5D6E-409C-BE32-E72D297353CC}">
              <c16:uniqueId val="{00000010-5A53-40E1-B49B-792EA7B2651F}"/>
            </c:ext>
          </c:extLst>
        </c:ser>
        <c:dLbls>
          <c:showLegendKey val="0"/>
          <c:showVal val="1"/>
          <c:showCatName val="0"/>
          <c:showSerName val="0"/>
          <c:showPercent val="0"/>
          <c:showBubbleSize val="0"/>
        </c:dLbls>
        <c:gapWidth val="50"/>
        <c:axId val="235209856"/>
        <c:axId val="235211392"/>
      </c:barChart>
      <c:catAx>
        <c:axId val="235209856"/>
        <c:scaling>
          <c:orientation val="maxMin"/>
        </c:scaling>
        <c:delete val="0"/>
        <c:axPos val="l"/>
        <c:numFmt formatCode="General" sourceLinked="1"/>
        <c:majorTickMark val="out"/>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mn-lt"/>
                <a:ea typeface="Arial Narrow"/>
                <a:cs typeface="Arial Narrow"/>
              </a:defRPr>
            </a:pPr>
            <a:endParaRPr lang="es-ES_tradnl"/>
          </a:p>
        </c:txPr>
        <c:crossAx val="235211392"/>
        <c:crosses val="autoZero"/>
        <c:auto val="1"/>
        <c:lblAlgn val="ctr"/>
        <c:lblOffset val="100"/>
        <c:tickLblSkip val="1"/>
        <c:tickMarkSkip val="1"/>
        <c:noMultiLvlLbl val="0"/>
      </c:catAx>
      <c:valAx>
        <c:axId val="235211392"/>
        <c:scaling>
          <c:orientation val="minMax"/>
          <c:max val="150"/>
          <c:min val="0"/>
        </c:scaling>
        <c:delete val="0"/>
        <c:axPos val="t"/>
        <c:majorGridlines>
          <c:spPr>
            <a:ln w="3175">
              <a:solidFill>
                <a:srgbClr val="808080"/>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sz="1400" b="1" i="0" u="none" strike="noStrike" baseline="0">
                <a:solidFill>
                  <a:srgbClr val="000000"/>
                </a:solidFill>
                <a:latin typeface="+mn-lt"/>
                <a:ea typeface="Arial"/>
                <a:cs typeface="Arial"/>
              </a:defRPr>
            </a:pPr>
            <a:endParaRPr lang="es-ES_tradnl"/>
          </a:p>
        </c:txPr>
        <c:crossAx val="235209856"/>
        <c:crosses val="autoZero"/>
        <c:crossBetween val="between"/>
        <c:majorUnit val="20"/>
      </c:valAx>
      <c:spPr>
        <a:noFill/>
        <a:ln w="12700">
          <a:solidFill>
            <a:schemeClr val="bg1">
              <a:lumMod val="85000"/>
            </a:schemeClr>
          </a:solidFill>
          <a:prstDash val="solid"/>
        </a:ln>
      </c:spPr>
    </c:plotArea>
    <c:plotVisOnly val="1"/>
    <c:dispBlanksAs val="gap"/>
    <c:showDLblsOverMax val="0"/>
  </c:chart>
  <c:spPr>
    <a:noFill/>
    <a:ln>
      <a:noFill/>
    </a:ln>
  </c:spPr>
  <c:txPr>
    <a:bodyPr/>
    <a:lstStyle/>
    <a:p>
      <a:pPr>
        <a:defRPr sz="975" b="1" i="0" u="none" strike="noStrike" baseline="0">
          <a:solidFill>
            <a:srgbClr val="000000"/>
          </a:solidFill>
          <a:latin typeface="Arial"/>
          <a:ea typeface="Arial"/>
          <a:cs typeface="Arial"/>
        </a:defRPr>
      </a:pPr>
      <a:endParaRPr lang="es-ES_tradnl"/>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549076981243728E-2"/>
          <c:y val="8.9829935641606462E-2"/>
          <c:w val="0.86184516079540174"/>
          <c:h val="0.64838309561417518"/>
        </c:manualLayout>
      </c:layout>
      <c:barChart>
        <c:barDir val="col"/>
        <c:grouping val="clustered"/>
        <c:varyColors val="0"/>
        <c:ser>
          <c:idx val="0"/>
          <c:order val="0"/>
          <c:tx>
            <c:strRef>
              <c:f>Hoja1!$B$1</c:f>
              <c:strCache>
                <c:ptCount val="1"/>
                <c:pt idx="0">
                  <c:v>Víctimas</c:v>
                </c:pt>
              </c:strCache>
            </c:strRef>
          </c:tx>
          <c:spPr>
            <a:solidFill>
              <a:schemeClr val="accent1"/>
            </a:solidFill>
            <a:ln w="19050">
              <a:solidFill>
                <a:schemeClr val="lt1"/>
              </a:solidFill>
            </a:ln>
            <a:effectLst/>
          </c:spPr>
          <c:invertIfNegative val="0"/>
          <c:dPt>
            <c:idx val="0"/>
            <c:invertIfNegative val="0"/>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1-78E3-4B7D-9688-F956306D9068}"/>
              </c:ext>
            </c:extLst>
          </c:dPt>
          <c:dPt>
            <c:idx val="1"/>
            <c:invertIfNegative val="0"/>
            <c:bubble3D val="0"/>
            <c:extLst>
              <c:ext xmlns:c16="http://schemas.microsoft.com/office/drawing/2014/chart" uri="{C3380CC4-5D6E-409C-BE32-E72D297353CC}">
                <c16:uniqueId val="{00000002-78E3-4B7D-9688-F956306D9068}"/>
              </c:ext>
            </c:extLst>
          </c:dPt>
          <c:dPt>
            <c:idx val="2"/>
            <c:invertIfNegative val="0"/>
            <c:bubble3D val="0"/>
            <c:spPr>
              <a:solidFill>
                <a:srgbClr val="7030A0"/>
              </a:solidFill>
              <a:ln w="19050">
                <a:solidFill>
                  <a:schemeClr val="lt1"/>
                </a:solidFill>
              </a:ln>
              <a:effectLst/>
            </c:spPr>
            <c:extLst>
              <c:ext xmlns:c16="http://schemas.microsoft.com/office/drawing/2014/chart" uri="{C3380CC4-5D6E-409C-BE32-E72D297353CC}">
                <c16:uniqueId val="{00000004-78E3-4B7D-9688-F956306D9068}"/>
              </c:ext>
            </c:extLst>
          </c:dPt>
          <c:dPt>
            <c:idx val="3"/>
            <c:invertIfNegative val="0"/>
            <c:bubble3D val="0"/>
            <c:spPr>
              <a:solidFill>
                <a:srgbClr val="00B050"/>
              </a:solidFill>
              <a:ln w="19050">
                <a:solidFill>
                  <a:schemeClr val="lt1"/>
                </a:solidFill>
              </a:ln>
              <a:effectLst/>
            </c:spPr>
            <c:extLst>
              <c:ext xmlns:c16="http://schemas.microsoft.com/office/drawing/2014/chart" uri="{C3380CC4-5D6E-409C-BE32-E72D297353CC}">
                <c16:uniqueId val="{00000006-78E3-4B7D-9688-F956306D9068}"/>
              </c:ext>
            </c:extLst>
          </c:dPt>
          <c:dPt>
            <c:idx val="4"/>
            <c:invertIfNegative val="0"/>
            <c:bubble3D val="0"/>
            <c:spPr>
              <a:solidFill>
                <a:srgbClr val="FFC000"/>
              </a:solidFill>
              <a:ln w="19050">
                <a:solidFill>
                  <a:schemeClr val="lt1"/>
                </a:solidFill>
              </a:ln>
              <a:effectLst/>
            </c:spPr>
            <c:extLst>
              <c:ext xmlns:c16="http://schemas.microsoft.com/office/drawing/2014/chart" uri="{C3380CC4-5D6E-409C-BE32-E72D297353CC}">
                <c16:uniqueId val="{00000008-78E3-4B7D-9688-F956306D9068}"/>
              </c:ext>
            </c:extLst>
          </c:dPt>
          <c:dPt>
            <c:idx val="5"/>
            <c:invertIfNegative val="0"/>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A-78E3-4B7D-9688-F956306D9068}"/>
              </c:ext>
            </c:extLst>
          </c:dPt>
          <c:dPt>
            <c:idx val="6"/>
            <c:invertIfNegative val="0"/>
            <c:bubble3D val="0"/>
            <c:spPr>
              <a:solidFill>
                <a:srgbClr val="00B0F0"/>
              </a:solidFill>
              <a:ln w="19050">
                <a:solidFill>
                  <a:schemeClr val="lt1"/>
                </a:solidFill>
              </a:ln>
              <a:effectLst/>
            </c:spPr>
            <c:extLst>
              <c:ext xmlns:c16="http://schemas.microsoft.com/office/drawing/2014/chart" uri="{C3380CC4-5D6E-409C-BE32-E72D297353CC}">
                <c16:uniqueId val="{0000000C-78E3-4B7D-9688-F956306D9068}"/>
              </c:ext>
            </c:extLst>
          </c:dPt>
          <c:dPt>
            <c:idx val="7"/>
            <c:invertIfNegative val="0"/>
            <c:bubble3D val="0"/>
            <c:spPr>
              <a:solidFill>
                <a:srgbClr val="FFFF00"/>
              </a:solidFill>
              <a:ln w="19050">
                <a:solidFill>
                  <a:schemeClr val="lt1"/>
                </a:solidFill>
              </a:ln>
              <a:effectLst/>
            </c:spPr>
            <c:extLst>
              <c:ext xmlns:c16="http://schemas.microsoft.com/office/drawing/2014/chart" uri="{C3380CC4-5D6E-409C-BE32-E72D297353CC}">
                <c16:uniqueId val="{0000000E-78E3-4B7D-9688-F956306D9068}"/>
              </c:ext>
            </c:extLst>
          </c:dPt>
          <c:dPt>
            <c:idx val="8"/>
            <c:invertIfNegative val="0"/>
            <c:bubble3D val="0"/>
            <c:spPr>
              <a:solidFill>
                <a:srgbClr val="002060"/>
              </a:solidFill>
              <a:ln w="19050">
                <a:solidFill>
                  <a:schemeClr val="lt1"/>
                </a:solidFill>
              </a:ln>
              <a:effectLst/>
            </c:spPr>
            <c:extLst>
              <c:ext xmlns:c16="http://schemas.microsoft.com/office/drawing/2014/chart" uri="{C3380CC4-5D6E-409C-BE32-E72D297353CC}">
                <c16:uniqueId val="{00000010-78E3-4B7D-9688-F956306D9068}"/>
              </c:ext>
            </c:extLst>
          </c:dPt>
          <c:dPt>
            <c:idx val="9"/>
            <c:invertIfNegative val="0"/>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12-78E3-4B7D-9688-F956306D9068}"/>
              </c:ext>
            </c:extLst>
          </c:dPt>
          <c:dPt>
            <c:idx val="10"/>
            <c:invertIfNegative val="0"/>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14-78E3-4B7D-9688-F956306D9068}"/>
              </c:ext>
            </c:extLst>
          </c:dPt>
          <c:dPt>
            <c:idx val="11"/>
            <c:invertIfNegative val="0"/>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16-78E3-4B7D-9688-F956306D9068}"/>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Hoja1!$A$2:$A$13</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Hoja1!$B$2:$B$13</c:f>
              <c:numCache>
                <c:formatCode>###0</c:formatCode>
                <c:ptCount val="12"/>
                <c:pt idx="0">
                  <c:v>20</c:v>
                </c:pt>
                <c:pt idx="1">
                  <c:v>14</c:v>
                </c:pt>
                <c:pt idx="2">
                  <c:v>20</c:v>
                </c:pt>
                <c:pt idx="3">
                  <c:v>12</c:v>
                </c:pt>
                <c:pt idx="4">
                  <c:v>12</c:v>
                </c:pt>
                <c:pt idx="5">
                  <c:v>5</c:v>
                </c:pt>
                <c:pt idx="6">
                  <c:v>9</c:v>
                </c:pt>
                <c:pt idx="7">
                  <c:v>4</c:v>
                </c:pt>
                <c:pt idx="8">
                  <c:v>6</c:v>
                </c:pt>
                <c:pt idx="9">
                  <c:v>13</c:v>
                </c:pt>
                <c:pt idx="10">
                  <c:v>12</c:v>
                </c:pt>
                <c:pt idx="11">
                  <c:v>20</c:v>
                </c:pt>
              </c:numCache>
            </c:numRef>
          </c:val>
          <c:extLst>
            <c:ext xmlns:c16="http://schemas.microsoft.com/office/drawing/2014/chart" uri="{C3380CC4-5D6E-409C-BE32-E72D297353CC}">
              <c16:uniqueId val="{00000017-78E3-4B7D-9688-F956306D9068}"/>
            </c:ext>
          </c:extLst>
        </c:ser>
        <c:dLbls>
          <c:showLegendKey val="0"/>
          <c:showVal val="0"/>
          <c:showCatName val="0"/>
          <c:showSerName val="0"/>
          <c:showPercent val="0"/>
          <c:showBubbleSize val="0"/>
        </c:dLbls>
        <c:gapWidth val="100"/>
        <c:axId val="220506752"/>
        <c:axId val="220512640"/>
      </c:barChart>
      <c:catAx>
        <c:axId val="22050675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ES_tradnl"/>
          </a:p>
        </c:txPr>
        <c:crossAx val="220512640"/>
        <c:crosses val="autoZero"/>
        <c:auto val="1"/>
        <c:lblAlgn val="ctr"/>
        <c:lblOffset val="100"/>
        <c:noMultiLvlLbl val="0"/>
      </c:catAx>
      <c:valAx>
        <c:axId val="220512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s-ES_tradnl"/>
          </a:p>
        </c:txPr>
        <c:crossAx val="22050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_tradnl"/>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5324067079619279E-2"/>
          <c:y val="0.13591886305325215"/>
          <c:w val="0.9284232790625232"/>
          <c:h val="0.74179461607135677"/>
        </c:manualLayout>
      </c:layout>
      <c:pie3DChart>
        <c:varyColors val="1"/>
        <c:ser>
          <c:idx val="0"/>
          <c:order val="0"/>
          <c:tx>
            <c:strRef>
              <c:f>Hoja1!$B$1</c:f>
              <c:strCache>
                <c:ptCount val="1"/>
                <c:pt idx="0">
                  <c:v>Víctimas</c:v>
                </c:pt>
              </c:strCache>
            </c:strRef>
          </c:tx>
          <c:dPt>
            <c:idx val="0"/>
            <c:bubble3D val="0"/>
            <c:spPr>
              <a:solidFill>
                <a:schemeClr val="bg1">
                  <a:lumMod val="9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A5FC-42C4-8B23-888F1437B00E}"/>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A5FC-42C4-8B23-888F1437B00E}"/>
              </c:ext>
            </c:extLst>
          </c:dPt>
          <c:dPt>
            <c:idx val="2"/>
            <c:bubble3D val="0"/>
            <c:spPr>
              <a:solidFill>
                <a:srgbClr val="7030A0"/>
              </a:solidFill>
              <a:ln w="25400">
                <a:solidFill>
                  <a:schemeClr val="lt1"/>
                </a:solidFill>
              </a:ln>
              <a:effectLst/>
              <a:sp3d contourW="25400">
                <a:contourClr>
                  <a:schemeClr val="lt1"/>
                </a:contourClr>
              </a:sp3d>
            </c:spPr>
            <c:extLst>
              <c:ext xmlns:c16="http://schemas.microsoft.com/office/drawing/2014/chart" uri="{C3380CC4-5D6E-409C-BE32-E72D297353CC}">
                <c16:uniqueId val="{00000005-A5FC-42C4-8B23-888F1437B00E}"/>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A5FC-42C4-8B23-888F1437B00E}"/>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A5FC-42C4-8B23-888F1437B00E}"/>
              </c:ext>
            </c:extLst>
          </c:dPt>
          <c:dPt>
            <c:idx val="5"/>
            <c:bubble3D val="0"/>
            <c:spPr>
              <a:solidFill>
                <a:schemeClr val="accent6">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B-A5FC-42C4-8B23-888F1437B00E}"/>
              </c:ext>
            </c:extLst>
          </c:dPt>
          <c:dPt>
            <c:idx val="6"/>
            <c:bubble3D val="0"/>
            <c:spPr>
              <a:solidFill>
                <a:srgbClr val="B0DCEC"/>
              </a:solidFill>
              <a:ln w="25400">
                <a:solidFill>
                  <a:schemeClr val="lt1"/>
                </a:solidFill>
              </a:ln>
              <a:effectLst/>
              <a:sp3d contourW="25400">
                <a:contourClr>
                  <a:schemeClr val="lt1"/>
                </a:contourClr>
              </a:sp3d>
            </c:spPr>
            <c:extLst>
              <c:ext xmlns:c16="http://schemas.microsoft.com/office/drawing/2014/chart" uri="{C3380CC4-5D6E-409C-BE32-E72D297353CC}">
                <c16:uniqueId val="{0000000D-A5FC-42C4-8B23-888F1437B00E}"/>
              </c:ext>
            </c:extLst>
          </c:dPt>
          <c:dPt>
            <c:idx val="7"/>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F-A5FC-42C4-8B23-888F1437B00E}"/>
              </c:ext>
            </c:extLst>
          </c:dPt>
          <c:dPt>
            <c:idx val="8"/>
            <c:bubble3D val="0"/>
            <c:spPr>
              <a:solidFill>
                <a:srgbClr val="FFFFCC"/>
              </a:solidFill>
              <a:ln w="25400">
                <a:solidFill>
                  <a:schemeClr val="lt1"/>
                </a:solidFill>
              </a:ln>
              <a:effectLst/>
              <a:sp3d contourW="25400">
                <a:contourClr>
                  <a:schemeClr val="lt1"/>
                </a:contourClr>
              </a:sp3d>
            </c:spPr>
            <c:extLst>
              <c:ext xmlns:c16="http://schemas.microsoft.com/office/drawing/2014/chart" uri="{C3380CC4-5D6E-409C-BE32-E72D297353CC}">
                <c16:uniqueId val="{00000011-A5FC-42C4-8B23-888F1437B00E}"/>
              </c:ext>
            </c:extLst>
          </c:dPt>
          <c:dPt>
            <c:idx val="9"/>
            <c:bubble3D val="0"/>
            <c:spPr>
              <a:solidFill>
                <a:schemeClr val="accent4">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3-A5FC-42C4-8B23-888F1437B00E}"/>
              </c:ext>
            </c:extLst>
          </c:dPt>
          <c:dPt>
            <c:idx val="10"/>
            <c:bubble3D val="0"/>
            <c:spPr>
              <a:solidFill>
                <a:schemeClr val="accent4">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5-A5FC-42C4-8B23-888F1437B00E}"/>
              </c:ext>
            </c:extLst>
          </c:dPt>
          <c:dPt>
            <c:idx val="11"/>
            <c:bubble3D val="0"/>
            <c:spPr>
              <a:solidFill>
                <a:schemeClr val="accent6">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7-A5FC-42C4-8B23-888F1437B00E}"/>
              </c:ext>
            </c:extLst>
          </c:dPt>
          <c:dLbls>
            <c:dLbl>
              <c:idx val="0"/>
              <c:layout>
                <c:manualLayout>
                  <c:x val="-3.2139206376249063E-2"/>
                  <c:y val="-8.0632079828965135E-3"/>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FC-42C4-8B23-888F1437B00E}"/>
                </c:ext>
              </c:extLst>
            </c:dLbl>
            <c:dLbl>
              <c:idx val="1"/>
              <c:layout>
                <c:manualLayout>
                  <c:x val="-1.0009087866481208E-2"/>
                  <c:y val="-7.7019566917673572E-3"/>
                </c:manualLayout>
              </c:layout>
              <c:spPr>
                <a:noFill/>
                <a:ln>
                  <a:noFill/>
                </a:ln>
                <a:effectLst/>
              </c:spPr>
              <c:txPr>
                <a:bodyPr rot="0" spcFirstLastPara="1" vertOverflow="ellipsis" vert="horz" wrap="square" lIns="38100" tIns="19050" rIns="38100" bIns="19050" anchor="ctr" anchorCtr="1">
                  <a:noAutofit/>
                </a:bodyPr>
                <a:lstStyle/>
                <a:p>
                  <a:pPr>
                    <a:defRPr sz="1050" b="1" i="0" u="none" strike="noStrike" kern="1200" baseline="0">
                      <a:solidFill>
                        <a:schemeClr val="tx1">
                          <a:lumMod val="75000"/>
                          <a:lumOff val="25000"/>
                        </a:schemeClr>
                      </a:solidFill>
                      <a:latin typeface="+mn-lt"/>
                      <a:ea typeface="+mn-ea"/>
                      <a:cs typeface="+mn-cs"/>
                    </a:defRPr>
                  </a:pPr>
                  <a:endParaRPr lang="es-ES_tradnl"/>
                </a:p>
              </c:txPr>
              <c:showLegendKey val="0"/>
              <c:showVal val="0"/>
              <c:showCatName val="1"/>
              <c:showSerName val="0"/>
              <c:showPercent val="0"/>
              <c:showBubbleSize val="0"/>
              <c:extLst>
                <c:ext xmlns:c15="http://schemas.microsoft.com/office/drawing/2012/chart" uri="{CE6537A1-D6FC-4f65-9D91-7224C49458BB}">
                  <c15:layout>
                    <c:manualLayout>
                      <c:w val="0.11343632915345184"/>
                      <c:h val="5.6067829398853748E-2"/>
                    </c:manualLayout>
                  </c15:layout>
                </c:ext>
                <c:ext xmlns:c16="http://schemas.microsoft.com/office/drawing/2014/chart" uri="{C3380CC4-5D6E-409C-BE32-E72D297353CC}">
                  <c16:uniqueId val="{00000003-A5FC-42C4-8B23-888F1437B00E}"/>
                </c:ext>
              </c:extLst>
            </c:dLbl>
            <c:dLbl>
              <c:idx val="2"/>
              <c:layout>
                <c:manualLayout>
                  <c:x val="-3.0762735090851178E-3"/>
                  <c:y val="-0.10877569451167929"/>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5FC-42C4-8B23-888F1437B00E}"/>
                </c:ext>
              </c:extLst>
            </c:dLbl>
            <c:dLbl>
              <c:idx val="3"/>
              <c:layout>
                <c:manualLayout>
                  <c:x val="-3.3376280208328959E-2"/>
                  <c:y val="-1.6906571008208488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5FC-42C4-8B23-888F1437B00E}"/>
                </c:ext>
              </c:extLst>
            </c:dLbl>
            <c:dLbl>
              <c:idx val="4"/>
              <c:layout>
                <c:manualLayout>
                  <c:x val="-2.3777416463581752E-2"/>
                  <c:y val="-1.6801921126519133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5FC-42C4-8B23-888F1437B00E}"/>
                </c:ext>
              </c:extLst>
            </c:dLbl>
            <c:dLbl>
              <c:idx val="5"/>
              <c:layout>
                <c:manualLayout>
                  <c:x val="2.115935885958601E-2"/>
                  <c:y val="-2.4890098550698909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5FC-42C4-8B23-888F1437B00E}"/>
                </c:ext>
              </c:extLst>
            </c:dLbl>
            <c:dLbl>
              <c:idx val="6"/>
              <c:layout>
                <c:manualLayout>
                  <c:x val="2.0449848519640594E-2"/>
                  <c:y val="-1.0435411961329868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5FC-42C4-8B23-888F1437B00E}"/>
                </c:ext>
              </c:extLst>
            </c:dLbl>
            <c:dLbl>
              <c:idx val="7"/>
              <c:layout>
                <c:manualLayout>
                  <c:x val="8.654215479162666E-3"/>
                  <c:y val="-3.2630065489094917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5FC-42C4-8B23-888F1437B00E}"/>
                </c:ext>
              </c:extLst>
            </c:dLbl>
            <c:dLbl>
              <c:idx val="8"/>
              <c:layout>
                <c:manualLayout>
                  <c:x val="1.0731838259685388E-2"/>
                  <c:y val="-0.10382748378547701"/>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1-A5FC-42C4-8B23-888F1437B00E}"/>
                </c:ext>
              </c:extLst>
            </c:dLbl>
            <c:dLbl>
              <c:idx val="9"/>
              <c:layout>
                <c:manualLayout>
                  <c:x val="1.164361745468551E-2"/>
                  <c:y val="-1.7221254922251832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3-A5FC-42C4-8B23-888F1437B00E}"/>
                </c:ext>
              </c:extLst>
            </c:dLbl>
            <c:dLbl>
              <c:idx val="10"/>
              <c:layout>
                <c:manualLayout>
                  <c:x val="2.1245887123058891E-2"/>
                  <c:y val="-1.3567930511779513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5-A5FC-42C4-8B23-888F1437B00E}"/>
                </c:ext>
              </c:extLst>
            </c:dLbl>
            <c:dLbl>
              <c:idx val="11"/>
              <c:layout>
                <c:manualLayout>
                  <c:x val="5.1072769831334582E-2"/>
                  <c:y val="2.4052173885440293E-3"/>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7-A5FC-42C4-8B23-888F1437B00E}"/>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s-ES_tradnl"/>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Hoja1!$A$2:$A$13</c:f>
              <c:strCache>
                <c:ptCount val="12"/>
                <c:pt idx="0">
                  <c:v>Enero</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Hoja1!$B$2:$B$13</c:f>
              <c:numCache>
                <c:formatCode>###0</c:formatCode>
                <c:ptCount val="12"/>
                <c:pt idx="0">
                  <c:v>21</c:v>
                </c:pt>
                <c:pt idx="1">
                  <c:v>13</c:v>
                </c:pt>
                <c:pt idx="2">
                  <c:v>22</c:v>
                </c:pt>
                <c:pt idx="3">
                  <c:v>11</c:v>
                </c:pt>
                <c:pt idx="4">
                  <c:v>13</c:v>
                </c:pt>
                <c:pt idx="5">
                  <c:v>5</c:v>
                </c:pt>
                <c:pt idx="6">
                  <c:v>8</c:v>
                </c:pt>
                <c:pt idx="7">
                  <c:v>4</c:v>
                </c:pt>
                <c:pt idx="8">
                  <c:v>5</c:v>
                </c:pt>
                <c:pt idx="9">
                  <c:v>11</c:v>
                </c:pt>
                <c:pt idx="10">
                  <c:v>11</c:v>
                </c:pt>
                <c:pt idx="11">
                  <c:v>19</c:v>
                </c:pt>
              </c:numCache>
            </c:numRef>
          </c:val>
          <c:extLst>
            <c:ext xmlns:c16="http://schemas.microsoft.com/office/drawing/2014/chart" uri="{C3380CC4-5D6E-409C-BE32-E72D297353CC}">
              <c16:uniqueId val="{00000018-A5FC-42C4-8B23-888F1437B00E}"/>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_tradnl"/>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385266279143353E-2"/>
          <c:y val="2.1067253091369715E-2"/>
          <c:w val="0.89404182901362361"/>
          <c:h val="0.87257168797349127"/>
        </c:manualLayout>
      </c:layout>
      <c:barChart>
        <c:barDir val="col"/>
        <c:grouping val="clustered"/>
        <c:varyColors val="0"/>
        <c:ser>
          <c:idx val="0"/>
          <c:order val="0"/>
          <c:tx>
            <c:strRef>
              <c:f>Hoja1!$B$1</c:f>
              <c:strCache>
                <c:ptCount val="1"/>
                <c:pt idx="0">
                  <c:v>Hombre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70C0"/>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Hoja1!$A$2:$A$9</c:f>
              <c:strCache>
                <c:ptCount val="7"/>
                <c:pt idx="0">
                  <c:v>Lunes</c:v>
                </c:pt>
                <c:pt idx="1">
                  <c:v>Martes</c:v>
                </c:pt>
                <c:pt idx="2">
                  <c:v>Miércoles</c:v>
                </c:pt>
                <c:pt idx="3">
                  <c:v>Jueves</c:v>
                </c:pt>
                <c:pt idx="4">
                  <c:v>Viernes</c:v>
                </c:pt>
                <c:pt idx="5">
                  <c:v>Sábado</c:v>
                </c:pt>
                <c:pt idx="6">
                  <c:v>Domingo</c:v>
                </c:pt>
              </c:strCache>
            </c:strRef>
          </c:cat>
          <c:val>
            <c:numRef>
              <c:f>Hoja1!$B$2:$B$9</c:f>
              <c:numCache>
                <c:formatCode>###0</c:formatCode>
                <c:ptCount val="7"/>
                <c:pt idx="0">
                  <c:v>9</c:v>
                </c:pt>
                <c:pt idx="1">
                  <c:v>11</c:v>
                </c:pt>
                <c:pt idx="2">
                  <c:v>3</c:v>
                </c:pt>
                <c:pt idx="3">
                  <c:v>18</c:v>
                </c:pt>
                <c:pt idx="4">
                  <c:v>14</c:v>
                </c:pt>
                <c:pt idx="5">
                  <c:v>17</c:v>
                </c:pt>
                <c:pt idx="6">
                  <c:v>20</c:v>
                </c:pt>
              </c:numCache>
            </c:numRef>
          </c:val>
          <c:extLst>
            <c:ext xmlns:c16="http://schemas.microsoft.com/office/drawing/2014/chart" uri="{C3380CC4-5D6E-409C-BE32-E72D297353CC}">
              <c16:uniqueId val="{00000000-8FD8-4CC8-9F37-E9E4D801F678}"/>
            </c:ext>
          </c:extLst>
        </c:ser>
        <c:ser>
          <c:idx val="1"/>
          <c:order val="1"/>
          <c:tx>
            <c:strRef>
              <c:f>Hoja1!$C$1</c:f>
              <c:strCache>
                <c:ptCount val="1"/>
                <c:pt idx="0">
                  <c:v>Mujer</c:v>
                </c:pt>
              </c:strCache>
            </c:strRef>
          </c:tx>
          <c:spPr>
            <a:solidFill>
              <a:srgbClr val="FF33C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33CC"/>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Hoja1!$A$2:$A$9</c:f>
              <c:strCache>
                <c:ptCount val="7"/>
                <c:pt idx="0">
                  <c:v>Lunes</c:v>
                </c:pt>
                <c:pt idx="1">
                  <c:v>Martes</c:v>
                </c:pt>
                <c:pt idx="2">
                  <c:v>Miércoles</c:v>
                </c:pt>
                <c:pt idx="3">
                  <c:v>Jueves</c:v>
                </c:pt>
                <c:pt idx="4">
                  <c:v>Viernes</c:v>
                </c:pt>
                <c:pt idx="5">
                  <c:v>Sábado</c:v>
                </c:pt>
                <c:pt idx="6">
                  <c:v>Domingo</c:v>
                </c:pt>
              </c:strCache>
            </c:strRef>
          </c:cat>
          <c:val>
            <c:numRef>
              <c:f>Hoja1!$C$2:$C$9</c:f>
              <c:numCache>
                <c:formatCode>###0</c:formatCode>
                <c:ptCount val="7"/>
                <c:pt idx="0">
                  <c:v>9</c:v>
                </c:pt>
                <c:pt idx="1">
                  <c:v>7</c:v>
                </c:pt>
                <c:pt idx="2">
                  <c:v>6</c:v>
                </c:pt>
                <c:pt idx="3">
                  <c:v>8</c:v>
                </c:pt>
                <c:pt idx="4">
                  <c:v>12</c:v>
                </c:pt>
                <c:pt idx="5">
                  <c:v>6</c:v>
                </c:pt>
                <c:pt idx="6">
                  <c:v>7</c:v>
                </c:pt>
              </c:numCache>
            </c:numRef>
          </c:val>
          <c:extLst>
            <c:ext xmlns:c16="http://schemas.microsoft.com/office/drawing/2014/chart" uri="{C3380CC4-5D6E-409C-BE32-E72D297353CC}">
              <c16:uniqueId val="{00000001-8FD8-4CC8-9F37-E9E4D801F678}"/>
            </c:ext>
          </c:extLst>
        </c:ser>
        <c:ser>
          <c:idx val="2"/>
          <c:order val="2"/>
          <c:tx>
            <c:strRef>
              <c:f>Hoja1!$D$1</c:f>
              <c:strCache>
                <c:ptCount val="1"/>
                <c:pt idx="0">
                  <c:v>Ambos sexos</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Hoja1!$A$2:$A$9</c:f>
              <c:strCache>
                <c:ptCount val="7"/>
                <c:pt idx="0">
                  <c:v>Lunes</c:v>
                </c:pt>
                <c:pt idx="1">
                  <c:v>Martes</c:v>
                </c:pt>
                <c:pt idx="2">
                  <c:v>Miércoles</c:v>
                </c:pt>
                <c:pt idx="3">
                  <c:v>Jueves</c:v>
                </c:pt>
                <c:pt idx="4">
                  <c:v>Viernes</c:v>
                </c:pt>
                <c:pt idx="5">
                  <c:v>Sábado</c:v>
                </c:pt>
                <c:pt idx="6">
                  <c:v>Domingo</c:v>
                </c:pt>
              </c:strCache>
            </c:strRef>
          </c:cat>
          <c:val>
            <c:numRef>
              <c:f>Hoja1!$D$2:$D$9</c:f>
              <c:numCache>
                <c:formatCode>###0</c:formatCode>
                <c:ptCount val="7"/>
                <c:pt idx="0">
                  <c:v>18</c:v>
                </c:pt>
                <c:pt idx="1">
                  <c:v>18</c:v>
                </c:pt>
                <c:pt idx="2">
                  <c:v>9</c:v>
                </c:pt>
                <c:pt idx="3">
                  <c:v>26</c:v>
                </c:pt>
                <c:pt idx="4">
                  <c:v>26</c:v>
                </c:pt>
                <c:pt idx="5">
                  <c:v>23</c:v>
                </c:pt>
                <c:pt idx="6">
                  <c:v>27</c:v>
                </c:pt>
              </c:numCache>
            </c:numRef>
          </c:val>
          <c:extLst>
            <c:ext xmlns:c16="http://schemas.microsoft.com/office/drawing/2014/chart" uri="{C3380CC4-5D6E-409C-BE32-E72D297353CC}">
              <c16:uniqueId val="{00000002-8FD8-4CC8-9F37-E9E4D801F678}"/>
            </c:ext>
          </c:extLst>
        </c:ser>
        <c:dLbls>
          <c:showLegendKey val="0"/>
          <c:showVal val="0"/>
          <c:showCatName val="0"/>
          <c:showSerName val="0"/>
          <c:showPercent val="0"/>
          <c:showBubbleSize val="0"/>
        </c:dLbls>
        <c:gapWidth val="219"/>
        <c:overlap val="-27"/>
        <c:axId val="244119424"/>
        <c:axId val="244120960"/>
      </c:barChart>
      <c:catAx>
        <c:axId val="24411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ES_tradnl"/>
          </a:p>
        </c:txPr>
        <c:crossAx val="244120960"/>
        <c:crosses val="autoZero"/>
        <c:auto val="1"/>
        <c:lblAlgn val="ctr"/>
        <c:lblOffset val="100"/>
        <c:noMultiLvlLbl val="0"/>
      </c:catAx>
      <c:valAx>
        <c:axId val="244120960"/>
        <c:scaling>
          <c:orientation val="minMax"/>
          <c:max val="33"/>
          <c:min val="0"/>
        </c:scaling>
        <c:delete val="0"/>
        <c:axPos val="l"/>
        <c:majorGridlines>
          <c:spPr>
            <a:ln w="6350"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ES_tradnl"/>
          </a:p>
        </c:txPr>
        <c:crossAx val="244119424"/>
        <c:crosses val="autoZero"/>
        <c:crossBetween val="between"/>
      </c:valAx>
      <c:spPr>
        <a:noFill/>
        <a:ln>
          <a:noFill/>
        </a:ln>
        <a:effectLst/>
      </c:spPr>
    </c:plotArea>
    <c:legend>
      <c:legendPos val="b"/>
      <c:layout>
        <c:manualLayout>
          <c:xMode val="edge"/>
          <c:yMode val="edge"/>
          <c:x val="2.8938137899237912E-2"/>
          <c:y val="0.1230141192825205"/>
          <c:w val="0.453064628402506"/>
          <c:h val="0.11116678596993559"/>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_tradnl"/>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35196241185519E-2"/>
          <c:y val="5.5314570053743281E-2"/>
          <c:w val="0.90605229290729372"/>
          <c:h val="0.81135873640794898"/>
        </c:manualLayout>
      </c:layout>
      <c:lineChart>
        <c:grouping val="standard"/>
        <c:varyColors val="0"/>
        <c:ser>
          <c:idx val="0"/>
          <c:order val="0"/>
          <c:tx>
            <c:strRef>
              <c:f>Hoja1!$B$1</c:f>
              <c:strCache>
                <c:ptCount val="1"/>
                <c:pt idx="0">
                  <c:v>Hombres</c:v>
                </c:pt>
              </c:strCache>
            </c:strRef>
          </c:tx>
          <c:spPr>
            <a:ln w="28575" cap="rnd">
              <a:solidFill>
                <a:schemeClr val="accent1"/>
              </a:solidFill>
              <a:round/>
            </a:ln>
            <a:effectLst/>
          </c:spPr>
          <c:marker>
            <c:symbol val="none"/>
          </c:marker>
          <c:cat>
            <c:strRef>
              <c:f>Hoja1!$A$2:$A$25</c:f>
              <c:strCache>
                <c:ptCount val="24"/>
                <c:pt idx="0">
                  <c:v>00</c:v>
                </c:pt>
                <c:pt idx="1">
                  <c:v>01</c:v>
                </c:pt>
                <c:pt idx="2">
                  <c:v>02</c:v>
                </c:pt>
                <c:pt idx="3">
                  <c:v>03</c:v>
                </c:pt>
                <c:pt idx="4">
                  <c:v>04</c:v>
                </c:pt>
                <c:pt idx="5">
                  <c:v>05</c:v>
                </c:pt>
                <c:pt idx="6">
                  <c:v>06</c:v>
                </c:pt>
                <c:pt idx="7">
                  <c:v>07</c:v>
                </c:pt>
                <c:pt idx="8">
                  <c:v>08</c:v>
                </c:pt>
                <c:pt idx="9">
                  <c:v>09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strCache>
            </c:strRef>
          </c:cat>
          <c:val>
            <c:numRef>
              <c:f>Hoja1!$B$2:$B$25</c:f>
              <c:numCache>
                <c:formatCode>###0</c:formatCode>
                <c:ptCount val="24"/>
                <c:pt idx="0">
                  <c:v>6</c:v>
                </c:pt>
                <c:pt idx="1">
                  <c:v>8</c:v>
                </c:pt>
                <c:pt idx="2">
                  <c:v>6</c:v>
                </c:pt>
                <c:pt idx="3">
                  <c:v>3</c:v>
                </c:pt>
                <c:pt idx="4">
                  <c:v>5</c:v>
                </c:pt>
                <c:pt idx="5">
                  <c:v>3</c:v>
                </c:pt>
                <c:pt idx="6">
                  <c:v>10</c:v>
                </c:pt>
                <c:pt idx="7">
                  <c:v>1</c:v>
                </c:pt>
                <c:pt idx="8">
                  <c:v>2</c:v>
                </c:pt>
                <c:pt idx="9">
                  <c:v>2</c:v>
                </c:pt>
                <c:pt idx="10">
                  <c:v>4</c:v>
                </c:pt>
                <c:pt idx="11">
                  <c:v>3</c:v>
                </c:pt>
                <c:pt idx="12">
                  <c:v>1</c:v>
                </c:pt>
                <c:pt idx="13">
                  <c:v>3</c:v>
                </c:pt>
                <c:pt idx="14">
                  <c:v>2</c:v>
                </c:pt>
                <c:pt idx="15">
                  <c:v>1</c:v>
                </c:pt>
                <c:pt idx="16">
                  <c:v>1</c:v>
                </c:pt>
                <c:pt idx="17">
                  <c:v>3</c:v>
                </c:pt>
                <c:pt idx="18">
                  <c:v>7</c:v>
                </c:pt>
                <c:pt idx="19">
                  <c:v>0</c:v>
                </c:pt>
                <c:pt idx="20">
                  <c:v>5</c:v>
                </c:pt>
                <c:pt idx="21">
                  <c:v>4</c:v>
                </c:pt>
                <c:pt idx="22">
                  <c:v>3</c:v>
                </c:pt>
                <c:pt idx="23">
                  <c:v>3</c:v>
                </c:pt>
              </c:numCache>
            </c:numRef>
          </c:val>
          <c:smooth val="1"/>
          <c:extLst>
            <c:ext xmlns:c16="http://schemas.microsoft.com/office/drawing/2014/chart" uri="{C3380CC4-5D6E-409C-BE32-E72D297353CC}">
              <c16:uniqueId val="{00000000-6B5F-4B4E-9731-6CDCA51CA189}"/>
            </c:ext>
          </c:extLst>
        </c:ser>
        <c:ser>
          <c:idx val="1"/>
          <c:order val="1"/>
          <c:tx>
            <c:strRef>
              <c:f>Hoja1!$C$1</c:f>
              <c:strCache>
                <c:ptCount val="1"/>
                <c:pt idx="0">
                  <c:v>Mujeres</c:v>
                </c:pt>
              </c:strCache>
            </c:strRef>
          </c:tx>
          <c:spPr>
            <a:ln w="28575" cap="rnd">
              <a:solidFill>
                <a:srgbClr val="FF33CC"/>
              </a:solidFill>
              <a:round/>
            </a:ln>
            <a:effectLst/>
          </c:spPr>
          <c:marker>
            <c:symbol val="none"/>
          </c:marker>
          <c:cat>
            <c:strRef>
              <c:f>Hoja1!$A$2:$A$25</c:f>
              <c:strCache>
                <c:ptCount val="24"/>
                <c:pt idx="0">
                  <c:v>00</c:v>
                </c:pt>
                <c:pt idx="1">
                  <c:v>01</c:v>
                </c:pt>
                <c:pt idx="2">
                  <c:v>02</c:v>
                </c:pt>
                <c:pt idx="3">
                  <c:v>03</c:v>
                </c:pt>
                <c:pt idx="4">
                  <c:v>04</c:v>
                </c:pt>
                <c:pt idx="5">
                  <c:v>05</c:v>
                </c:pt>
                <c:pt idx="6">
                  <c:v>06</c:v>
                </c:pt>
                <c:pt idx="7">
                  <c:v>07</c:v>
                </c:pt>
                <c:pt idx="8">
                  <c:v>08</c:v>
                </c:pt>
                <c:pt idx="9">
                  <c:v>09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strCache>
            </c:strRef>
          </c:cat>
          <c:val>
            <c:numRef>
              <c:f>Hoja1!$C$2:$C$25</c:f>
              <c:numCache>
                <c:formatCode>###0</c:formatCode>
                <c:ptCount val="24"/>
                <c:pt idx="0">
                  <c:v>4</c:v>
                </c:pt>
                <c:pt idx="1">
                  <c:v>2</c:v>
                </c:pt>
                <c:pt idx="2">
                  <c:v>3</c:v>
                </c:pt>
                <c:pt idx="3">
                  <c:v>2</c:v>
                </c:pt>
                <c:pt idx="4">
                  <c:v>1</c:v>
                </c:pt>
                <c:pt idx="5">
                  <c:v>2</c:v>
                </c:pt>
                <c:pt idx="6">
                  <c:v>4</c:v>
                </c:pt>
                <c:pt idx="7">
                  <c:v>2</c:v>
                </c:pt>
                <c:pt idx="8">
                  <c:v>1</c:v>
                </c:pt>
                <c:pt idx="9">
                  <c:v>0</c:v>
                </c:pt>
                <c:pt idx="10">
                  <c:v>6</c:v>
                </c:pt>
                <c:pt idx="11">
                  <c:v>3</c:v>
                </c:pt>
                <c:pt idx="12">
                  <c:v>2</c:v>
                </c:pt>
                <c:pt idx="13">
                  <c:v>1</c:v>
                </c:pt>
                <c:pt idx="14">
                  <c:v>0</c:v>
                </c:pt>
                <c:pt idx="15">
                  <c:v>2</c:v>
                </c:pt>
                <c:pt idx="16">
                  <c:v>2</c:v>
                </c:pt>
                <c:pt idx="17">
                  <c:v>1</c:v>
                </c:pt>
                <c:pt idx="18">
                  <c:v>4</c:v>
                </c:pt>
                <c:pt idx="19">
                  <c:v>2</c:v>
                </c:pt>
                <c:pt idx="20">
                  <c:v>1</c:v>
                </c:pt>
                <c:pt idx="21">
                  <c:v>2</c:v>
                </c:pt>
                <c:pt idx="22">
                  <c:v>4</c:v>
                </c:pt>
                <c:pt idx="23">
                  <c:v>0</c:v>
                </c:pt>
              </c:numCache>
            </c:numRef>
          </c:val>
          <c:smooth val="1"/>
          <c:extLst>
            <c:ext xmlns:c16="http://schemas.microsoft.com/office/drawing/2014/chart" uri="{C3380CC4-5D6E-409C-BE32-E72D297353CC}">
              <c16:uniqueId val="{00000001-6B5F-4B4E-9731-6CDCA51CA189}"/>
            </c:ext>
          </c:extLst>
        </c:ser>
        <c:ser>
          <c:idx val="2"/>
          <c:order val="2"/>
          <c:tx>
            <c:strRef>
              <c:f>Hoja1!$D$1</c:f>
              <c:strCache>
                <c:ptCount val="1"/>
                <c:pt idx="0">
                  <c:v>Ambos sexos</c:v>
                </c:pt>
              </c:strCache>
            </c:strRef>
          </c:tx>
          <c:spPr>
            <a:ln w="28575" cap="rnd">
              <a:solidFill>
                <a:srgbClr val="FF0000"/>
              </a:solidFill>
              <a:round/>
            </a:ln>
            <a:effectLst/>
          </c:spPr>
          <c:marker>
            <c:symbol val="none"/>
          </c:marker>
          <c:cat>
            <c:strRef>
              <c:f>Hoja1!$A$2:$A$25</c:f>
              <c:strCache>
                <c:ptCount val="24"/>
                <c:pt idx="0">
                  <c:v>00</c:v>
                </c:pt>
                <c:pt idx="1">
                  <c:v>01</c:v>
                </c:pt>
                <c:pt idx="2">
                  <c:v>02</c:v>
                </c:pt>
                <c:pt idx="3">
                  <c:v>03</c:v>
                </c:pt>
                <c:pt idx="4">
                  <c:v>04</c:v>
                </c:pt>
                <c:pt idx="5">
                  <c:v>05</c:v>
                </c:pt>
                <c:pt idx="6">
                  <c:v>06</c:v>
                </c:pt>
                <c:pt idx="7">
                  <c:v>07</c:v>
                </c:pt>
                <c:pt idx="8">
                  <c:v>08</c:v>
                </c:pt>
                <c:pt idx="9">
                  <c:v>09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strCache>
            </c:strRef>
          </c:cat>
          <c:val>
            <c:numRef>
              <c:f>Hoja1!$D$2:$D$25</c:f>
              <c:numCache>
                <c:formatCode>###0</c:formatCode>
                <c:ptCount val="24"/>
                <c:pt idx="0">
                  <c:v>10</c:v>
                </c:pt>
                <c:pt idx="1">
                  <c:v>10</c:v>
                </c:pt>
                <c:pt idx="2">
                  <c:v>9</c:v>
                </c:pt>
                <c:pt idx="3">
                  <c:v>5</c:v>
                </c:pt>
                <c:pt idx="4">
                  <c:v>6</c:v>
                </c:pt>
                <c:pt idx="5">
                  <c:v>5</c:v>
                </c:pt>
                <c:pt idx="6">
                  <c:v>14</c:v>
                </c:pt>
                <c:pt idx="7">
                  <c:v>3</c:v>
                </c:pt>
                <c:pt idx="8">
                  <c:v>3</c:v>
                </c:pt>
                <c:pt idx="9">
                  <c:v>2</c:v>
                </c:pt>
                <c:pt idx="10">
                  <c:v>10</c:v>
                </c:pt>
                <c:pt idx="11">
                  <c:v>6</c:v>
                </c:pt>
                <c:pt idx="12">
                  <c:v>3</c:v>
                </c:pt>
                <c:pt idx="13">
                  <c:v>4</c:v>
                </c:pt>
                <c:pt idx="14">
                  <c:v>2</c:v>
                </c:pt>
                <c:pt idx="15">
                  <c:v>3</c:v>
                </c:pt>
                <c:pt idx="16">
                  <c:v>3</c:v>
                </c:pt>
                <c:pt idx="17">
                  <c:v>4</c:v>
                </c:pt>
                <c:pt idx="18">
                  <c:v>11</c:v>
                </c:pt>
                <c:pt idx="19">
                  <c:v>2</c:v>
                </c:pt>
                <c:pt idx="20">
                  <c:v>6</c:v>
                </c:pt>
                <c:pt idx="21">
                  <c:v>6</c:v>
                </c:pt>
                <c:pt idx="22">
                  <c:v>7</c:v>
                </c:pt>
                <c:pt idx="23">
                  <c:v>3</c:v>
                </c:pt>
              </c:numCache>
            </c:numRef>
          </c:val>
          <c:smooth val="1"/>
          <c:extLst>
            <c:ext xmlns:c16="http://schemas.microsoft.com/office/drawing/2014/chart" uri="{C3380CC4-5D6E-409C-BE32-E72D297353CC}">
              <c16:uniqueId val="{00000002-6B5F-4B4E-9731-6CDCA51CA189}"/>
            </c:ext>
          </c:extLst>
        </c:ser>
        <c:dLbls>
          <c:showLegendKey val="0"/>
          <c:showVal val="0"/>
          <c:showCatName val="0"/>
          <c:showSerName val="0"/>
          <c:showPercent val="0"/>
          <c:showBubbleSize val="0"/>
        </c:dLbls>
        <c:smooth val="0"/>
        <c:axId val="247879552"/>
        <c:axId val="247881088"/>
      </c:lineChart>
      <c:catAx>
        <c:axId val="247879552"/>
        <c:scaling>
          <c:orientation val="minMax"/>
        </c:scaling>
        <c:delete val="0"/>
        <c:axPos val="b"/>
        <c:majorGridlines>
          <c:spPr>
            <a:ln w="6350" cap="flat" cmpd="sng" algn="ctr">
              <a:solidFill>
                <a:schemeClr val="bg1">
                  <a:lumMod val="85000"/>
                </a:schemeClr>
              </a:solidFill>
              <a:round/>
            </a:ln>
            <a:effectLst/>
          </c:spPr>
        </c:majorGridlines>
        <c:minorGridlines>
          <c:spPr>
            <a:ln w="0" cap="flat" cmpd="sng" algn="ctr">
              <a:solidFill>
                <a:schemeClr val="tx1">
                  <a:lumMod val="5000"/>
                  <a:lumOff val="95000"/>
                </a:schemeClr>
              </a:solidFill>
              <a:round/>
            </a:ln>
            <a:effectLst/>
          </c:spPr>
        </c:minorGridlines>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sz="1400"/>
            </a:pPr>
            <a:endParaRPr lang="es-ES_tradnl"/>
          </a:p>
        </c:txPr>
        <c:crossAx val="247881088"/>
        <c:crosses val="autoZero"/>
        <c:auto val="1"/>
        <c:lblAlgn val="ctr"/>
        <c:lblOffset val="100"/>
        <c:noMultiLvlLbl val="0"/>
      </c:catAx>
      <c:valAx>
        <c:axId val="247881088"/>
        <c:scaling>
          <c:orientation val="minMax"/>
          <c:min val="0"/>
        </c:scaling>
        <c:delete val="0"/>
        <c:axPos val="l"/>
        <c:majorGridlines>
          <c:spPr>
            <a:ln w="3175" cap="flat" cmpd="sng" algn="ctr">
              <a:solidFill>
                <a:schemeClr val="bg1">
                  <a:lumMod val="85000"/>
                </a:schemeClr>
              </a:solidFill>
              <a:round/>
            </a:ln>
            <a:effectLst/>
          </c:spPr>
        </c:majorGridlines>
        <c:numFmt formatCode="###0" sourceLinked="1"/>
        <c:majorTickMark val="out"/>
        <c:minorTickMark val="none"/>
        <c:tickLblPos val="nextTo"/>
        <c:spPr>
          <a:noFill/>
          <a:ln>
            <a:noFill/>
          </a:ln>
          <a:effectLst/>
        </c:spPr>
        <c:txPr>
          <a:bodyPr rot="-60000000" vert="horz"/>
          <a:lstStyle/>
          <a:p>
            <a:pPr>
              <a:defRPr sz="1400"/>
            </a:pPr>
            <a:endParaRPr lang="es-ES_tradnl"/>
          </a:p>
        </c:txPr>
        <c:crossAx val="247879552"/>
        <c:crosses val="autoZero"/>
        <c:crossBetween val="between"/>
        <c:majorUnit val="5"/>
      </c:valAx>
      <c:spPr>
        <a:noFill/>
        <a:ln>
          <a:noFill/>
        </a:ln>
        <a:effectLst/>
      </c:spPr>
    </c:plotArea>
    <c:legend>
      <c:legendPos val="b"/>
      <c:layout>
        <c:manualLayout>
          <c:xMode val="edge"/>
          <c:yMode val="edge"/>
          <c:x val="0.31435830180098145"/>
          <c:y val="8.7068596012192023E-2"/>
          <c:w val="0.65323981139765563"/>
          <c:h val="9.5712645294338192E-2"/>
        </c:manualLayout>
      </c:layout>
      <c:overlay val="0"/>
      <c:spPr>
        <a:noFill/>
        <a:ln>
          <a:noFill/>
        </a:ln>
        <a:effectLst/>
      </c:spPr>
      <c:txPr>
        <a:bodyPr rot="0" vert="horz"/>
        <a:lstStyle/>
        <a:p>
          <a:pPr>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800"/>
      </a:pPr>
      <a:endParaRPr lang="es-ES_tradnl"/>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42385385147847"/>
          <c:y val="2.8158907518434712E-2"/>
          <c:w val="0.81339563465689435"/>
          <c:h val="0.80503973863593148"/>
        </c:manualLayout>
      </c:layout>
      <c:barChart>
        <c:barDir val="bar"/>
        <c:grouping val="clustered"/>
        <c:varyColors val="0"/>
        <c:ser>
          <c:idx val="0"/>
          <c:order val="0"/>
          <c:tx>
            <c:strRef>
              <c:f>Hoja1!$B$1</c:f>
              <c:strCache>
                <c:ptCount val="1"/>
                <c:pt idx="0">
                  <c:v>Serie 1</c:v>
                </c:pt>
              </c:strCache>
            </c:strRef>
          </c:tx>
          <c:spPr>
            <a:solidFill>
              <a:schemeClr val="accent1"/>
            </a:solidFill>
            <a:ln>
              <a:noFill/>
            </a:ln>
            <a:effectLst/>
          </c:spPr>
          <c:invertIfNegative val="0"/>
          <c:cat>
            <c:strRef>
              <c:f>Hoja1!$A$2:$A$7</c:f>
              <c:strCache>
                <c:ptCount val="6"/>
                <c:pt idx="0">
                  <c:v>0 a 1.000 hab.</c:v>
                </c:pt>
                <c:pt idx="1">
                  <c:v>1.000 a 5.000 hab.</c:v>
                </c:pt>
                <c:pt idx="2">
                  <c:v>5.000 a 20.000 hab.</c:v>
                </c:pt>
                <c:pt idx="3">
                  <c:v>20.000 a 50.000 hab.</c:v>
                </c:pt>
                <c:pt idx="4">
                  <c:v>50.000 a 100.000 hab.</c:v>
                </c:pt>
                <c:pt idx="5">
                  <c:v>&gt;100.000 hab.</c:v>
                </c:pt>
              </c:strCache>
            </c:strRef>
          </c:cat>
          <c:val>
            <c:numRef>
              <c:f>Hoja1!$B$2:$B$7</c:f>
            </c:numRef>
          </c:val>
          <c:extLst>
            <c:ext xmlns:c16="http://schemas.microsoft.com/office/drawing/2014/chart" uri="{C3380CC4-5D6E-409C-BE32-E72D297353CC}">
              <c16:uniqueId val="{00000000-2697-4D2E-A5C5-F645A3FC43FA}"/>
            </c:ext>
          </c:extLst>
        </c:ser>
        <c:ser>
          <c:idx val="1"/>
          <c:order val="1"/>
          <c:tx>
            <c:strRef>
              <c:f>Hoja1!$C$1</c:f>
              <c:strCache>
                <c:ptCount val="1"/>
                <c:pt idx="0">
                  <c:v>Víctimas mortales</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0 a 1.000 hab.</c:v>
                </c:pt>
                <c:pt idx="1">
                  <c:v>1.000 a 5.000 hab.</c:v>
                </c:pt>
                <c:pt idx="2">
                  <c:v>5.000 a 20.000 hab.</c:v>
                </c:pt>
                <c:pt idx="3">
                  <c:v>20.000 a 50.000 hab.</c:v>
                </c:pt>
                <c:pt idx="4">
                  <c:v>50.000 a 100.000 hab.</c:v>
                </c:pt>
                <c:pt idx="5">
                  <c:v>&gt;100.000 hab.</c:v>
                </c:pt>
              </c:strCache>
            </c:strRef>
          </c:cat>
          <c:val>
            <c:numRef>
              <c:f>Hoja1!$C$2:$C$7</c:f>
              <c:numCache>
                <c:formatCode>General</c:formatCode>
                <c:ptCount val="6"/>
                <c:pt idx="0">
                  <c:v>20</c:v>
                </c:pt>
                <c:pt idx="1">
                  <c:v>40</c:v>
                </c:pt>
                <c:pt idx="2">
                  <c:v>48</c:v>
                </c:pt>
                <c:pt idx="3">
                  <c:v>35</c:v>
                </c:pt>
                <c:pt idx="4">
                  <c:v>7</c:v>
                </c:pt>
                <c:pt idx="5">
                  <c:v>54</c:v>
                </c:pt>
              </c:numCache>
            </c:numRef>
          </c:val>
          <c:extLst>
            <c:ext xmlns:c16="http://schemas.microsoft.com/office/drawing/2014/chart" uri="{C3380CC4-5D6E-409C-BE32-E72D297353CC}">
              <c16:uniqueId val="{00000001-2697-4D2E-A5C5-F645A3FC43FA}"/>
            </c:ext>
          </c:extLst>
        </c:ser>
        <c:ser>
          <c:idx val="2"/>
          <c:order val="2"/>
          <c:tx>
            <c:strRef>
              <c:f>Hoja1!$D$1</c:f>
              <c:strCache>
                <c:ptCount val="1"/>
                <c:pt idx="0">
                  <c:v>Tasa de muertes por millón de hab.</c:v>
                </c:pt>
              </c:strCache>
            </c:strRef>
          </c:tx>
          <c:spPr>
            <a:solidFill>
              <a:srgbClr val="FFCC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0 a 1.000 hab.</c:v>
                </c:pt>
                <c:pt idx="1">
                  <c:v>1.000 a 5.000 hab.</c:v>
                </c:pt>
                <c:pt idx="2">
                  <c:v>5.000 a 20.000 hab.</c:v>
                </c:pt>
                <c:pt idx="3">
                  <c:v>20.000 a 50.000 hab.</c:v>
                </c:pt>
                <c:pt idx="4">
                  <c:v>50.000 a 100.000 hab.</c:v>
                </c:pt>
                <c:pt idx="5">
                  <c:v>&gt;100.000 hab.</c:v>
                </c:pt>
              </c:strCache>
            </c:strRef>
          </c:cat>
          <c:val>
            <c:numRef>
              <c:f>Hoja1!$D$2:$D$7</c:f>
              <c:numCache>
                <c:formatCode>General</c:formatCode>
                <c:ptCount val="6"/>
                <c:pt idx="0">
                  <c:v>7.9</c:v>
                </c:pt>
                <c:pt idx="1">
                  <c:v>4.9000000000000004</c:v>
                </c:pt>
                <c:pt idx="2">
                  <c:v>2.6</c:v>
                </c:pt>
                <c:pt idx="3">
                  <c:v>3</c:v>
                </c:pt>
                <c:pt idx="4">
                  <c:v>2</c:v>
                </c:pt>
                <c:pt idx="5">
                  <c:v>2</c:v>
                </c:pt>
              </c:numCache>
            </c:numRef>
          </c:val>
          <c:extLst>
            <c:ext xmlns:c16="http://schemas.microsoft.com/office/drawing/2014/chart" uri="{C3380CC4-5D6E-409C-BE32-E72D297353CC}">
              <c16:uniqueId val="{00000002-2697-4D2E-A5C5-F645A3FC43FA}"/>
            </c:ext>
          </c:extLst>
        </c:ser>
        <c:dLbls>
          <c:showLegendKey val="0"/>
          <c:showVal val="0"/>
          <c:showCatName val="0"/>
          <c:showSerName val="0"/>
          <c:showPercent val="0"/>
          <c:showBubbleSize val="0"/>
        </c:dLbls>
        <c:gapWidth val="90"/>
        <c:overlap val="10"/>
        <c:axId val="202592640"/>
        <c:axId val="202594176"/>
      </c:barChart>
      <c:catAx>
        <c:axId val="202592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s-ES_tradnl"/>
          </a:p>
        </c:txPr>
        <c:crossAx val="202594176"/>
        <c:crosses val="autoZero"/>
        <c:auto val="1"/>
        <c:lblAlgn val="ctr"/>
        <c:lblOffset val="100"/>
        <c:noMultiLvlLbl val="0"/>
      </c:catAx>
      <c:valAx>
        <c:axId val="202594176"/>
        <c:scaling>
          <c:orientation val="minMax"/>
          <c:max val="55"/>
          <c:min val="0"/>
        </c:scaling>
        <c:delete val="0"/>
        <c:axPos val="b"/>
        <c:majorGridlines>
          <c:spPr>
            <a:ln w="3175" cap="flat" cmpd="sng" algn="ctr">
              <a:solidFill>
                <a:schemeClr val="bg1">
                  <a:lumMod val="6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s-ES_tradnl"/>
          </a:p>
        </c:txPr>
        <c:crossAx val="20259264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400" b="1" i="0" u="none" strike="noStrike" kern="1200" baseline="0">
                <a:solidFill>
                  <a:schemeClr val="accent2"/>
                </a:solidFill>
                <a:latin typeface="+mn-lt"/>
                <a:ea typeface="+mn-ea"/>
                <a:cs typeface="+mn-cs"/>
              </a:defRPr>
            </a:pPr>
            <a:endParaRPr lang="es-ES_tradnl"/>
          </a:p>
        </c:txPr>
      </c:legendEntry>
      <c:legendEntry>
        <c:idx val="1"/>
        <c:txPr>
          <a:bodyPr rot="0" spcFirstLastPara="1" vertOverflow="ellipsis" vert="horz" wrap="square" anchor="ctr" anchorCtr="1"/>
          <a:lstStyle/>
          <a:p>
            <a:pPr>
              <a:defRPr sz="1400" b="1" i="0" u="none" strike="noStrike" kern="1200" baseline="0">
                <a:solidFill>
                  <a:srgbClr val="FF0000"/>
                </a:solidFill>
                <a:latin typeface="+mn-lt"/>
                <a:ea typeface="+mn-ea"/>
                <a:cs typeface="+mn-cs"/>
              </a:defRPr>
            </a:pPr>
            <a:endParaRPr lang="es-ES_tradnl"/>
          </a:p>
        </c:txPr>
      </c:legendEntry>
      <c:layout>
        <c:manualLayout>
          <c:xMode val="edge"/>
          <c:yMode val="edge"/>
          <c:x val="9.0472208079951724E-2"/>
          <c:y val="0.90446415236359023"/>
          <c:w val="0.81115594925634293"/>
          <c:h val="6.3917673536354039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_tradnl"/>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15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1402898572220508E-2"/>
          <c:w val="1"/>
          <c:h val="0.88893101996730306"/>
        </c:manualLayout>
      </c:layout>
      <c:pie3DChart>
        <c:varyColors val="1"/>
        <c:ser>
          <c:idx val="0"/>
          <c:order val="0"/>
          <c:tx>
            <c:strRef>
              <c:f>Hoja1!$B$1</c:f>
              <c:strCache>
                <c:ptCount val="1"/>
                <c:pt idx="0">
                  <c:v>Víctimas</c:v>
                </c:pt>
              </c:strCache>
            </c:strRef>
          </c:tx>
          <c:dPt>
            <c:idx val="0"/>
            <c:bubble3D val="0"/>
            <c:spPr>
              <a:solidFill>
                <a:srgbClr val="FFFF99"/>
              </a:solidFill>
              <a:ln w="25400">
                <a:solidFill>
                  <a:schemeClr val="lt1"/>
                </a:solidFill>
              </a:ln>
              <a:effectLst/>
              <a:sp3d contourW="25400">
                <a:contourClr>
                  <a:schemeClr val="lt1"/>
                </a:contourClr>
              </a:sp3d>
            </c:spPr>
            <c:extLst>
              <c:ext xmlns:c16="http://schemas.microsoft.com/office/drawing/2014/chart" uri="{C3380CC4-5D6E-409C-BE32-E72D297353CC}">
                <c16:uniqueId val="{00000001-FBE0-448F-8AED-69719287CFDC}"/>
              </c:ext>
            </c:extLst>
          </c:dPt>
          <c:dPt>
            <c:idx val="1"/>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3-FBE0-448F-8AED-69719287CFDC}"/>
              </c:ext>
            </c:extLst>
          </c:dPt>
          <c:dPt>
            <c:idx val="2"/>
            <c:bubble3D val="0"/>
            <c:spPr>
              <a:solidFill>
                <a:srgbClr val="C0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5-FBE0-448F-8AED-69719287CFDC}"/>
              </c:ext>
            </c:extLst>
          </c:dPt>
          <c:dLbls>
            <c:dLbl>
              <c:idx val="0"/>
              <c:layout>
                <c:manualLayout>
                  <c:x val="-0.10576027578802508"/>
                  <c:y val="-0.25572837546658367"/>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BE0-448F-8AED-69719287CFDC}"/>
                </c:ext>
              </c:extLst>
            </c:dLbl>
            <c:dLbl>
              <c:idx val="1"/>
              <c:layout>
                <c:manualLayout>
                  <c:x val="0.19617886676299354"/>
                  <c:y val="9.889354296585081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FBE0-448F-8AED-69719287CFDC}"/>
                </c:ext>
              </c:extLst>
            </c:dLbl>
            <c:dLbl>
              <c:idx val="2"/>
              <c:layout>
                <c:manualLayout>
                  <c:x val="2.5864988633742782E-2"/>
                  <c:y val="-7.510343709744840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FBE0-448F-8AED-69719287CFDC}"/>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s-ES_tradnl"/>
              </a:p>
            </c:txPr>
            <c:showLegendKey val="0"/>
            <c:showVal val="0"/>
            <c:showCatName val="1"/>
            <c:showSerName val="0"/>
            <c:showPercent val="1"/>
            <c:showBubbleSize val="0"/>
            <c:showLeaderLines val="0"/>
            <c:extLst>
              <c:ext xmlns:c15="http://schemas.microsoft.com/office/drawing/2012/chart" uri="{CE6537A1-D6FC-4f65-9D91-7224C49458BB}"/>
            </c:extLst>
          </c:dLbls>
          <c:cat>
            <c:strRef>
              <c:f>Hoja1!$A$2:$A$4</c:f>
              <c:strCache>
                <c:ptCount val="3"/>
                <c:pt idx="0">
                  <c:v>Vivienda unifamilar</c:v>
                </c:pt>
                <c:pt idx="1">
                  <c:v>Vivienda colectiva </c:v>
                </c:pt>
                <c:pt idx="2">
                  <c:v>Infravivienda</c:v>
                </c:pt>
              </c:strCache>
            </c:strRef>
          </c:cat>
          <c:val>
            <c:numRef>
              <c:f>Hoja1!$B$2:$B$4</c:f>
              <c:numCache>
                <c:formatCode>###0</c:formatCode>
                <c:ptCount val="3"/>
                <c:pt idx="0">
                  <c:v>49</c:v>
                </c:pt>
                <c:pt idx="1">
                  <c:v>85</c:v>
                </c:pt>
                <c:pt idx="2">
                  <c:v>13</c:v>
                </c:pt>
              </c:numCache>
            </c:numRef>
          </c:val>
          <c:extLst>
            <c:ext xmlns:c16="http://schemas.microsoft.com/office/drawing/2014/chart" uri="{C3380CC4-5D6E-409C-BE32-E72D297353CC}">
              <c16:uniqueId val="{00000006-FBE0-448F-8AED-69719287CFDC}"/>
            </c:ext>
          </c:extLst>
        </c:ser>
        <c:dLbls>
          <c:showLegendKey val="0"/>
          <c:showVal val="0"/>
          <c:showCatName val="0"/>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_tradnl"/>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579751261101771E-2"/>
          <c:y val="5.5621103346218996E-2"/>
          <c:w val="0.92690183776416468"/>
          <c:h val="0.81682516071173106"/>
        </c:manualLayout>
      </c:layout>
      <c:lineChart>
        <c:grouping val="standard"/>
        <c:varyColors val="0"/>
        <c:ser>
          <c:idx val="0"/>
          <c:order val="0"/>
          <c:tx>
            <c:strRef>
              <c:f>Hoja1!$B$1</c:f>
              <c:strCache>
                <c:ptCount val="1"/>
                <c:pt idx="0">
                  <c:v>Hombres</c:v>
                </c:pt>
              </c:strCache>
            </c:strRef>
          </c:tx>
          <c:spPr>
            <a:ln w="38100" cap="rnd">
              <a:solidFill>
                <a:schemeClr val="accent1"/>
              </a:solidFill>
              <a:round/>
            </a:ln>
            <a:effectLst/>
          </c:spPr>
          <c:marker>
            <c:symbol val="none"/>
          </c:marker>
          <c:dLbls>
            <c:dLbl>
              <c:idx val="0"/>
              <c:layout>
                <c:manualLayout>
                  <c:x val="-5.2028546729721389E-2"/>
                  <c:y val="-3.1384338808664719E-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5D4-43E1-A22F-C2C5485F588F}"/>
                </c:ext>
              </c:extLst>
            </c:dLbl>
            <c:dLbl>
              <c:idx val="4"/>
              <c:layout>
                <c:manualLayout>
                  <c:x val="-3.7406855439642325E-2"/>
                  <c:y val="-3.54241837151845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5D4-43E1-A22F-C2C5485F588F}"/>
                </c:ext>
              </c:extLst>
            </c:dLbl>
            <c:dLbl>
              <c:idx val="5"/>
              <c:layout>
                <c:manualLayout>
                  <c:x val="-8.6332539282068139E-3"/>
                  <c:y val="2.808847539655737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5D4-43E1-A22F-C2C5485F588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70C0"/>
                    </a:solidFill>
                    <a:latin typeface="+mn-lt"/>
                    <a:ea typeface="+mn-ea"/>
                    <a:cs typeface="+mn-cs"/>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-5 a 0</c:v>
                </c:pt>
                <c:pt idx="1">
                  <c:v>0 a 4</c:v>
                </c:pt>
                <c:pt idx="2">
                  <c:v>5 a 9</c:v>
                </c:pt>
                <c:pt idx="3">
                  <c:v>10 a 14</c:v>
                </c:pt>
                <c:pt idx="4">
                  <c:v>15 a 19</c:v>
                </c:pt>
                <c:pt idx="5">
                  <c:v>20 a 24</c:v>
                </c:pt>
              </c:strCache>
            </c:strRef>
          </c:cat>
          <c:val>
            <c:numRef>
              <c:f>Hoja1!$B$2:$B$7</c:f>
              <c:numCache>
                <c:formatCode>###0</c:formatCode>
                <c:ptCount val="6"/>
                <c:pt idx="0">
                  <c:v>10</c:v>
                </c:pt>
                <c:pt idx="1">
                  <c:v>21</c:v>
                </c:pt>
                <c:pt idx="2">
                  <c:v>26</c:v>
                </c:pt>
                <c:pt idx="3">
                  <c:v>17</c:v>
                </c:pt>
                <c:pt idx="4">
                  <c:v>15</c:v>
                </c:pt>
                <c:pt idx="5">
                  <c:v>3</c:v>
                </c:pt>
              </c:numCache>
            </c:numRef>
          </c:val>
          <c:smooth val="1"/>
          <c:extLst>
            <c:ext xmlns:c16="http://schemas.microsoft.com/office/drawing/2014/chart" uri="{C3380CC4-5D6E-409C-BE32-E72D297353CC}">
              <c16:uniqueId val="{00000003-C5D4-43E1-A22F-C2C5485F588F}"/>
            </c:ext>
          </c:extLst>
        </c:ser>
        <c:ser>
          <c:idx val="1"/>
          <c:order val="1"/>
          <c:tx>
            <c:strRef>
              <c:f>Hoja1!$C$1</c:f>
              <c:strCache>
                <c:ptCount val="1"/>
                <c:pt idx="0">
                  <c:v>Mujeres</c:v>
                </c:pt>
              </c:strCache>
            </c:strRef>
          </c:tx>
          <c:spPr>
            <a:ln w="38100" cap="rnd">
              <a:solidFill>
                <a:srgbClr val="FF33CC"/>
              </a:solidFill>
              <a:round/>
            </a:ln>
            <a:effectLst/>
          </c:spPr>
          <c:marker>
            <c:symbol val="none"/>
          </c:marker>
          <c:dLbls>
            <c:dLbl>
              <c:idx val="0"/>
              <c:layout>
                <c:manualLayout>
                  <c:x val="-4.7896155305475044E-2"/>
                  <c:y val="-5.445030432144063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5D4-43E1-A22F-C2C5485F588F}"/>
                </c:ext>
              </c:extLst>
            </c:dLbl>
            <c:dLbl>
              <c:idx val="1"/>
              <c:layout>
                <c:manualLayout>
                  <c:x val="-3.24391455538997E-2"/>
                  <c:y val="-3.54241837151845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5D4-43E1-A22F-C2C5485F588F}"/>
                </c:ext>
              </c:extLst>
            </c:dLbl>
            <c:dLbl>
              <c:idx val="2"/>
              <c:layout>
                <c:manualLayout>
                  <c:x val="-3.2439156470902931E-2"/>
                  <c:y val="-4.16862156329174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5D4-43E1-A22F-C2C5485F588F}"/>
                </c:ext>
              </c:extLst>
            </c:dLbl>
            <c:dLbl>
              <c:idx val="3"/>
              <c:layout>
                <c:manualLayout>
                  <c:x val="-3.2439145553899651E-2"/>
                  <c:y val="-4.83232485329854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5D4-43E1-A22F-C2C5485F588F}"/>
                </c:ext>
              </c:extLst>
            </c:dLbl>
            <c:dLbl>
              <c:idx val="4"/>
              <c:layout>
                <c:manualLayout>
                  <c:x val="-2.6775956284153007E-2"/>
                  <c:y val="-4.83232485329852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5D4-43E1-A22F-C2C5485F588F}"/>
                </c:ext>
              </c:extLst>
            </c:dLbl>
            <c:dLbl>
              <c:idx val="5"/>
              <c:layout>
                <c:manualLayout>
                  <c:x val="-8.7017066234827949E-3"/>
                  <c:y val="-1.81404525337268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5D4-43E1-A22F-C2C5485F588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33CC"/>
                    </a:solidFill>
                    <a:latin typeface="+mn-lt"/>
                    <a:ea typeface="+mn-ea"/>
                    <a:cs typeface="+mn-cs"/>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-5 a 0</c:v>
                </c:pt>
                <c:pt idx="1">
                  <c:v>0 a 4</c:v>
                </c:pt>
                <c:pt idx="2">
                  <c:v>5 a 9</c:v>
                </c:pt>
                <c:pt idx="3">
                  <c:v>10 a 14</c:v>
                </c:pt>
                <c:pt idx="4">
                  <c:v>15 a 19</c:v>
                </c:pt>
                <c:pt idx="5">
                  <c:v>20 a 24</c:v>
                </c:pt>
              </c:strCache>
            </c:strRef>
          </c:cat>
          <c:val>
            <c:numRef>
              <c:f>Hoja1!$C$2:$C$7</c:f>
              <c:numCache>
                <c:formatCode>###0</c:formatCode>
                <c:ptCount val="6"/>
                <c:pt idx="0">
                  <c:v>5</c:v>
                </c:pt>
                <c:pt idx="1">
                  <c:v>17</c:v>
                </c:pt>
                <c:pt idx="2">
                  <c:v>19</c:v>
                </c:pt>
                <c:pt idx="3">
                  <c:v>10</c:v>
                </c:pt>
                <c:pt idx="4">
                  <c:v>4</c:v>
                </c:pt>
                <c:pt idx="5">
                  <c:v>0</c:v>
                </c:pt>
              </c:numCache>
            </c:numRef>
          </c:val>
          <c:smooth val="1"/>
          <c:extLst>
            <c:ext xmlns:c16="http://schemas.microsoft.com/office/drawing/2014/chart" uri="{C3380CC4-5D6E-409C-BE32-E72D297353CC}">
              <c16:uniqueId val="{0000000A-C5D4-43E1-A22F-C2C5485F588F}"/>
            </c:ext>
          </c:extLst>
        </c:ser>
        <c:ser>
          <c:idx val="2"/>
          <c:order val="2"/>
          <c:tx>
            <c:strRef>
              <c:f>Hoja1!$D$1</c:f>
              <c:strCache>
                <c:ptCount val="1"/>
                <c:pt idx="0">
                  <c:v>Total</c:v>
                </c:pt>
              </c:strCache>
            </c:strRef>
          </c:tx>
          <c:spPr>
            <a:ln w="38100" cap="rnd">
              <a:solidFill>
                <a:srgbClr val="FF0000"/>
              </a:solidFill>
              <a:round/>
            </a:ln>
            <a:effectLst/>
          </c:spPr>
          <c:marker>
            <c:symbol val="none"/>
          </c:marker>
          <c:dLbls>
            <c:dLbl>
              <c:idx val="0"/>
              <c:layout>
                <c:manualLayout>
                  <c:x val="-4.9544691786850038E-2"/>
                  <c:y val="-9.49401640821985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5D4-43E1-A22F-C2C5485F588F}"/>
                </c:ext>
              </c:extLst>
            </c:dLbl>
            <c:dLbl>
              <c:idx val="5"/>
              <c:layout>
                <c:manualLayout>
                  <c:x val="-1.9707922128213855E-2"/>
                  <c:y val="-3.157274640895621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5D4-43E1-A22F-C2C5485F588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mn-lt"/>
                    <a:ea typeface="+mn-ea"/>
                    <a:cs typeface="+mn-cs"/>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-5 a 0</c:v>
                </c:pt>
                <c:pt idx="1">
                  <c:v>0 a 4</c:v>
                </c:pt>
                <c:pt idx="2">
                  <c:v>5 a 9</c:v>
                </c:pt>
                <c:pt idx="3">
                  <c:v>10 a 14</c:v>
                </c:pt>
                <c:pt idx="4">
                  <c:v>15 a 19</c:v>
                </c:pt>
                <c:pt idx="5">
                  <c:v>20 a 24</c:v>
                </c:pt>
              </c:strCache>
            </c:strRef>
          </c:cat>
          <c:val>
            <c:numRef>
              <c:f>Hoja1!$D$2:$D$7</c:f>
              <c:numCache>
                <c:formatCode>###0</c:formatCode>
                <c:ptCount val="6"/>
                <c:pt idx="0">
                  <c:v>15</c:v>
                </c:pt>
                <c:pt idx="1">
                  <c:v>38</c:v>
                </c:pt>
                <c:pt idx="2">
                  <c:v>45</c:v>
                </c:pt>
                <c:pt idx="3">
                  <c:v>27</c:v>
                </c:pt>
                <c:pt idx="4">
                  <c:v>19</c:v>
                </c:pt>
                <c:pt idx="5">
                  <c:v>3</c:v>
                </c:pt>
              </c:numCache>
            </c:numRef>
          </c:val>
          <c:smooth val="1"/>
          <c:extLst>
            <c:ext xmlns:c16="http://schemas.microsoft.com/office/drawing/2014/chart" uri="{C3380CC4-5D6E-409C-BE32-E72D297353CC}">
              <c16:uniqueId val="{0000000D-C5D4-43E1-A22F-C2C5485F588F}"/>
            </c:ext>
          </c:extLst>
        </c:ser>
        <c:dLbls>
          <c:showLegendKey val="0"/>
          <c:showVal val="0"/>
          <c:showCatName val="0"/>
          <c:showSerName val="0"/>
          <c:showPercent val="0"/>
          <c:showBubbleSize val="0"/>
        </c:dLbls>
        <c:smooth val="0"/>
        <c:axId val="288933376"/>
        <c:axId val="288934912"/>
      </c:lineChart>
      <c:catAx>
        <c:axId val="2889333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ES_tradnl"/>
          </a:p>
        </c:txPr>
        <c:crossAx val="288934912"/>
        <c:crosses val="autoZero"/>
        <c:auto val="1"/>
        <c:lblAlgn val="ctr"/>
        <c:lblOffset val="100"/>
        <c:noMultiLvlLbl val="0"/>
      </c:catAx>
      <c:valAx>
        <c:axId val="288934912"/>
        <c:scaling>
          <c:orientation val="minMax"/>
        </c:scaling>
        <c:delete val="0"/>
        <c:axPos val="l"/>
        <c:majorGridlines>
          <c:spPr>
            <a:ln w="3175" cap="flat" cmpd="sng" algn="ctr">
              <a:solidFill>
                <a:schemeClr val="tx1"/>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ES_tradnl"/>
          </a:p>
        </c:txPr>
        <c:crossAx val="288933376"/>
        <c:crosses val="autoZero"/>
        <c:crossBetween val="between"/>
        <c:majorUnit val="10"/>
      </c:valAx>
      <c:spPr>
        <a:noFill/>
        <a:ln w="3175">
          <a:noFill/>
        </a:ln>
        <a:effectLst/>
      </c:spPr>
    </c:plotArea>
    <c:legend>
      <c:legendPos val="b"/>
      <c:layout>
        <c:manualLayout>
          <c:xMode val="edge"/>
          <c:yMode val="edge"/>
          <c:x val="0.6967672725708095"/>
          <c:y val="0.10235154014326089"/>
          <c:w val="0.21641143590285195"/>
          <c:h val="0.26733311834891976"/>
        </c:manualLayout>
      </c:layout>
      <c:overlay val="0"/>
      <c:spPr>
        <a:solidFill>
          <a:srgbClr val="F9F9F9"/>
        </a:solid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Calibri (Cuerpo)"/>
              <a:ea typeface="+mn-ea"/>
              <a:cs typeface="+mn-cs"/>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 cap="flat" cmpd="sng" algn="ctr">
      <a:solidFill>
        <a:schemeClr val="bg1">
          <a:lumMod val="75000"/>
        </a:schemeClr>
      </a:solidFill>
      <a:round/>
    </a:ln>
    <a:effectLst/>
  </c:spPr>
  <c:txPr>
    <a:bodyPr/>
    <a:lstStyle/>
    <a:p>
      <a:pPr>
        <a:defRPr/>
      </a:pPr>
      <a:endParaRPr lang="es-ES_tradnl"/>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255623153287743E-2"/>
          <c:y val="5.0391823787223261E-2"/>
          <c:w val="0.9272258510183119"/>
          <c:h val="0.81135875577536276"/>
        </c:manualLayout>
      </c:layout>
      <c:lineChart>
        <c:grouping val="standard"/>
        <c:varyColors val="0"/>
        <c:ser>
          <c:idx val="0"/>
          <c:order val="0"/>
          <c:tx>
            <c:strRef>
              <c:f>Hoja1!$B$1</c:f>
              <c:strCache>
                <c:ptCount val="1"/>
                <c:pt idx="0">
                  <c:v>Unifamiliar</c:v>
                </c:pt>
              </c:strCache>
            </c:strRef>
          </c:tx>
          <c:spPr>
            <a:ln w="44450" cap="rnd">
              <a:solidFill>
                <a:srgbClr val="00B050"/>
              </a:solidFill>
              <a:round/>
            </a:ln>
            <a:effectLst/>
          </c:spPr>
          <c:marker>
            <c:symbol val="none"/>
          </c:marker>
          <c:dLbls>
            <c:dLbl>
              <c:idx val="0"/>
              <c:layout>
                <c:manualLayout>
                  <c:x val="-3.5394367449130007E-2"/>
                  <c:y val="-1.22328794121236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D97-4936-A273-AA67F1750AD7}"/>
                </c:ext>
              </c:extLst>
            </c:dLbl>
            <c:dLbl>
              <c:idx val="1"/>
              <c:layout>
                <c:manualLayout>
                  <c:x val="-3.5934625485673617E-2"/>
                  <c:y val="-5.08014722791753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D97-4936-A273-AA67F1750AD7}"/>
                </c:ext>
              </c:extLst>
            </c:dLbl>
            <c:dLbl>
              <c:idx val="2"/>
              <c:layout>
                <c:manualLayout>
                  <c:x val="-2.9527373871304656E-2"/>
                  <c:y val="-4.10162078965398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D97-4936-A273-AA67F1750AD7}"/>
                </c:ext>
              </c:extLst>
            </c:dLbl>
            <c:dLbl>
              <c:idx val="4"/>
              <c:layout>
                <c:manualLayout>
                  <c:x val="-2.0012077294686077E-2"/>
                  <c:y val="-2.17338400916368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D97-4936-A273-AA67F1750AD7}"/>
                </c:ext>
              </c:extLst>
            </c:dLbl>
            <c:dLbl>
              <c:idx val="5"/>
              <c:layout>
                <c:manualLayout>
                  <c:x val="-1.7671099936037406E-2"/>
                  <c:y val="1.57079022147025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D97-4936-A273-AA67F1750AD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B050"/>
                    </a:solidFill>
                    <a:latin typeface="+mn-lt"/>
                    <a:ea typeface="+mn-ea"/>
                    <a:cs typeface="+mn-cs"/>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-5 a 0</c:v>
                </c:pt>
                <c:pt idx="1">
                  <c:v>0 a 4</c:v>
                </c:pt>
                <c:pt idx="2">
                  <c:v>5 a 9</c:v>
                </c:pt>
                <c:pt idx="3">
                  <c:v>10 a 14</c:v>
                </c:pt>
                <c:pt idx="4">
                  <c:v>15 a 19</c:v>
                </c:pt>
                <c:pt idx="5">
                  <c:v>20 a 24</c:v>
                </c:pt>
              </c:strCache>
            </c:strRef>
          </c:cat>
          <c:val>
            <c:numRef>
              <c:f>Hoja1!$B$2:$B$7</c:f>
              <c:numCache>
                <c:formatCode>###0</c:formatCode>
                <c:ptCount val="6"/>
                <c:pt idx="0">
                  <c:v>2</c:v>
                </c:pt>
                <c:pt idx="1">
                  <c:v>20</c:v>
                </c:pt>
                <c:pt idx="2">
                  <c:v>16</c:v>
                </c:pt>
                <c:pt idx="3">
                  <c:v>6</c:v>
                </c:pt>
                <c:pt idx="4">
                  <c:v>4</c:v>
                </c:pt>
                <c:pt idx="5">
                  <c:v>1</c:v>
                </c:pt>
              </c:numCache>
            </c:numRef>
          </c:val>
          <c:smooth val="1"/>
          <c:extLst>
            <c:ext xmlns:c16="http://schemas.microsoft.com/office/drawing/2014/chart" uri="{C3380CC4-5D6E-409C-BE32-E72D297353CC}">
              <c16:uniqueId val="{00000005-0D97-4936-A273-AA67F1750AD7}"/>
            </c:ext>
          </c:extLst>
        </c:ser>
        <c:ser>
          <c:idx val="1"/>
          <c:order val="1"/>
          <c:tx>
            <c:strRef>
              <c:f>Hoja1!$C$1</c:f>
              <c:strCache>
                <c:ptCount val="1"/>
                <c:pt idx="0">
                  <c:v>Colectiva</c:v>
                </c:pt>
              </c:strCache>
            </c:strRef>
          </c:tx>
          <c:spPr>
            <a:ln w="38100" cap="rnd">
              <a:solidFill>
                <a:srgbClr val="FF9900"/>
              </a:solidFill>
              <a:round/>
            </a:ln>
            <a:effectLst/>
          </c:spPr>
          <c:marker>
            <c:symbol val="none"/>
          </c:marker>
          <c:dLbls>
            <c:dLbl>
              <c:idx val="0"/>
              <c:layout>
                <c:manualLayout>
                  <c:x val="-5.2237146827234841E-2"/>
                  <c:y val="1.11673282575214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D97-4936-A273-AA67F1750AD7}"/>
                </c:ext>
              </c:extLst>
            </c:dLbl>
            <c:dLbl>
              <c:idx val="1"/>
              <c:layout>
                <c:manualLayout>
                  <c:x val="-2.5666689236593866E-2"/>
                  <c:y val="4.10490575158056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D97-4936-A273-AA67F1750AD7}"/>
                </c:ext>
              </c:extLst>
            </c:dLbl>
            <c:dLbl>
              <c:idx val="2"/>
              <c:layout>
                <c:manualLayout>
                  <c:x val="-3.0594196551411174E-2"/>
                  <c:y val="-3.03771755503365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D97-4936-A273-AA67F1750AD7}"/>
                </c:ext>
              </c:extLst>
            </c:dLbl>
            <c:dLbl>
              <c:idx val="3"/>
              <c:layout>
                <c:manualLayout>
                  <c:x val="-3.2367057059044087E-2"/>
                  <c:y val="-4.74002733129433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D97-4936-A273-AA67F1750AD7}"/>
                </c:ext>
              </c:extLst>
            </c:dLbl>
            <c:dLbl>
              <c:idx val="4"/>
              <c:layout>
                <c:manualLayout>
                  <c:x val="-4.1286546025585083E-2"/>
                  <c:y val="-4.69756834626899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D97-4936-A273-AA67F1750AD7}"/>
                </c:ext>
              </c:extLst>
            </c:dLbl>
            <c:dLbl>
              <c:idx val="5"/>
              <c:layout>
                <c:manualLayout>
                  <c:x val="-1.2500475484044527E-3"/>
                  <c:y val="-1.16909564653368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D97-4936-A273-AA67F1750AD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FF9900"/>
                    </a:solidFill>
                    <a:latin typeface="+mn-lt"/>
                    <a:ea typeface="+mn-ea"/>
                    <a:cs typeface="+mn-cs"/>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-5 a 0</c:v>
                </c:pt>
                <c:pt idx="1">
                  <c:v>0 a 4</c:v>
                </c:pt>
                <c:pt idx="2">
                  <c:v>5 a 9</c:v>
                </c:pt>
                <c:pt idx="3">
                  <c:v>10 a 14</c:v>
                </c:pt>
                <c:pt idx="4">
                  <c:v>15 a 19</c:v>
                </c:pt>
                <c:pt idx="5">
                  <c:v>20 a 24</c:v>
                </c:pt>
              </c:strCache>
            </c:strRef>
          </c:cat>
          <c:val>
            <c:numRef>
              <c:f>Hoja1!$C$2:$C$7</c:f>
              <c:numCache>
                <c:formatCode>###0</c:formatCode>
                <c:ptCount val="6"/>
                <c:pt idx="0">
                  <c:v>13</c:v>
                </c:pt>
                <c:pt idx="1">
                  <c:v>18</c:v>
                </c:pt>
                <c:pt idx="2">
                  <c:v>25</c:v>
                </c:pt>
                <c:pt idx="3">
                  <c:v>14</c:v>
                </c:pt>
                <c:pt idx="4">
                  <c:v>14</c:v>
                </c:pt>
                <c:pt idx="5">
                  <c:v>1</c:v>
                </c:pt>
              </c:numCache>
            </c:numRef>
          </c:val>
          <c:smooth val="1"/>
          <c:extLst>
            <c:ext xmlns:c16="http://schemas.microsoft.com/office/drawing/2014/chart" uri="{C3380CC4-5D6E-409C-BE32-E72D297353CC}">
              <c16:uniqueId val="{0000000C-0D97-4936-A273-AA67F1750AD7}"/>
            </c:ext>
          </c:extLst>
        </c:ser>
        <c:ser>
          <c:idx val="2"/>
          <c:order val="2"/>
          <c:tx>
            <c:strRef>
              <c:f>Hoja1!$D$1</c:f>
              <c:strCache>
                <c:ptCount val="1"/>
                <c:pt idx="0">
                  <c:v>Infraviivenda</c:v>
                </c:pt>
              </c:strCache>
            </c:strRef>
          </c:tx>
          <c:spPr>
            <a:ln w="38100" cap="rnd">
              <a:solidFill>
                <a:srgbClr val="C00000"/>
              </a:solidFill>
              <a:round/>
            </a:ln>
            <a:effectLst/>
          </c:spPr>
          <c:marker>
            <c:symbol val="none"/>
          </c:marker>
          <c:dLbls>
            <c:dLbl>
              <c:idx val="0"/>
              <c:layout>
                <c:manualLayout>
                  <c:x val="-3.425030184961593E-2"/>
                  <c:y val="-9.493866901917464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D97-4936-A273-AA67F1750AD7}"/>
                </c:ext>
              </c:extLst>
            </c:dLbl>
            <c:dLbl>
              <c:idx val="1"/>
              <c:layout>
                <c:manualLayout>
                  <c:x val="-1.9312774530749605E-2"/>
                  <c:y val="-4.43446707402521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0D97-4936-A273-AA67F1750AD7}"/>
                </c:ext>
              </c:extLst>
            </c:dLbl>
            <c:dLbl>
              <c:idx val="2"/>
              <c:layout>
                <c:manualLayout>
                  <c:x val="-3.5091134484591786E-2"/>
                  <c:y val="-4.0642875301251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D97-4936-A273-AA67F1750AD7}"/>
                </c:ext>
              </c:extLst>
            </c:dLbl>
            <c:dLbl>
              <c:idx val="3"/>
              <c:layout>
                <c:manualLayout>
                  <c:x val="-2.7718520479057766E-2"/>
                  <c:y val="5.85936313745905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0D97-4936-A273-AA67F1750AD7}"/>
                </c:ext>
              </c:extLst>
            </c:dLbl>
            <c:dLbl>
              <c:idx val="4"/>
              <c:layout>
                <c:manualLayout>
                  <c:x val="-1.7703572566129141E-2"/>
                  <c:y val="-1.71783056319390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D97-4936-A273-AA67F1750AD7}"/>
                </c:ext>
              </c:extLst>
            </c:dLbl>
            <c:dLbl>
              <c:idx val="5"/>
              <c:layout>
                <c:manualLayout>
                  <c:x val="-1.849312953527868E-2"/>
                  <c:y val="-4.62218823886683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0D97-4936-A273-AA67F1750AD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C00000"/>
                    </a:solidFill>
                    <a:latin typeface="+mn-lt"/>
                    <a:ea typeface="+mn-ea"/>
                    <a:cs typeface="+mn-cs"/>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-5 a 0</c:v>
                </c:pt>
                <c:pt idx="1">
                  <c:v>0 a 4</c:v>
                </c:pt>
                <c:pt idx="2">
                  <c:v>5 a 9</c:v>
                </c:pt>
                <c:pt idx="3">
                  <c:v>10 a 14</c:v>
                </c:pt>
                <c:pt idx="4">
                  <c:v>15 a 19</c:v>
                </c:pt>
                <c:pt idx="5">
                  <c:v>20 a 24</c:v>
                </c:pt>
              </c:strCache>
            </c:strRef>
          </c:cat>
          <c:val>
            <c:numRef>
              <c:f>Hoja1!$D$2:$D$7</c:f>
              <c:numCache>
                <c:formatCode>###0</c:formatCode>
                <c:ptCount val="6"/>
                <c:pt idx="0">
                  <c:v>0</c:v>
                </c:pt>
                <c:pt idx="1">
                  <c:v>0</c:v>
                </c:pt>
                <c:pt idx="2">
                  <c:v>4</c:v>
                </c:pt>
                <c:pt idx="3">
                  <c:v>7</c:v>
                </c:pt>
                <c:pt idx="4">
                  <c:v>1</c:v>
                </c:pt>
                <c:pt idx="5">
                  <c:v>1</c:v>
                </c:pt>
              </c:numCache>
            </c:numRef>
          </c:val>
          <c:smooth val="1"/>
          <c:extLst>
            <c:ext xmlns:c16="http://schemas.microsoft.com/office/drawing/2014/chart" uri="{C3380CC4-5D6E-409C-BE32-E72D297353CC}">
              <c16:uniqueId val="{00000013-0D97-4936-A273-AA67F1750AD7}"/>
            </c:ext>
          </c:extLst>
        </c:ser>
        <c:ser>
          <c:idx val="3"/>
          <c:order val="3"/>
          <c:tx>
            <c:strRef>
              <c:f>Hoja1!$E$1</c:f>
              <c:strCache>
                <c:ptCount val="1"/>
                <c:pt idx="0">
                  <c:v>TOTAL</c:v>
                </c:pt>
              </c:strCache>
            </c:strRef>
          </c:tx>
          <c:spPr>
            <a:ln w="38100" cap="rnd">
              <a:solidFill>
                <a:srgbClr val="FF0000"/>
              </a:solidFill>
              <a:round/>
            </a:ln>
            <a:effectLst/>
          </c:spPr>
          <c:marker>
            <c:symbol val="none"/>
          </c:marker>
          <c:dLbls>
            <c:dLbl>
              <c:idx val="0"/>
              <c:layout>
                <c:manualLayout>
                  <c:x val="-4.5846184986004242E-2"/>
                  <c:y val="-3.63191565636419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0D97-4936-A273-AA67F1750AD7}"/>
                </c:ext>
              </c:extLst>
            </c:dLbl>
            <c:dLbl>
              <c:idx val="1"/>
              <c:layout>
                <c:manualLayout>
                  <c:x val="-3.8187416353208839E-2"/>
                  <c:y val="-3.80736212336703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0D97-4936-A273-AA67F1750AD7}"/>
                </c:ext>
              </c:extLst>
            </c:dLbl>
            <c:dLbl>
              <c:idx val="2"/>
              <c:layout>
                <c:manualLayout>
                  <c:x val="-2.8011204481793229E-3"/>
                  <c:y val="-2.06611570247933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0D97-4936-A273-AA67F1750AD7}"/>
                </c:ext>
              </c:extLst>
            </c:dLbl>
            <c:dLbl>
              <c:idx val="3"/>
              <c:layout>
                <c:manualLayout>
                  <c:x val="-2.8011204481792717E-3"/>
                  <c:y val="-4.13223140495867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0D97-4936-A273-AA67F1750AD7}"/>
                </c:ext>
              </c:extLst>
            </c:dLbl>
            <c:dLbl>
              <c:idx val="5"/>
              <c:layout>
                <c:manualLayout>
                  <c:x val="-3.6414565826330535E-2"/>
                  <c:y val="-6.19834710743801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0D97-4936-A273-AA67F1750AD7}"/>
                </c:ext>
              </c:extLst>
            </c:dLbl>
            <c:spPr>
              <a:noFill/>
              <a:ln>
                <a:noFill/>
              </a:ln>
              <a:effectLst/>
            </c:spPr>
            <c:txPr>
              <a:bodyPr wrap="square" lIns="38100" tIns="19050" rIns="38100" bIns="19050" anchor="ctr">
                <a:spAutoFit/>
              </a:bodyPr>
              <a:lstStyle/>
              <a:p>
                <a:pPr>
                  <a:defRPr sz="800" b="1"/>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Hoja1!$A$2:$A$7</c:f>
              <c:strCache>
                <c:ptCount val="6"/>
                <c:pt idx="0">
                  <c:v>-5 a 0</c:v>
                </c:pt>
                <c:pt idx="1">
                  <c:v>0 a 4</c:v>
                </c:pt>
                <c:pt idx="2">
                  <c:v>5 a 9</c:v>
                </c:pt>
                <c:pt idx="3">
                  <c:v>10 a 14</c:v>
                </c:pt>
                <c:pt idx="4">
                  <c:v>15 a 19</c:v>
                </c:pt>
                <c:pt idx="5">
                  <c:v>20 a 24</c:v>
                </c:pt>
              </c:strCache>
            </c:strRef>
          </c:cat>
          <c:val>
            <c:numRef>
              <c:f>Hoja1!$E$2:$E$7</c:f>
              <c:numCache>
                <c:formatCode>###0</c:formatCode>
                <c:ptCount val="6"/>
                <c:pt idx="0">
                  <c:v>15</c:v>
                </c:pt>
                <c:pt idx="1">
                  <c:v>38</c:v>
                </c:pt>
                <c:pt idx="2">
                  <c:v>45</c:v>
                </c:pt>
                <c:pt idx="3">
                  <c:v>27</c:v>
                </c:pt>
                <c:pt idx="4">
                  <c:v>19</c:v>
                </c:pt>
                <c:pt idx="5">
                  <c:v>3</c:v>
                </c:pt>
              </c:numCache>
            </c:numRef>
          </c:val>
          <c:smooth val="1"/>
          <c:extLst>
            <c:ext xmlns:c16="http://schemas.microsoft.com/office/drawing/2014/chart" uri="{C3380CC4-5D6E-409C-BE32-E72D297353CC}">
              <c16:uniqueId val="{00000019-0D97-4936-A273-AA67F1750AD7}"/>
            </c:ext>
          </c:extLst>
        </c:ser>
        <c:dLbls>
          <c:showLegendKey val="0"/>
          <c:showVal val="0"/>
          <c:showCatName val="0"/>
          <c:showSerName val="0"/>
          <c:showPercent val="0"/>
          <c:showBubbleSize val="0"/>
        </c:dLbls>
        <c:smooth val="0"/>
        <c:axId val="289629696"/>
        <c:axId val="289631232"/>
      </c:lineChart>
      <c:catAx>
        <c:axId val="2896296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ES_tradnl"/>
          </a:p>
        </c:txPr>
        <c:crossAx val="289631232"/>
        <c:crosses val="autoZero"/>
        <c:auto val="1"/>
        <c:lblAlgn val="ctr"/>
        <c:lblOffset val="100"/>
        <c:noMultiLvlLbl val="0"/>
      </c:catAx>
      <c:valAx>
        <c:axId val="289631232"/>
        <c:scaling>
          <c:orientation val="minMax"/>
          <c:max val="51"/>
          <c:min val="0"/>
        </c:scaling>
        <c:delete val="0"/>
        <c:axPos val="l"/>
        <c:majorGridlines>
          <c:spPr>
            <a:ln w="3175" cap="flat" cmpd="sng" algn="ctr">
              <a:solidFill>
                <a:schemeClr val="tx1"/>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s-ES_tradnl"/>
          </a:p>
        </c:txPr>
        <c:crossAx val="289629696"/>
        <c:crosses val="autoZero"/>
        <c:crossBetween val="between"/>
        <c:majorUnit val="10"/>
      </c:valAx>
      <c:spPr>
        <a:noFill/>
        <a:ln w="6350">
          <a:solidFill>
            <a:schemeClr val="bg1"/>
          </a:solidFill>
        </a:ln>
        <a:effectLst/>
      </c:spPr>
    </c:plotArea>
    <c:legend>
      <c:legendPos val="b"/>
      <c:layout>
        <c:manualLayout>
          <c:xMode val="edge"/>
          <c:yMode val="edge"/>
          <c:x val="0.75542027834755954"/>
          <c:y val="0.10324233747641048"/>
          <c:w val="0.21259381585595799"/>
          <c:h val="0.39298171406260168"/>
        </c:manualLayout>
      </c:layout>
      <c:overlay val="0"/>
      <c:spPr>
        <a:solidFill>
          <a:srgbClr val="F9F9F9"/>
        </a:solidFill>
        <a:ln>
          <a:noFill/>
        </a:ln>
        <a:effectLst/>
      </c:spPr>
      <c:txPr>
        <a:bodyPr rot="0" spcFirstLastPara="1" vertOverflow="ellipsis" vert="horz" wrap="square" anchor="ctr" anchorCtr="1"/>
        <a:lstStyle/>
        <a:p>
          <a:pPr>
            <a:defRPr sz="700" b="1" i="0" u="none" strike="noStrike" kern="1200" baseline="0">
              <a:solidFill>
                <a:schemeClr val="tx1">
                  <a:lumMod val="65000"/>
                  <a:lumOff val="35000"/>
                </a:schemeClr>
              </a:solidFill>
              <a:latin typeface="Calibri (Cuerpo)"/>
              <a:ea typeface="+mn-ea"/>
              <a:cs typeface="+mn-cs"/>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 cap="flat" cmpd="sng" algn="ctr">
      <a:solidFill>
        <a:schemeClr val="bg1">
          <a:lumMod val="75000"/>
        </a:schemeClr>
      </a:solidFill>
      <a:round/>
    </a:ln>
    <a:effectLst/>
  </c:spPr>
  <c:txPr>
    <a:bodyPr/>
    <a:lstStyle/>
    <a:p>
      <a:pPr>
        <a:defRPr/>
      </a:pPr>
      <a:endParaRPr lang="es-ES_tradnl"/>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573862219000982E-2"/>
          <c:y val="0.11072552863831182"/>
          <c:w val="0.97129031763452189"/>
          <c:h val="0.83637507808199696"/>
        </c:manualLayout>
      </c:layout>
      <c:pie3DChart>
        <c:varyColors val="1"/>
        <c:ser>
          <c:idx val="0"/>
          <c:order val="0"/>
          <c:tx>
            <c:strRef>
              <c:f>Hoja1!$B$1</c:f>
              <c:strCache>
                <c:ptCount val="1"/>
                <c:pt idx="0">
                  <c:v>Víctimas</c:v>
                </c:pt>
              </c:strCache>
            </c:strRef>
          </c:tx>
          <c:dPt>
            <c:idx val="0"/>
            <c:bubble3D val="0"/>
            <c:spPr>
              <a:solidFill>
                <a:srgbClr val="92D050"/>
              </a:solidFill>
              <a:ln w="25400">
                <a:solidFill>
                  <a:schemeClr val="lt1"/>
                </a:solidFill>
              </a:ln>
              <a:effectLst/>
              <a:sp3d contourW="25400">
                <a:contourClr>
                  <a:schemeClr val="lt1"/>
                </a:contourClr>
              </a:sp3d>
            </c:spPr>
            <c:extLst>
              <c:ext xmlns:c16="http://schemas.microsoft.com/office/drawing/2014/chart" uri="{C3380CC4-5D6E-409C-BE32-E72D297353CC}">
                <c16:uniqueId val="{00000001-A53B-43BC-9A1B-95F03778237B}"/>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A53B-43BC-9A1B-95F03778237B}"/>
              </c:ext>
            </c:extLst>
          </c:dPt>
          <c:dPt>
            <c:idx val="2"/>
            <c:bubble3D val="0"/>
            <c:spPr>
              <a:solidFill>
                <a:srgbClr val="FFFF99"/>
              </a:solidFill>
              <a:ln w="25400">
                <a:solidFill>
                  <a:schemeClr val="lt1"/>
                </a:solidFill>
              </a:ln>
              <a:effectLst/>
              <a:sp3d contourW="25400">
                <a:contourClr>
                  <a:schemeClr val="lt1"/>
                </a:contourClr>
              </a:sp3d>
            </c:spPr>
            <c:extLst>
              <c:ext xmlns:c16="http://schemas.microsoft.com/office/drawing/2014/chart" uri="{C3380CC4-5D6E-409C-BE32-E72D297353CC}">
                <c16:uniqueId val="{00000005-A53B-43BC-9A1B-95F03778237B}"/>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A53B-43BC-9A1B-95F03778237B}"/>
              </c:ext>
            </c:extLst>
          </c:dPt>
          <c:dPt>
            <c:idx val="4"/>
            <c:bubble3D val="0"/>
            <c:spPr>
              <a:solidFill>
                <a:srgbClr val="FF5050"/>
              </a:solidFill>
              <a:ln w="25400">
                <a:solidFill>
                  <a:schemeClr val="lt1"/>
                </a:solidFill>
              </a:ln>
              <a:effectLst/>
              <a:sp3d contourW="25400">
                <a:contourClr>
                  <a:schemeClr val="lt1"/>
                </a:contourClr>
              </a:sp3d>
            </c:spPr>
            <c:extLst>
              <c:ext xmlns:c16="http://schemas.microsoft.com/office/drawing/2014/chart" uri="{C3380CC4-5D6E-409C-BE32-E72D297353CC}">
                <c16:uniqueId val="{00000009-A53B-43BC-9A1B-95F03778237B}"/>
              </c:ext>
            </c:extLst>
          </c:dPt>
          <c:dLbls>
            <c:dLbl>
              <c:idx val="1"/>
              <c:layout>
                <c:manualLayout>
                  <c:x val="-0.1190802131817108"/>
                  <c:y val="-0.12842026981126264"/>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53B-43BC-9A1B-95F03778237B}"/>
                </c:ext>
              </c:extLst>
            </c:dLbl>
            <c:dLbl>
              <c:idx val="2"/>
              <c:layout>
                <c:manualLayout>
                  <c:x val="-2.6462269595935728E-3"/>
                  <c:y val="-9.6315202358447038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53B-43BC-9A1B-95F03778237B}"/>
                </c:ext>
              </c:extLst>
            </c:dLbl>
            <c:dLbl>
              <c:idx val="4"/>
              <c:layout>
                <c:manualLayout>
                  <c:x val="3.2230318519880702E-2"/>
                  <c:y val="0"/>
                </c:manualLayout>
              </c:layout>
              <c:spPr>
                <a:noFill/>
                <a:ln>
                  <a:noFill/>
                </a:ln>
                <a:effectLst/>
              </c:spPr>
              <c:txPr>
                <a:bodyPr rot="0" vert="horz"/>
                <a:lstStyle/>
                <a:p>
                  <a:pPr>
                    <a:defRPr/>
                  </a:pPr>
                  <a:endParaRPr lang="es-ES_tradnl"/>
                </a:p>
              </c:txPr>
              <c:dLblPos val="bestFit"/>
              <c:showLegendKey val="0"/>
              <c:showVal val="1"/>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A53B-43BC-9A1B-95F03778237B}"/>
                </c:ext>
              </c:extLst>
            </c:dLbl>
            <c:spPr>
              <a:noFill/>
              <a:ln>
                <a:noFill/>
              </a:ln>
              <a:effectLst/>
            </c:spPr>
            <c:txPr>
              <a:bodyPr rot="0" vert="horz"/>
              <a:lstStyle/>
              <a:p>
                <a:pPr>
                  <a:defRPr/>
                </a:pPr>
                <a:endParaRPr lang="es-ES_tradnl"/>
              </a:p>
            </c:txPr>
            <c:dLblPos val="outEnd"/>
            <c:showLegendKey val="0"/>
            <c:showVal val="1"/>
            <c:showCatName val="1"/>
            <c:showSerName val="0"/>
            <c:showPercent val="1"/>
            <c:showBubbleSize val="0"/>
            <c:showLeaderLines val="0"/>
            <c:extLst>
              <c:ext xmlns:c15="http://schemas.microsoft.com/office/drawing/2012/chart" uri="{CE6537A1-D6FC-4f65-9D91-7224C49458BB}"/>
            </c:extLst>
          </c:dLbls>
          <c:cat>
            <c:strRef>
              <c:f>Hoja1!$A$2:$A$7</c:f>
              <c:strCache>
                <c:ptCount val="5"/>
                <c:pt idx="0">
                  <c:v>0 a 5 km.</c:v>
                </c:pt>
                <c:pt idx="1">
                  <c:v>5 a 10 km.</c:v>
                </c:pt>
                <c:pt idx="2">
                  <c:v>10 a 15 km.</c:v>
                </c:pt>
                <c:pt idx="3">
                  <c:v>15 a 20 km.</c:v>
                </c:pt>
                <c:pt idx="4">
                  <c:v>Más de 20 km.</c:v>
                </c:pt>
              </c:strCache>
            </c:strRef>
          </c:cat>
          <c:val>
            <c:numRef>
              <c:f>Hoja1!$B$2:$B$7</c:f>
              <c:numCache>
                <c:formatCode>###0</c:formatCode>
                <c:ptCount val="5"/>
                <c:pt idx="0">
                  <c:v>59</c:v>
                </c:pt>
                <c:pt idx="1">
                  <c:v>43</c:v>
                </c:pt>
                <c:pt idx="2">
                  <c:v>15</c:v>
                </c:pt>
                <c:pt idx="3">
                  <c:v>16</c:v>
                </c:pt>
                <c:pt idx="4">
                  <c:v>14</c:v>
                </c:pt>
              </c:numCache>
            </c:numRef>
          </c:val>
          <c:extLst>
            <c:ext xmlns:c16="http://schemas.microsoft.com/office/drawing/2014/chart" uri="{C3380CC4-5D6E-409C-BE32-E72D297353CC}">
              <c16:uniqueId val="{0000000A-A53B-43BC-9A1B-95F03778237B}"/>
            </c:ext>
          </c:extLst>
        </c:ser>
        <c:dLbls>
          <c:dLblPos val="outEnd"/>
          <c:showLegendKey val="0"/>
          <c:showVal val="1"/>
          <c:showCatName val="0"/>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50" b="1"/>
      </a:pPr>
      <a:endParaRPr lang="es-ES_tradnl"/>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20"/>
      <c:rotY val="19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1355333459270803E-4"/>
          <c:y val="9.5811548691703219E-2"/>
          <c:w val="0.86953297818366315"/>
          <c:h val="0.75301567656765678"/>
        </c:manualLayout>
      </c:layout>
      <c:pie3DChart>
        <c:varyColors val="1"/>
        <c:ser>
          <c:idx val="0"/>
          <c:order val="0"/>
          <c:tx>
            <c:strRef>
              <c:f>Hoja1!$B$1</c:f>
              <c:strCache>
                <c:ptCount val="1"/>
                <c:pt idx="0">
                  <c:v>Víctimas</c:v>
                </c:pt>
              </c:strCache>
            </c:strRef>
          </c:tx>
          <c:dPt>
            <c:idx val="0"/>
            <c:bubble3D val="0"/>
            <c:spPr>
              <a:solidFill>
                <a:srgbClr val="E1275C"/>
              </a:solidFill>
              <a:ln w="25400">
                <a:solidFill>
                  <a:schemeClr val="lt1"/>
                </a:solidFill>
              </a:ln>
              <a:effectLst/>
              <a:sp3d contourW="25400">
                <a:contourClr>
                  <a:schemeClr val="lt1"/>
                </a:contourClr>
              </a:sp3d>
            </c:spPr>
            <c:extLst>
              <c:ext xmlns:c16="http://schemas.microsoft.com/office/drawing/2014/chart" uri="{C3380CC4-5D6E-409C-BE32-E72D297353CC}">
                <c16:uniqueId val="{00000001-EF2F-4AE3-9AA4-772A48552C24}"/>
              </c:ext>
            </c:extLst>
          </c:dPt>
          <c:dPt>
            <c:idx val="1"/>
            <c:bubble3D val="0"/>
            <c:spPr>
              <a:solidFill>
                <a:srgbClr val="7030A0"/>
              </a:solidFill>
              <a:ln w="25400">
                <a:solidFill>
                  <a:schemeClr val="lt1"/>
                </a:solidFill>
              </a:ln>
              <a:effectLst/>
              <a:sp3d contourW="25400">
                <a:contourClr>
                  <a:schemeClr val="lt1"/>
                </a:contourClr>
              </a:sp3d>
            </c:spPr>
            <c:extLst>
              <c:ext xmlns:c16="http://schemas.microsoft.com/office/drawing/2014/chart" uri="{C3380CC4-5D6E-409C-BE32-E72D297353CC}">
                <c16:uniqueId val="{00000003-EF2F-4AE3-9AA4-772A48552C24}"/>
              </c:ext>
            </c:extLst>
          </c:dPt>
          <c:dPt>
            <c:idx val="2"/>
            <c:bubble3D val="0"/>
            <c:spPr>
              <a:solidFill>
                <a:schemeClr val="tx1"/>
              </a:solidFill>
              <a:ln w="25400">
                <a:solidFill>
                  <a:schemeClr val="lt1"/>
                </a:solidFill>
              </a:ln>
              <a:effectLst/>
              <a:sp3d contourW="25400">
                <a:contourClr>
                  <a:schemeClr val="lt1"/>
                </a:contourClr>
              </a:sp3d>
            </c:spPr>
            <c:extLst>
              <c:ext xmlns:c16="http://schemas.microsoft.com/office/drawing/2014/chart" uri="{C3380CC4-5D6E-409C-BE32-E72D297353CC}">
                <c16:uniqueId val="{00000005-EF2F-4AE3-9AA4-772A48552C24}"/>
              </c:ext>
            </c:extLst>
          </c:dPt>
          <c:dLbls>
            <c:dLbl>
              <c:idx val="0"/>
              <c:layout>
                <c:manualLayout>
                  <c:x val="0.45795996843505332"/>
                  <c:y val="4.062476565429321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F2F-4AE3-9AA4-772A48552C24}"/>
                </c:ext>
              </c:extLst>
            </c:dLbl>
            <c:dLbl>
              <c:idx val="1"/>
              <c:layout>
                <c:manualLayout>
                  <c:x val="-2.9541098539062609E-2"/>
                  <c:y val="0"/>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24356759216757098"/>
                      <c:h val="0.10678736180704683"/>
                    </c:manualLayout>
                  </c15:layout>
                </c:ext>
                <c:ext xmlns:c16="http://schemas.microsoft.com/office/drawing/2014/chart" uri="{C3380CC4-5D6E-409C-BE32-E72D297353CC}">
                  <c16:uniqueId val="{00000003-EF2F-4AE3-9AA4-772A48552C24}"/>
                </c:ext>
              </c:extLst>
            </c:dLbl>
            <c:dLbl>
              <c:idx val="2"/>
              <c:layout>
                <c:manualLayout>
                  <c:x val="1.923790776152981E-2"/>
                  <c:y val="0"/>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F2F-4AE3-9AA4-772A48552C24}"/>
                </c:ext>
              </c:extLst>
            </c:dLbl>
            <c:spPr>
              <a:noFill/>
              <a:ln>
                <a:noFill/>
              </a:ln>
              <a:effectLst/>
            </c:spPr>
            <c:txPr>
              <a:bodyPr rot="0" vert="horz"/>
              <a:lstStyle/>
              <a:p>
                <a:pPr>
                  <a:defRPr sz="1400" b="1"/>
                </a:pPr>
                <a:endParaRPr lang="es-ES_tradnl"/>
              </a:p>
            </c:txPr>
            <c:dLblPos val="outEnd"/>
            <c:showLegendKey val="0"/>
            <c:showVal val="1"/>
            <c:showCatName val="1"/>
            <c:showSerName val="0"/>
            <c:showPercent val="1"/>
            <c:showBubbleSize val="0"/>
            <c:showLeaderLines val="0"/>
            <c:extLst>
              <c:ext xmlns:c15="http://schemas.microsoft.com/office/drawing/2012/chart" uri="{CE6537A1-D6FC-4f65-9D91-7224C49458BB}"/>
            </c:extLst>
          </c:dLbls>
          <c:cat>
            <c:strRef>
              <c:f>Hoja1!$A$2:$A$4</c:f>
              <c:strCache>
                <c:ptCount val="3"/>
                <c:pt idx="0">
                  <c:v>Habitual</c:v>
                </c:pt>
                <c:pt idx="1">
                  <c:v>No habitual</c:v>
                </c:pt>
                <c:pt idx="2">
                  <c:v>Sin techo</c:v>
                </c:pt>
              </c:strCache>
            </c:strRef>
          </c:cat>
          <c:val>
            <c:numRef>
              <c:f>Hoja1!$B$2:$B$4</c:f>
              <c:numCache>
                <c:formatCode>###0</c:formatCode>
                <c:ptCount val="3"/>
                <c:pt idx="0">
                  <c:v>116</c:v>
                </c:pt>
                <c:pt idx="1">
                  <c:v>9</c:v>
                </c:pt>
                <c:pt idx="2">
                  <c:v>5</c:v>
                </c:pt>
              </c:numCache>
            </c:numRef>
          </c:val>
          <c:extLst>
            <c:ext xmlns:c16="http://schemas.microsoft.com/office/drawing/2014/chart" uri="{C3380CC4-5D6E-409C-BE32-E72D297353CC}">
              <c16:uniqueId val="{00000006-EF2F-4AE3-9AA4-772A48552C24}"/>
            </c:ext>
          </c:extLst>
        </c:ser>
        <c:dLbls>
          <c:dLblPos val="outEnd"/>
          <c:showLegendKey val="0"/>
          <c:showVal val="1"/>
          <c:showCatName val="0"/>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effectLst>
            <a:glow>
              <a:schemeClr val="accent1">
                <a:alpha val="40000"/>
              </a:schemeClr>
            </a:glow>
          </a:effectLst>
        </a:defRPr>
      </a:pPr>
      <a:endParaRPr lang="es-ES_tradnl"/>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20"/>
      <c:rotY val="20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5147396068382692E-4"/>
          <c:y val="8.4342209395679796E-2"/>
          <c:w val="0.98060005467406719"/>
          <c:h val="0.84859258064059728"/>
        </c:manualLayout>
      </c:layout>
      <c:pie3DChart>
        <c:varyColors val="1"/>
        <c:ser>
          <c:idx val="0"/>
          <c:order val="0"/>
          <c:tx>
            <c:strRef>
              <c:f>Hoja1!$B$1</c:f>
              <c:strCache>
                <c:ptCount val="1"/>
                <c:pt idx="0">
                  <c:v>hombre</c:v>
                </c:pt>
              </c:strCache>
            </c:strRef>
          </c:tx>
          <c:spPr>
            <a:ln>
              <a:solidFill>
                <a:schemeClr val="bg2"/>
              </a:solidFill>
            </a:ln>
          </c:spPr>
          <c:dPt>
            <c:idx val="0"/>
            <c:bubble3D val="0"/>
            <c:spPr>
              <a:solidFill>
                <a:srgbClr val="FF00FF"/>
              </a:solidFill>
              <a:ln w="25400">
                <a:solidFill>
                  <a:schemeClr val="bg2"/>
                </a:solidFill>
              </a:ln>
              <a:effectLst/>
              <a:sp3d contourW="25400">
                <a:contourClr>
                  <a:schemeClr val="lt1"/>
                </a:contourClr>
              </a:sp3d>
            </c:spPr>
            <c:extLst>
              <c:ext xmlns:c16="http://schemas.microsoft.com/office/drawing/2014/chart" uri="{C3380CC4-5D6E-409C-BE32-E72D297353CC}">
                <c16:uniqueId val="{00000001-A242-4227-A36E-99B0656EB7F5}"/>
              </c:ext>
            </c:extLst>
          </c:dPt>
          <c:dPt>
            <c:idx val="1"/>
            <c:bubble3D val="0"/>
            <c:spPr>
              <a:solidFill>
                <a:srgbClr val="FF3399"/>
              </a:solidFill>
              <a:ln w="25400">
                <a:solidFill>
                  <a:schemeClr val="bg2"/>
                </a:solidFill>
              </a:ln>
              <a:effectLst/>
              <a:sp3d contourW="25400">
                <a:contourClr>
                  <a:schemeClr val="lt1"/>
                </a:contourClr>
              </a:sp3d>
            </c:spPr>
            <c:extLst>
              <c:ext xmlns:c16="http://schemas.microsoft.com/office/drawing/2014/chart" uri="{C3380CC4-5D6E-409C-BE32-E72D297353CC}">
                <c16:uniqueId val="{00000003-A242-4227-A36E-99B0656EB7F5}"/>
              </c:ext>
            </c:extLst>
          </c:dPt>
          <c:dPt>
            <c:idx val="2"/>
            <c:bubble3D val="0"/>
            <c:spPr>
              <a:solidFill>
                <a:schemeClr val="accent1">
                  <a:lumMod val="75000"/>
                </a:schemeClr>
              </a:solidFill>
              <a:ln>
                <a:solidFill>
                  <a:schemeClr val="bg2"/>
                </a:solidFill>
              </a:ln>
            </c:spPr>
            <c:extLst>
              <c:ext xmlns:c16="http://schemas.microsoft.com/office/drawing/2014/chart" uri="{C3380CC4-5D6E-409C-BE32-E72D297353CC}">
                <c16:uniqueId val="{00000005-A242-4227-A36E-99B0656EB7F5}"/>
              </c:ext>
            </c:extLst>
          </c:dPt>
          <c:dPt>
            <c:idx val="3"/>
            <c:bubble3D val="0"/>
            <c:spPr>
              <a:solidFill>
                <a:schemeClr val="accent1">
                  <a:lumMod val="60000"/>
                  <a:lumOff val="40000"/>
                </a:schemeClr>
              </a:solidFill>
              <a:ln>
                <a:solidFill>
                  <a:schemeClr val="bg2"/>
                </a:solidFill>
              </a:ln>
            </c:spPr>
            <c:extLst>
              <c:ext xmlns:c16="http://schemas.microsoft.com/office/drawing/2014/chart" uri="{C3380CC4-5D6E-409C-BE32-E72D297353CC}">
                <c16:uniqueId val="{00000007-A242-4227-A36E-99B0656EB7F5}"/>
              </c:ext>
            </c:extLst>
          </c:dPt>
          <c:dLbls>
            <c:dLbl>
              <c:idx val="0"/>
              <c:layout>
                <c:manualLayout>
                  <c:x val="-6.6854249451113229E-4"/>
                  <c:y val="1.996993689652929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242-4227-A36E-99B0656EB7F5}"/>
                </c:ext>
              </c:extLst>
            </c:dLbl>
            <c:dLbl>
              <c:idx val="1"/>
              <c:layout>
                <c:manualLayout>
                  <c:x val="2.7812543457099151E-3"/>
                  <c:y val="-0.11608994310920559"/>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5162227062042775"/>
                      <c:h val="0.25505524178587619"/>
                    </c:manualLayout>
                  </c15:layout>
                </c:ext>
                <c:ext xmlns:c16="http://schemas.microsoft.com/office/drawing/2014/chart" uri="{C3380CC4-5D6E-409C-BE32-E72D297353CC}">
                  <c16:uniqueId val="{00000003-A242-4227-A36E-99B0656EB7F5}"/>
                </c:ext>
              </c:extLst>
            </c:dLbl>
            <c:dLbl>
              <c:idx val="2"/>
              <c:layout>
                <c:manualLayout>
                  <c:x val="0.13641658372177812"/>
                  <c:y val="1.308900523560209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242-4227-A36E-99B0656EB7F5}"/>
                </c:ext>
              </c:extLst>
            </c:dLbl>
            <c:dLbl>
              <c:idx val="3"/>
              <c:layout>
                <c:manualLayout>
                  <c:x val="-3.2526069376463077E-3"/>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242-4227-A36E-99B0656EB7F5}"/>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effectLst>
                      <a:glow>
                        <a:schemeClr val="accent1">
                          <a:alpha val="40000"/>
                        </a:schemeClr>
                      </a:glow>
                    </a:effectLst>
                    <a:latin typeface="+mn-lt"/>
                    <a:ea typeface="+mn-ea"/>
                    <a:cs typeface="+mn-cs"/>
                  </a:defRPr>
                </a:pPr>
                <a:endParaRPr lang="es-ES_tradnl"/>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Hoja1!$A$2:$A$5</c:f>
              <c:strCache>
                <c:ptCount val="4"/>
                <c:pt idx="0">
                  <c:v>Mujer Sola</c:v>
                </c:pt>
                <c:pt idx="1">
                  <c:v>Mujer acompañada</c:v>
                </c:pt>
                <c:pt idx="2">
                  <c:v>Hombre acompañado</c:v>
                </c:pt>
                <c:pt idx="3">
                  <c:v>Hombre solo</c:v>
                </c:pt>
              </c:strCache>
            </c:strRef>
          </c:cat>
          <c:val>
            <c:numRef>
              <c:f>Hoja1!$B$2:$B$5</c:f>
              <c:numCache>
                <c:formatCode>###0</c:formatCode>
                <c:ptCount val="4"/>
                <c:pt idx="0">
                  <c:v>9</c:v>
                </c:pt>
                <c:pt idx="1">
                  <c:v>30</c:v>
                </c:pt>
                <c:pt idx="2" formatCode="General">
                  <c:v>38</c:v>
                </c:pt>
                <c:pt idx="3" formatCode="General">
                  <c:v>31</c:v>
                </c:pt>
              </c:numCache>
            </c:numRef>
          </c:val>
          <c:extLst>
            <c:ext xmlns:c16="http://schemas.microsoft.com/office/drawing/2014/chart" uri="{C3380CC4-5D6E-409C-BE32-E72D297353CC}">
              <c16:uniqueId val="{00000008-A242-4227-A36E-99B0656EB7F5}"/>
            </c:ext>
          </c:extLst>
        </c:ser>
        <c:dLbls>
          <c:dLblPos val="outEnd"/>
          <c:showLegendKey val="0"/>
          <c:showVal val="1"/>
          <c:showCatName val="0"/>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effectLst>
            <a:glow>
              <a:schemeClr val="accent1">
                <a:alpha val="40000"/>
              </a:schemeClr>
            </a:glow>
          </a:effectLst>
        </a:defRPr>
      </a:pPr>
      <a:endParaRPr lang="es-ES_tradnl"/>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150"/>
      <c:rAngAx val="0"/>
    </c:view3D>
    <c:floor>
      <c:thickness val="0"/>
    </c:floor>
    <c:sideWall>
      <c:thickness val="0"/>
      <c:spPr>
        <a:noFill/>
        <a:ln w="12662">
          <a:noFill/>
          <a:prstDash val="solid"/>
        </a:ln>
      </c:spPr>
    </c:sideWall>
    <c:backWall>
      <c:thickness val="0"/>
      <c:spPr>
        <a:noFill/>
        <a:ln w="12662">
          <a:noFill/>
          <a:prstDash val="solid"/>
        </a:ln>
      </c:spPr>
    </c:backWall>
    <c:plotArea>
      <c:layout>
        <c:manualLayout>
          <c:layoutTarget val="inner"/>
          <c:xMode val="edge"/>
          <c:yMode val="edge"/>
          <c:x val="1.0212575006364634E-2"/>
          <c:y val="0.22781459609215515"/>
          <c:w val="0.98570019780136175"/>
          <c:h val="0.6841153149644259"/>
        </c:manualLayout>
      </c:layout>
      <c:pie3DChart>
        <c:varyColors val="1"/>
        <c:ser>
          <c:idx val="2"/>
          <c:order val="0"/>
          <c:tx>
            <c:strRef>
              <c:f>Sheet1!$B$1</c:f>
              <c:strCache>
                <c:ptCount val="1"/>
                <c:pt idx="0">
                  <c:v>Hombres</c:v>
                </c:pt>
              </c:strCache>
            </c:strRef>
          </c:tx>
          <c:spPr>
            <a:solidFill>
              <a:srgbClr val="0070C0"/>
            </a:solidFill>
            <a:ln w="12662">
              <a:solidFill>
                <a:srgbClr val="000000"/>
              </a:solidFill>
              <a:prstDash val="solid"/>
            </a:ln>
          </c:spPr>
          <c:dLbls>
            <c:spPr>
              <a:noFill/>
              <a:ln w="25325">
                <a:noFill/>
              </a:ln>
            </c:spPr>
            <c:txPr>
              <a:bodyPr wrap="square" lIns="38100" tIns="19050" rIns="38100" bIns="19050" anchor="ctr">
                <a:spAutoFit/>
              </a:bodyPr>
              <a:lstStyle/>
              <a:p>
                <a:pPr>
                  <a:defRPr sz="798" b="1" i="0" u="none" strike="noStrike" baseline="0">
                    <a:solidFill>
                      <a:srgbClr val="000000"/>
                    </a:solidFill>
                    <a:latin typeface="Arial"/>
                    <a:ea typeface="Arial"/>
                    <a:cs typeface="Aria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Sheet1!$A$2:$A$9</c:f>
              <c:strCache>
                <c:ptCount val="4"/>
                <c:pt idx="0">
                  <c:v>Infarto</c:v>
                </c:pt>
                <c:pt idx="1">
                  <c:v>Intoxicación por gases</c:v>
                </c:pt>
                <c:pt idx="2">
                  <c:v>Quemaduras</c:v>
                </c:pt>
                <c:pt idx="3">
                  <c:v>Traumatismo</c:v>
                </c:pt>
              </c:strCache>
            </c:strRef>
          </c:cat>
          <c:val>
            <c:numRef>
              <c:f>Sheet1!$B$2:$B$9</c:f>
            </c:numRef>
          </c:val>
          <c:extLst>
            <c:ext xmlns:c16="http://schemas.microsoft.com/office/drawing/2014/chart" uri="{C3380CC4-5D6E-409C-BE32-E72D297353CC}">
              <c16:uniqueId val="{00000000-3B07-434F-B6F2-8D3BF6F63420}"/>
            </c:ext>
          </c:extLst>
        </c:ser>
        <c:ser>
          <c:idx val="3"/>
          <c:order val="1"/>
          <c:tx>
            <c:strRef>
              <c:f>Sheet1!$C$1</c:f>
              <c:strCache>
                <c:ptCount val="1"/>
                <c:pt idx="0">
                  <c:v>Mujeres</c:v>
                </c:pt>
              </c:strCache>
            </c:strRef>
          </c:tx>
          <c:spPr>
            <a:solidFill>
              <a:srgbClr val="FF3399"/>
            </a:solidFill>
            <a:ln w="12662">
              <a:solidFill>
                <a:srgbClr val="000000"/>
              </a:solidFill>
              <a:prstDash val="solid"/>
            </a:ln>
          </c:spPr>
          <c:dLbls>
            <c:spPr>
              <a:noFill/>
              <a:ln w="25325">
                <a:noFill/>
              </a:ln>
            </c:spPr>
            <c:txPr>
              <a:bodyPr wrap="square" lIns="38100" tIns="19050" rIns="38100" bIns="19050" anchor="ctr">
                <a:spAutoFit/>
              </a:bodyPr>
              <a:lstStyle/>
              <a:p>
                <a:pPr>
                  <a:defRPr sz="798" b="1" i="0" u="none" strike="noStrike" baseline="0">
                    <a:solidFill>
                      <a:srgbClr val="000000"/>
                    </a:solidFill>
                    <a:latin typeface="Arial"/>
                    <a:ea typeface="Arial"/>
                    <a:cs typeface="Aria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Sheet1!$A$2:$A$9</c:f>
              <c:strCache>
                <c:ptCount val="4"/>
                <c:pt idx="0">
                  <c:v>Infarto</c:v>
                </c:pt>
                <c:pt idx="1">
                  <c:v>Intoxicación por gases</c:v>
                </c:pt>
                <c:pt idx="2">
                  <c:v>Quemaduras</c:v>
                </c:pt>
                <c:pt idx="3">
                  <c:v>Traumatismo</c:v>
                </c:pt>
              </c:strCache>
            </c:strRef>
          </c:cat>
          <c:val>
            <c:numRef>
              <c:f>Sheet1!$C$2:$C$9</c:f>
            </c:numRef>
          </c:val>
          <c:extLst>
            <c:ext xmlns:c16="http://schemas.microsoft.com/office/drawing/2014/chart" uri="{C3380CC4-5D6E-409C-BE32-E72D297353CC}">
              <c16:uniqueId val="{00000001-3B07-434F-B6F2-8D3BF6F63420}"/>
            </c:ext>
          </c:extLst>
        </c:ser>
        <c:ser>
          <c:idx val="4"/>
          <c:order val="2"/>
          <c:tx>
            <c:strRef>
              <c:f>Sheet1!$D$1</c:f>
              <c:strCache>
                <c:ptCount val="1"/>
                <c:pt idx="0">
                  <c:v>Total</c:v>
                </c:pt>
              </c:strCache>
            </c:strRef>
          </c:tx>
          <c:spPr>
            <a:solidFill>
              <a:schemeClr val="bg1">
                <a:lumMod val="85000"/>
              </a:schemeClr>
            </a:solidFill>
            <a:ln w="12662">
              <a:solidFill>
                <a:srgbClr val="000000"/>
              </a:solidFill>
              <a:prstDash val="solid"/>
            </a:ln>
          </c:spPr>
          <c:dPt>
            <c:idx val="0"/>
            <c:bubble3D val="0"/>
            <c:spPr>
              <a:solidFill>
                <a:schemeClr val="bg1">
                  <a:lumMod val="95000"/>
                </a:schemeClr>
              </a:solidFill>
              <a:ln w="12662">
                <a:solidFill>
                  <a:srgbClr val="000000"/>
                </a:solidFill>
                <a:prstDash val="solid"/>
              </a:ln>
            </c:spPr>
            <c:extLst>
              <c:ext xmlns:c16="http://schemas.microsoft.com/office/drawing/2014/chart" uri="{C3380CC4-5D6E-409C-BE32-E72D297353CC}">
                <c16:uniqueId val="{00000003-3B07-434F-B6F2-8D3BF6F63420}"/>
              </c:ext>
            </c:extLst>
          </c:dPt>
          <c:dPt>
            <c:idx val="1"/>
            <c:bubble3D val="0"/>
            <c:spPr>
              <a:solidFill>
                <a:schemeClr val="accent6">
                  <a:lumMod val="60000"/>
                  <a:lumOff val="40000"/>
                </a:schemeClr>
              </a:solidFill>
              <a:ln w="12662">
                <a:solidFill>
                  <a:srgbClr val="000000"/>
                </a:solidFill>
                <a:prstDash val="solid"/>
              </a:ln>
            </c:spPr>
            <c:extLst>
              <c:ext xmlns:c16="http://schemas.microsoft.com/office/drawing/2014/chart" uri="{C3380CC4-5D6E-409C-BE32-E72D297353CC}">
                <c16:uniqueId val="{00000005-3B07-434F-B6F2-8D3BF6F63420}"/>
              </c:ext>
            </c:extLst>
          </c:dPt>
          <c:dPt>
            <c:idx val="2"/>
            <c:bubble3D val="0"/>
            <c:spPr>
              <a:solidFill>
                <a:schemeClr val="tx1">
                  <a:lumMod val="65000"/>
                  <a:lumOff val="35000"/>
                </a:schemeClr>
              </a:solidFill>
              <a:ln w="12662">
                <a:solidFill>
                  <a:srgbClr val="000000"/>
                </a:solidFill>
                <a:prstDash val="solid"/>
              </a:ln>
            </c:spPr>
            <c:extLst>
              <c:ext xmlns:c16="http://schemas.microsoft.com/office/drawing/2014/chart" uri="{C3380CC4-5D6E-409C-BE32-E72D297353CC}">
                <c16:uniqueId val="{00000007-3B07-434F-B6F2-8D3BF6F63420}"/>
              </c:ext>
            </c:extLst>
          </c:dPt>
          <c:dPt>
            <c:idx val="3"/>
            <c:bubble3D val="0"/>
            <c:spPr>
              <a:solidFill>
                <a:schemeClr val="accent2"/>
              </a:solidFill>
              <a:ln w="12662">
                <a:solidFill>
                  <a:srgbClr val="000000"/>
                </a:solidFill>
                <a:prstDash val="solid"/>
              </a:ln>
            </c:spPr>
            <c:extLst>
              <c:ext xmlns:c16="http://schemas.microsoft.com/office/drawing/2014/chart" uri="{C3380CC4-5D6E-409C-BE32-E72D297353CC}">
                <c16:uniqueId val="{00000009-3B07-434F-B6F2-8D3BF6F63420}"/>
              </c:ext>
            </c:extLst>
          </c:dPt>
          <c:dLbls>
            <c:dLbl>
              <c:idx val="1"/>
              <c:layout>
                <c:manualLayout>
                  <c:x val="8.2646120085650907E-2"/>
                  <c:y val="-0.3977642214052939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B07-434F-B6F2-8D3BF6F63420}"/>
                </c:ext>
              </c:extLst>
            </c:dLbl>
            <c:dLbl>
              <c:idx val="2"/>
              <c:layout>
                <c:manualLayout>
                  <c:x val="3.189921205533075E-4"/>
                  <c:y val="-6.6189295569999973E-3"/>
                </c:manualLayout>
              </c:layout>
              <c:dLblPos val="outEnd"/>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B07-434F-B6F2-8D3BF6F63420}"/>
                </c:ext>
              </c:extLst>
            </c:dLbl>
            <c:dLbl>
              <c:idx val="3"/>
              <c:layout>
                <c:manualLayout>
                  <c:x val="0"/>
                  <c:y val="4.0965660542432114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3B07-434F-B6F2-8D3BF6F63420}"/>
                </c:ext>
              </c:extLst>
            </c:dLbl>
            <c:spPr>
              <a:noFill/>
              <a:ln w="25325">
                <a:noFill/>
              </a:ln>
            </c:spPr>
            <c:showLegendKey val="0"/>
            <c:showVal val="1"/>
            <c:showCatName val="1"/>
            <c:showSerName val="0"/>
            <c:showPercent val="1"/>
            <c:showBubbleSize val="0"/>
            <c:showLeaderLines val="0"/>
            <c:extLst>
              <c:ext xmlns:c15="http://schemas.microsoft.com/office/drawing/2012/chart" uri="{CE6537A1-D6FC-4f65-9D91-7224C49458BB}"/>
            </c:extLst>
          </c:dLbls>
          <c:cat>
            <c:strRef>
              <c:f>Sheet1!$A$2:$A$9</c:f>
              <c:strCache>
                <c:ptCount val="4"/>
                <c:pt idx="0">
                  <c:v>Infarto</c:v>
                </c:pt>
                <c:pt idx="1">
                  <c:v>Intoxicación por gases</c:v>
                </c:pt>
                <c:pt idx="2">
                  <c:v>Quemaduras</c:v>
                </c:pt>
                <c:pt idx="3">
                  <c:v>Traumatismo</c:v>
                </c:pt>
              </c:strCache>
            </c:strRef>
          </c:cat>
          <c:val>
            <c:numRef>
              <c:f>Sheet1!$D$2:$D$9</c:f>
              <c:numCache>
                <c:formatCode>General</c:formatCode>
                <c:ptCount val="4"/>
                <c:pt idx="0">
                  <c:v>1</c:v>
                </c:pt>
                <c:pt idx="1">
                  <c:v>74</c:v>
                </c:pt>
                <c:pt idx="2">
                  <c:v>40</c:v>
                </c:pt>
                <c:pt idx="3">
                  <c:v>13</c:v>
                </c:pt>
              </c:numCache>
            </c:numRef>
          </c:val>
          <c:extLst>
            <c:ext xmlns:c16="http://schemas.microsoft.com/office/drawing/2014/chart" uri="{C3380CC4-5D6E-409C-BE32-E72D297353CC}">
              <c16:uniqueId val="{0000000A-3B07-434F-B6F2-8D3BF6F63420}"/>
            </c:ext>
          </c:extLst>
        </c:ser>
        <c:dLbls>
          <c:showLegendKey val="0"/>
          <c:showVal val="0"/>
          <c:showCatName val="0"/>
          <c:showSerName val="0"/>
          <c:showPercent val="0"/>
          <c:showBubbleSize val="0"/>
          <c:showLeaderLines val="0"/>
        </c:dLbls>
      </c:pie3DChart>
    </c:plotArea>
    <c:plotVisOnly val="1"/>
    <c:dispBlanksAs val="gap"/>
    <c:showDLblsOverMax val="0"/>
  </c:chart>
  <c:spPr>
    <a:noFill/>
    <a:ln>
      <a:noFill/>
    </a:ln>
  </c:spPr>
  <c:txPr>
    <a:bodyPr/>
    <a:lstStyle/>
    <a:p>
      <a:pPr>
        <a:defRPr sz="1100" b="1" i="0" u="none" strike="noStrike" baseline="0">
          <a:solidFill>
            <a:srgbClr val="000000"/>
          </a:solidFill>
          <a:latin typeface="Arial"/>
          <a:ea typeface="Arial"/>
          <a:cs typeface="Arial"/>
        </a:defRPr>
      </a:pPr>
      <a:endParaRPr lang="es-ES_tradnl"/>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560007696531641"/>
          <c:y val="8.1724325414859689E-2"/>
          <c:w val="0.71421424352502394"/>
          <c:h val="0.9526062841461217"/>
        </c:manualLayout>
      </c:layout>
      <c:pieChart>
        <c:varyColors val="1"/>
        <c:ser>
          <c:idx val="0"/>
          <c:order val="0"/>
          <c:tx>
            <c:strRef>
              <c:f>Hoja1!$B$1</c:f>
              <c:strCache>
                <c:ptCount val="1"/>
                <c:pt idx="0">
                  <c:v>Víctimas</c:v>
                </c:pt>
              </c:strCache>
            </c:strRef>
          </c:tx>
          <c:dPt>
            <c:idx val="0"/>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1-D00B-421D-BC29-F850C3A74AA9}"/>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3-D00B-421D-BC29-F850C3A74AA9}"/>
              </c:ext>
            </c:extLst>
          </c:dPt>
          <c:dPt>
            <c:idx val="2"/>
            <c:bubble3D val="0"/>
            <c:spPr>
              <a:solidFill>
                <a:srgbClr val="FF9900"/>
              </a:solidFill>
              <a:ln w="19050">
                <a:solidFill>
                  <a:schemeClr val="lt1"/>
                </a:solidFill>
              </a:ln>
              <a:effectLst/>
            </c:spPr>
            <c:extLst>
              <c:ext xmlns:c16="http://schemas.microsoft.com/office/drawing/2014/chart" uri="{C3380CC4-5D6E-409C-BE32-E72D297353CC}">
                <c16:uniqueId val="{00000005-D00B-421D-BC29-F850C3A74AA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D00B-421D-BC29-F850C3A74AA9}"/>
              </c:ext>
            </c:extLst>
          </c:dPt>
          <c:dPt>
            <c:idx val="4"/>
            <c:bubble3D val="0"/>
            <c:spPr>
              <a:solidFill>
                <a:srgbClr val="002060"/>
              </a:solidFill>
              <a:ln w="19050">
                <a:solidFill>
                  <a:schemeClr val="lt1"/>
                </a:solidFill>
              </a:ln>
              <a:effectLst/>
            </c:spPr>
            <c:extLst>
              <c:ext xmlns:c16="http://schemas.microsoft.com/office/drawing/2014/chart" uri="{C3380CC4-5D6E-409C-BE32-E72D297353CC}">
                <c16:uniqueId val="{00000009-D00B-421D-BC29-F850C3A74AA9}"/>
              </c:ext>
            </c:extLst>
          </c:dPt>
          <c:dPt>
            <c:idx val="5"/>
            <c:bubble3D val="0"/>
            <c:spPr>
              <a:solidFill>
                <a:srgbClr val="FF5050"/>
              </a:solidFill>
              <a:ln w="19050">
                <a:solidFill>
                  <a:schemeClr val="lt1"/>
                </a:solidFill>
              </a:ln>
              <a:effectLst/>
            </c:spPr>
            <c:extLst>
              <c:ext xmlns:c16="http://schemas.microsoft.com/office/drawing/2014/chart" uri="{C3380CC4-5D6E-409C-BE32-E72D297353CC}">
                <c16:uniqueId val="{0000000B-D00B-421D-BC29-F850C3A74AA9}"/>
              </c:ext>
            </c:extLst>
          </c:dPt>
          <c:dPt>
            <c:idx val="6"/>
            <c:bubble3D val="0"/>
            <c:spPr>
              <a:solidFill>
                <a:srgbClr val="7030A0"/>
              </a:solidFill>
              <a:ln w="19050">
                <a:solidFill>
                  <a:schemeClr val="lt1"/>
                </a:solidFill>
              </a:ln>
              <a:effectLst/>
            </c:spPr>
            <c:extLst>
              <c:ext xmlns:c16="http://schemas.microsoft.com/office/drawing/2014/chart" uri="{C3380CC4-5D6E-409C-BE32-E72D297353CC}">
                <c16:uniqueId val="{0000000D-D00B-421D-BC29-F850C3A74AA9}"/>
              </c:ext>
            </c:extLst>
          </c:dPt>
          <c:dLbls>
            <c:dLbl>
              <c:idx val="0"/>
              <c:layout>
                <c:manualLayout>
                  <c:x val="-0.16576653774055955"/>
                  <c:y val="0.17251917638703604"/>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00B-421D-BC29-F850C3A74AA9}"/>
                </c:ext>
              </c:extLst>
            </c:dLbl>
            <c:dLbl>
              <c:idx val="1"/>
              <c:layout>
                <c:manualLayout>
                  <c:x val="-0.21032892934572212"/>
                  <c:y val="-0.17199091401959368"/>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00B-421D-BC29-F850C3A74AA9}"/>
                </c:ext>
              </c:extLst>
            </c:dLbl>
            <c:dLbl>
              <c:idx val="2"/>
              <c:layout>
                <c:manualLayout>
                  <c:x val="3.0989342186381778E-2"/>
                  <c:y val="-5.533391176463778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00B-421D-BC29-F850C3A74AA9}"/>
                </c:ext>
              </c:extLst>
            </c:dLbl>
            <c:dLbl>
              <c:idx val="3"/>
              <c:layout>
                <c:manualLayout>
                  <c:x val="0.19743465807960234"/>
                  <c:y val="-0.11313548810026779"/>
                </c:manualLayout>
              </c:layout>
              <c:showLegendKey val="0"/>
              <c:showVal val="0"/>
              <c:showCatName val="1"/>
              <c:showSerName val="0"/>
              <c:showPercent val="1"/>
              <c:showBubbleSize val="0"/>
              <c:extLst>
                <c:ext xmlns:c15="http://schemas.microsoft.com/office/drawing/2012/chart" uri="{CE6537A1-D6FC-4f65-9D91-7224C49458BB}">
                  <c15:layout>
                    <c:manualLayout>
                      <c:w val="0.21936635430611334"/>
                      <c:h val="0.14946251412970663"/>
                    </c:manualLayout>
                  </c15:layout>
                </c:ext>
                <c:ext xmlns:c16="http://schemas.microsoft.com/office/drawing/2014/chart" uri="{C3380CC4-5D6E-409C-BE32-E72D297353CC}">
                  <c16:uniqueId val="{00000007-D00B-421D-BC29-F850C3A74AA9}"/>
                </c:ext>
              </c:extLst>
            </c:dLbl>
            <c:dLbl>
              <c:idx val="4"/>
              <c:layout>
                <c:manualLayout>
                  <c:x val="0.16742898839164222"/>
                  <c:y val="5.4033599074333492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D00B-421D-BC29-F850C3A74AA9}"/>
                </c:ext>
              </c:extLst>
            </c:dLbl>
            <c:dLbl>
              <c:idx val="5"/>
              <c:layout>
                <c:manualLayout>
                  <c:x val="0.16317395108353519"/>
                  <c:y val="0.15984286427361941"/>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D00B-421D-BC29-F850C3A74AA9}"/>
                </c:ext>
              </c:extLst>
            </c:dLbl>
            <c:dLbl>
              <c:idx val="6"/>
              <c:layout>
                <c:manualLayout>
                  <c:x val="7.1738288850237211E-2"/>
                  <c:y val="0.12497854037502328"/>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D00B-421D-BC29-F850C3A74AA9}"/>
                </c:ext>
              </c:extLst>
            </c:dLbl>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es-ES_tradnl"/>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Hoja1!$A$2:$A$8</c:f>
              <c:strCache>
                <c:ptCount val="7"/>
                <c:pt idx="0">
                  <c:v>Fumar </c:v>
                </c:pt>
                <c:pt idx="1">
                  <c:v>Electricidad</c:v>
                </c:pt>
                <c:pt idx="2">
                  <c:v>Productor de calor</c:v>
                </c:pt>
                <c:pt idx="3">
                  <c:v>Indeterminado</c:v>
                </c:pt>
                <c:pt idx="4">
                  <c:v>Fuga de gas</c:v>
                </c:pt>
                <c:pt idx="5">
                  <c:v>Fuego directo</c:v>
                </c:pt>
                <c:pt idx="6">
                  <c:v>Cocinar</c:v>
                </c:pt>
              </c:strCache>
            </c:strRef>
          </c:cat>
          <c:val>
            <c:numRef>
              <c:f>Hoja1!$B$2:$B$8</c:f>
              <c:numCache>
                <c:formatCode>General</c:formatCode>
                <c:ptCount val="7"/>
                <c:pt idx="0">
                  <c:v>22</c:v>
                </c:pt>
                <c:pt idx="1">
                  <c:v>19</c:v>
                </c:pt>
                <c:pt idx="2">
                  <c:v>9</c:v>
                </c:pt>
                <c:pt idx="3">
                  <c:v>18</c:v>
                </c:pt>
                <c:pt idx="4">
                  <c:v>5</c:v>
                </c:pt>
                <c:pt idx="5">
                  <c:v>8</c:v>
                </c:pt>
                <c:pt idx="6">
                  <c:v>8</c:v>
                </c:pt>
              </c:numCache>
            </c:numRef>
          </c:val>
          <c:extLst>
            <c:ext xmlns:c16="http://schemas.microsoft.com/office/drawing/2014/chart" uri="{C3380CC4-5D6E-409C-BE32-E72D297353CC}">
              <c16:uniqueId val="{0000000E-D00B-421D-BC29-F850C3A74AA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00" b="1">
          <a:solidFill>
            <a:schemeClr val="bg1"/>
          </a:solidFill>
        </a:defRPr>
      </a:pPr>
      <a:endParaRPr lang="es-ES_tradnl"/>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179"/>
      <c:rAngAx val="0"/>
      <c:perspective val="50"/>
    </c:view3D>
    <c:floor>
      <c:thickness val="0"/>
    </c:floor>
    <c:sideWall>
      <c:thickness val="0"/>
      <c:spPr>
        <a:noFill/>
        <a:ln w="6350">
          <a:solidFill>
            <a:srgbClr val="000000"/>
          </a:solidFill>
          <a:prstDash val="solid"/>
        </a:ln>
      </c:spPr>
    </c:sideWall>
    <c:backWall>
      <c:thickness val="0"/>
      <c:spPr>
        <a:noFill/>
        <a:ln w="6350">
          <a:solidFill>
            <a:srgbClr val="000000"/>
          </a:solidFill>
          <a:prstDash val="solid"/>
        </a:ln>
      </c:spPr>
    </c:backWall>
    <c:plotArea>
      <c:layout>
        <c:manualLayout>
          <c:layoutTarget val="inner"/>
          <c:xMode val="edge"/>
          <c:yMode val="edge"/>
          <c:x val="1.2508632399529745E-2"/>
          <c:y val="8.9443365695792879E-2"/>
          <c:w val="0.86845535048273781"/>
          <c:h val="0.85681424158094011"/>
        </c:manualLayout>
      </c:layout>
      <c:pie3DChart>
        <c:varyColors val="1"/>
        <c:ser>
          <c:idx val="19"/>
          <c:order val="0"/>
          <c:tx>
            <c:strRef>
              <c:f>Sheet1!$B$1</c:f>
              <c:strCache>
                <c:ptCount val="1"/>
                <c:pt idx="0">
                  <c:v>Víctimas</c:v>
                </c:pt>
              </c:strCache>
            </c:strRef>
          </c:tx>
          <c:spPr>
            <a:solidFill>
              <a:srgbClr val="FFFF99"/>
            </a:solidFill>
            <a:ln w="12700">
              <a:solidFill>
                <a:srgbClr val="000000"/>
              </a:solidFill>
              <a:prstDash val="solid"/>
            </a:ln>
          </c:spPr>
          <c:dPt>
            <c:idx val="0"/>
            <c:bubble3D val="0"/>
            <c:spPr>
              <a:solidFill>
                <a:srgbClr val="3C649A"/>
              </a:solidFill>
              <a:ln w="12700">
                <a:solidFill>
                  <a:srgbClr val="000000"/>
                </a:solidFill>
                <a:prstDash val="solid"/>
              </a:ln>
            </c:spPr>
            <c:extLst>
              <c:ext xmlns:c16="http://schemas.microsoft.com/office/drawing/2014/chart" uri="{C3380CC4-5D6E-409C-BE32-E72D297353CC}">
                <c16:uniqueId val="{00000001-61DF-472C-BA5C-B10553D568D0}"/>
              </c:ext>
            </c:extLst>
          </c:dPt>
          <c:dPt>
            <c:idx val="1"/>
            <c:bubble3D val="0"/>
            <c:spPr>
              <a:solidFill>
                <a:srgbClr val="FFC000"/>
              </a:solidFill>
              <a:ln w="12700">
                <a:solidFill>
                  <a:srgbClr val="000000"/>
                </a:solidFill>
                <a:prstDash val="solid"/>
              </a:ln>
            </c:spPr>
            <c:extLst>
              <c:ext xmlns:c16="http://schemas.microsoft.com/office/drawing/2014/chart" uri="{C3380CC4-5D6E-409C-BE32-E72D297353CC}">
                <c16:uniqueId val="{00000003-61DF-472C-BA5C-B10553D568D0}"/>
              </c:ext>
            </c:extLst>
          </c:dPt>
          <c:dPt>
            <c:idx val="2"/>
            <c:bubble3D val="0"/>
            <c:spPr>
              <a:solidFill>
                <a:schemeClr val="bg1">
                  <a:lumMod val="95000"/>
                </a:schemeClr>
              </a:solidFill>
              <a:ln w="12700">
                <a:solidFill>
                  <a:srgbClr val="000000"/>
                </a:solidFill>
                <a:prstDash val="solid"/>
              </a:ln>
            </c:spPr>
            <c:extLst>
              <c:ext xmlns:c16="http://schemas.microsoft.com/office/drawing/2014/chart" uri="{C3380CC4-5D6E-409C-BE32-E72D297353CC}">
                <c16:uniqueId val="{00000005-61DF-472C-BA5C-B10553D568D0}"/>
              </c:ext>
            </c:extLst>
          </c:dPt>
          <c:dPt>
            <c:idx val="3"/>
            <c:bubble3D val="0"/>
            <c:spPr>
              <a:solidFill>
                <a:srgbClr val="00B0F0"/>
              </a:solidFill>
              <a:ln w="12700">
                <a:solidFill>
                  <a:srgbClr val="000000"/>
                </a:solidFill>
                <a:prstDash val="solid"/>
              </a:ln>
            </c:spPr>
            <c:extLst>
              <c:ext xmlns:c16="http://schemas.microsoft.com/office/drawing/2014/chart" uri="{C3380CC4-5D6E-409C-BE32-E72D297353CC}">
                <c16:uniqueId val="{00000007-61DF-472C-BA5C-B10553D568D0}"/>
              </c:ext>
            </c:extLst>
          </c:dPt>
          <c:dPt>
            <c:idx val="4"/>
            <c:bubble3D val="0"/>
            <c:spPr>
              <a:solidFill>
                <a:srgbClr val="C00000"/>
              </a:solidFill>
              <a:ln w="12700">
                <a:solidFill>
                  <a:srgbClr val="000000"/>
                </a:solidFill>
                <a:prstDash val="solid"/>
              </a:ln>
            </c:spPr>
            <c:extLst>
              <c:ext xmlns:c16="http://schemas.microsoft.com/office/drawing/2014/chart" uri="{C3380CC4-5D6E-409C-BE32-E72D297353CC}">
                <c16:uniqueId val="{00000009-61DF-472C-BA5C-B10553D568D0}"/>
              </c:ext>
            </c:extLst>
          </c:dPt>
          <c:dPt>
            <c:idx val="5"/>
            <c:bubble3D val="0"/>
            <c:spPr>
              <a:solidFill>
                <a:schemeClr val="bg1">
                  <a:lumMod val="65000"/>
                </a:schemeClr>
              </a:solidFill>
              <a:ln w="12700">
                <a:solidFill>
                  <a:srgbClr val="000000"/>
                </a:solidFill>
                <a:prstDash val="solid"/>
              </a:ln>
            </c:spPr>
            <c:extLst>
              <c:ext xmlns:c16="http://schemas.microsoft.com/office/drawing/2014/chart" uri="{C3380CC4-5D6E-409C-BE32-E72D297353CC}">
                <c16:uniqueId val="{0000000B-61DF-472C-BA5C-B10553D568D0}"/>
              </c:ext>
            </c:extLst>
          </c:dPt>
          <c:dPt>
            <c:idx val="6"/>
            <c:bubble3D val="0"/>
            <c:spPr>
              <a:solidFill>
                <a:srgbClr val="FFFF00"/>
              </a:solidFill>
              <a:ln w="12700">
                <a:solidFill>
                  <a:srgbClr val="000000"/>
                </a:solidFill>
                <a:prstDash val="solid"/>
              </a:ln>
            </c:spPr>
            <c:extLst>
              <c:ext xmlns:c16="http://schemas.microsoft.com/office/drawing/2014/chart" uri="{C3380CC4-5D6E-409C-BE32-E72D297353CC}">
                <c16:uniqueId val="{0000000D-61DF-472C-BA5C-B10553D568D0}"/>
              </c:ext>
            </c:extLst>
          </c:dPt>
          <c:dPt>
            <c:idx val="7"/>
            <c:bubble3D val="0"/>
            <c:spPr>
              <a:solidFill>
                <a:srgbClr val="00B050"/>
              </a:solidFill>
              <a:ln w="12700">
                <a:solidFill>
                  <a:srgbClr val="000000"/>
                </a:solidFill>
                <a:prstDash val="solid"/>
              </a:ln>
            </c:spPr>
            <c:extLst>
              <c:ext xmlns:c16="http://schemas.microsoft.com/office/drawing/2014/chart" uri="{C3380CC4-5D6E-409C-BE32-E72D297353CC}">
                <c16:uniqueId val="{0000000F-61DF-472C-BA5C-B10553D568D0}"/>
              </c:ext>
            </c:extLst>
          </c:dPt>
          <c:dLbls>
            <c:dLbl>
              <c:idx val="0"/>
              <c:layout>
                <c:manualLayout>
                  <c:x val="4.3495169676273093E-3"/>
                  <c:y val="8.236877164419176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1DF-472C-BA5C-B10553D568D0}"/>
                </c:ext>
              </c:extLst>
            </c:dLbl>
            <c:dLbl>
              <c:idx val="1"/>
              <c:layout>
                <c:manualLayout>
                  <c:x val="5.2491067036857873E-2"/>
                  <c:y val="4.3885313048566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1DF-472C-BA5C-B10553D568D0}"/>
                </c:ext>
              </c:extLst>
            </c:dLbl>
            <c:dLbl>
              <c:idx val="2"/>
              <c:layout>
                <c:manualLayout>
                  <c:x val="-4.1107890682482447E-2"/>
                  <c:y val="-0.3108720391811760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1DF-472C-BA5C-B10553D568D0}"/>
                </c:ext>
              </c:extLst>
            </c:dLbl>
            <c:dLbl>
              <c:idx val="3"/>
              <c:layout>
                <c:manualLayout>
                  <c:x val="-2.0104756523400595E-2"/>
                  <c:y val="2.839068755960693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1DF-472C-BA5C-B10553D568D0}"/>
                </c:ext>
              </c:extLst>
            </c:dLbl>
            <c:dLbl>
              <c:idx val="6"/>
              <c:layout>
                <c:manualLayout>
                  <c:x val="-1.3561233988756052E-2"/>
                  <c:y val="-1.896813073907024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1DF-472C-BA5C-B10553D568D0}"/>
                </c:ext>
              </c:extLst>
            </c:dLbl>
            <c:dLbl>
              <c:idx val="7"/>
              <c:layout>
                <c:manualLayout>
                  <c:x val="2.0712189021443117E-2"/>
                  <c:y val="-9.312010125968932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1DF-472C-BA5C-B10553D568D0}"/>
                </c:ext>
              </c:extLst>
            </c:dLbl>
            <c:spPr>
              <a:noFill/>
              <a:ln w="25400">
                <a:noFill/>
              </a:ln>
            </c:spPr>
            <c:showLegendKey val="0"/>
            <c:showVal val="1"/>
            <c:showCatName val="0"/>
            <c:showSerName val="0"/>
            <c:showPercent val="0"/>
            <c:showBubbleSize val="0"/>
            <c:showLeaderLines val="0"/>
            <c:extLst>
              <c:ext xmlns:c15="http://schemas.microsoft.com/office/drawing/2012/chart" uri="{CE6537A1-D6FC-4f65-9D91-7224C49458BB}"/>
            </c:extLst>
          </c:dLbls>
          <c:cat>
            <c:strRef>
              <c:f>Sheet1!$A$2:$A$9</c:f>
              <c:strCache>
                <c:ptCount val="8"/>
                <c:pt idx="0">
                  <c:v>Dormitorio</c:v>
                </c:pt>
                <c:pt idx="1">
                  <c:v>Salón</c:v>
                </c:pt>
                <c:pt idx="2">
                  <c:v>Cocina</c:v>
                </c:pt>
                <c:pt idx="3">
                  <c:v>Baño</c:v>
                </c:pt>
                <c:pt idx="4">
                  <c:v>Trastero</c:v>
                </c:pt>
                <c:pt idx="5">
                  <c:v>Sótano</c:v>
                </c:pt>
                <c:pt idx="6">
                  <c:v>Pasillo</c:v>
                </c:pt>
                <c:pt idx="7">
                  <c:v>Escalera</c:v>
                </c:pt>
              </c:strCache>
            </c:strRef>
          </c:cat>
          <c:val>
            <c:numRef>
              <c:f>Sheet1!$B$2:$B$9</c:f>
              <c:numCache>
                <c:formatCode>General</c:formatCode>
                <c:ptCount val="8"/>
                <c:pt idx="0">
                  <c:v>42</c:v>
                </c:pt>
                <c:pt idx="1">
                  <c:v>33</c:v>
                </c:pt>
                <c:pt idx="2">
                  <c:v>23</c:v>
                </c:pt>
                <c:pt idx="3">
                  <c:v>2</c:v>
                </c:pt>
                <c:pt idx="4">
                  <c:v>2</c:v>
                </c:pt>
                <c:pt idx="5">
                  <c:v>2</c:v>
                </c:pt>
                <c:pt idx="6">
                  <c:v>1</c:v>
                </c:pt>
                <c:pt idx="7">
                  <c:v>6</c:v>
                </c:pt>
              </c:numCache>
            </c:numRef>
          </c:val>
          <c:extLst>
            <c:ext xmlns:c16="http://schemas.microsoft.com/office/drawing/2014/chart" uri="{C3380CC4-5D6E-409C-BE32-E72D297353CC}">
              <c16:uniqueId val="{00000010-61DF-472C-BA5C-B10553D568D0}"/>
            </c:ext>
          </c:extLst>
        </c:ser>
        <c:dLbls>
          <c:showLegendKey val="0"/>
          <c:showVal val="0"/>
          <c:showCatName val="0"/>
          <c:showSerName val="0"/>
          <c:showPercent val="0"/>
          <c:showBubbleSize val="0"/>
          <c:showLeaderLines val="0"/>
        </c:dLbls>
      </c:pie3DChart>
    </c:plotArea>
    <c:legend>
      <c:legendPos val="r"/>
      <c:layout>
        <c:manualLayout>
          <c:xMode val="edge"/>
          <c:yMode val="edge"/>
          <c:x val="0.80149675656613406"/>
          <c:y val="7.2096008629989217E-2"/>
          <c:w val="0.14378547988463067"/>
          <c:h val="0.81128263214670981"/>
        </c:manualLayout>
      </c:layout>
      <c:overlay val="0"/>
    </c:legend>
    <c:plotVisOnly val="1"/>
    <c:dispBlanksAs val="gap"/>
    <c:showDLblsOverMax val="0"/>
  </c:chart>
  <c:spPr>
    <a:noFill/>
    <a:ln>
      <a:noFill/>
    </a:ln>
    <a:scene3d>
      <a:camera prst="orthographicFront"/>
      <a:lightRig rig="threePt" dir="t"/>
    </a:scene3d>
  </c:spPr>
  <c:txPr>
    <a:bodyPr/>
    <a:lstStyle/>
    <a:p>
      <a:pPr>
        <a:defRPr sz="1600" b="1" i="0" u="none" strike="noStrike" baseline="0">
          <a:solidFill>
            <a:srgbClr val="000000"/>
          </a:solidFill>
          <a:latin typeface="Arial"/>
          <a:ea typeface="Arial"/>
          <a:cs typeface="Arial"/>
        </a:defRPr>
      </a:pPr>
      <a:endParaRPr lang="es-ES_tradnl"/>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613273098916752"/>
          <c:y val="0.1358061057836957"/>
          <c:w val="0.58028412467918633"/>
          <c:h val="0.85963573472574339"/>
        </c:manualLayout>
      </c:layout>
      <c:pieChart>
        <c:varyColors val="1"/>
        <c:ser>
          <c:idx val="0"/>
          <c:order val="0"/>
          <c:tx>
            <c:strRef>
              <c:f>Hoja1!$B$1</c:f>
              <c:strCache>
                <c:ptCount val="1"/>
                <c:pt idx="0">
                  <c:v>Víctimas</c:v>
                </c:pt>
              </c:strCache>
            </c:strRef>
          </c:tx>
          <c:dPt>
            <c:idx val="0"/>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01-1D3A-4D4F-BCD0-9F64F4078395}"/>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3-1D3A-4D4F-BCD0-9F64F4078395}"/>
              </c:ext>
            </c:extLst>
          </c:dPt>
          <c:dPt>
            <c:idx val="2"/>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5-1D3A-4D4F-BCD0-9F64F4078395}"/>
              </c:ext>
            </c:extLst>
          </c:dPt>
          <c:dPt>
            <c:idx val="3"/>
            <c:bubble3D val="0"/>
            <c:spPr>
              <a:solidFill>
                <a:srgbClr val="FFFF00"/>
              </a:solidFill>
              <a:ln w="19050">
                <a:solidFill>
                  <a:schemeClr val="lt1"/>
                </a:solidFill>
              </a:ln>
              <a:effectLst/>
            </c:spPr>
            <c:extLst>
              <c:ext xmlns:c16="http://schemas.microsoft.com/office/drawing/2014/chart" uri="{C3380CC4-5D6E-409C-BE32-E72D297353CC}">
                <c16:uniqueId val="{00000007-1D3A-4D4F-BCD0-9F64F4078395}"/>
              </c:ext>
            </c:extLst>
          </c:dPt>
          <c:dPt>
            <c:idx val="4"/>
            <c:bubble3D val="0"/>
            <c:spPr>
              <a:solidFill>
                <a:srgbClr val="C00000"/>
              </a:solidFill>
              <a:ln w="19050">
                <a:solidFill>
                  <a:schemeClr val="lt1"/>
                </a:solidFill>
              </a:ln>
              <a:effectLst/>
            </c:spPr>
            <c:extLst>
              <c:ext xmlns:c16="http://schemas.microsoft.com/office/drawing/2014/chart" uri="{C3380CC4-5D6E-409C-BE32-E72D297353CC}">
                <c16:uniqueId val="{00000009-1D3A-4D4F-BCD0-9F64F407839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D3A-4D4F-BCD0-9F64F4078395}"/>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D3A-4D4F-BCD0-9F64F4078395}"/>
              </c:ext>
            </c:extLst>
          </c:dPt>
          <c:dPt>
            <c:idx val="7"/>
            <c:bubble3D val="0"/>
            <c:spPr>
              <a:solidFill>
                <a:srgbClr val="FF5050"/>
              </a:solidFill>
              <a:ln w="19050">
                <a:solidFill>
                  <a:schemeClr val="lt1"/>
                </a:solidFill>
              </a:ln>
              <a:effectLst/>
            </c:spPr>
            <c:extLst>
              <c:ext xmlns:c16="http://schemas.microsoft.com/office/drawing/2014/chart" uri="{C3380CC4-5D6E-409C-BE32-E72D297353CC}">
                <c16:uniqueId val="{0000000F-1D3A-4D4F-BCD0-9F64F4078395}"/>
              </c:ext>
            </c:extLst>
          </c:dPt>
          <c:dPt>
            <c:idx val="8"/>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11-1D3A-4D4F-BCD0-9F64F4078395}"/>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1D3A-4D4F-BCD0-9F64F4078395}"/>
              </c:ext>
            </c:extLst>
          </c:dPt>
          <c:dLbls>
            <c:dLbl>
              <c:idx val="0"/>
              <c:layout>
                <c:manualLayout>
                  <c:x val="0.20420870306034006"/>
                  <c:y val="-8.089006527014881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D3A-4D4F-BCD0-9F64F4078395}"/>
                </c:ext>
              </c:extLst>
            </c:dLbl>
            <c:dLbl>
              <c:idx val="1"/>
              <c:layout>
                <c:manualLayout>
                  <c:x val="1.0234321848289965E-2"/>
                  <c:y val="0"/>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D3A-4D4F-BCD0-9F64F4078395}"/>
                </c:ext>
              </c:extLst>
            </c:dLbl>
            <c:dLbl>
              <c:idx val="2"/>
              <c:layout>
                <c:manualLayout>
                  <c:x val="1.7115243590788195E-2"/>
                  <c:y val="3.593903226824046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D3A-4D4F-BCD0-9F64F4078395}"/>
                </c:ext>
              </c:extLst>
            </c:dLbl>
            <c:dLbl>
              <c:idx val="4"/>
              <c:layout>
                <c:manualLayout>
                  <c:x val="6.0676575906707855E-3"/>
                  <c:y val="7.9305822192183607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1D3A-4D4F-BCD0-9F64F4078395}"/>
                </c:ext>
              </c:extLst>
            </c:dLbl>
            <c:dLbl>
              <c:idx val="5"/>
              <c:layout>
                <c:manualLayout>
                  <c:x val="-2.5236496845821701E-2"/>
                  <c:y val="2.148521702533979E-2"/>
                </c:manualLayout>
              </c:layout>
              <c:showLegendKey val="0"/>
              <c:showVal val="0"/>
              <c:showCatName val="1"/>
              <c:showSerName val="0"/>
              <c:showPercent val="1"/>
              <c:showBubbleSize val="0"/>
              <c:extLst>
                <c:ext xmlns:c15="http://schemas.microsoft.com/office/drawing/2012/chart" uri="{CE6537A1-D6FC-4f65-9D91-7224C49458BB}">
                  <c15:layout>
                    <c:manualLayout>
                      <c:w val="0.1267922089466004"/>
                      <c:h val="0.11527608430587008"/>
                    </c:manualLayout>
                  </c15:layout>
                </c:ext>
                <c:ext xmlns:c16="http://schemas.microsoft.com/office/drawing/2014/chart" uri="{C3380CC4-5D6E-409C-BE32-E72D297353CC}">
                  <c16:uniqueId val="{0000000B-1D3A-4D4F-BCD0-9F64F4078395}"/>
                </c:ext>
              </c:extLst>
            </c:dLbl>
            <c:dLbl>
              <c:idx val="6"/>
              <c:layout>
                <c:manualLayout>
                  <c:x val="-2.9094423926967334E-2"/>
                  <c:y val="2.0855979674490564E-2"/>
                </c:manualLayout>
              </c:layout>
              <c:showLegendKey val="0"/>
              <c:showVal val="0"/>
              <c:showCatName val="1"/>
              <c:showSerName val="0"/>
              <c:showPercent val="1"/>
              <c:showBubbleSize val="0"/>
              <c:extLst>
                <c:ext xmlns:c15="http://schemas.microsoft.com/office/drawing/2012/chart" uri="{CE6537A1-D6FC-4f65-9D91-7224C49458BB}">
                  <c15:layout>
                    <c:manualLayout>
                      <c:w val="0.2305291899622936"/>
                      <c:h val="0.13376130718035245"/>
                    </c:manualLayout>
                  </c15:layout>
                </c:ext>
                <c:ext xmlns:c16="http://schemas.microsoft.com/office/drawing/2014/chart" uri="{C3380CC4-5D6E-409C-BE32-E72D297353CC}">
                  <c16:uniqueId val="{0000000D-1D3A-4D4F-BCD0-9F64F4078395}"/>
                </c:ext>
              </c:extLst>
            </c:dLbl>
            <c:dLbl>
              <c:idx val="7"/>
              <c:layout>
                <c:manualLayout>
                  <c:x val="-1.6768585374880303E-2"/>
                  <c:y val="-1.2954024642540723E-2"/>
                </c:manualLayout>
              </c:layout>
              <c:showLegendKey val="0"/>
              <c:showVal val="0"/>
              <c:showCatName val="1"/>
              <c:showSerName val="0"/>
              <c:showPercent val="1"/>
              <c:showBubbleSize val="0"/>
              <c:extLst>
                <c:ext xmlns:c15="http://schemas.microsoft.com/office/drawing/2012/chart" uri="{CE6537A1-D6FC-4f65-9D91-7224C49458BB}">
                  <c15:layout>
                    <c:manualLayout>
                      <c:w val="9.3363554826837919E-2"/>
                      <c:h val="9.2921830066284558E-2"/>
                    </c:manualLayout>
                  </c15:layout>
                </c:ext>
                <c:ext xmlns:c16="http://schemas.microsoft.com/office/drawing/2014/chart" uri="{C3380CC4-5D6E-409C-BE32-E72D297353CC}">
                  <c16:uniqueId val="{0000000F-1D3A-4D4F-BCD0-9F64F4078395}"/>
                </c:ext>
              </c:extLst>
            </c:dLbl>
            <c:dLbl>
              <c:idx val="8"/>
              <c:layout>
                <c:manualLayout>
                  <c:x val="-1.2602580415893646E-2"/>
                  <c:y val="3.1206955288246184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1D3A-4D4F-BCD0-9F64F4078395}"/>
                </c:ext>
              </c:extLst>
            </c:dLbl>
            <c:dLbl>
              <c:idx val="9"/>
              <c:layout>
                <c:manualLayout>
                  <c:x val="-1.4193085903613028E-2"/>
                  <c:y val="3.312009992769778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3-1D3A-4D4F-BCD0-9F64F4078395}"/>
                </c:ext>
              </c:extLst>
            </c:dLbl>
            <c:spPr>
              <a:noFill/>
              <a:ln>
                <a:noFill/>
              </a:ln>
              <a:effectLst/>
            </c:spPr>
            <c:txPr>
              <a:bodyPr rot="0" vert="horz"/>
              <a:lstStyle/>
              <a:p>
                <a:pPr>
                  <a:defRPr/>
                </a:pPr>
                <a:endParaRPr lang="es-ES_tradnl"/>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Hoja1!$A$2:$A$11</c:f>
              <c:strCache>
                <c:ptCount val="10"/>
                <c:pt idx="0">
                  <c:v>Dormitorio</c:v>
                </c:pt>
                <c:pt idx="1">
                  <c:v>Baño</c:v>
                </c:pt>
                <c:pt idx="2">
                  <c:v>Cocina</c:v>
                </c:pt>
                <c:pt idx="3">
                  <c:v>Balcón/Terraza</c:v>
                </c:pt>
                <c:pt idx="4">
                  <c:v>Hall/pasillo</c:v>
                </c:pt>
                <c:pt idx="5">
                  <c:v>Salón</c:v>
                </c:pt>
                <c:pt idx="6">
                  <c:v>Escalera/descansillo</c:v>
                </c:pt>
                <c:pt idx="7">
                  <c:v>Exterior</c:v>
                </c:pt>
                <c:pt idx="8">
                  <c:v>Patio</c:v>
                </c:pt>
                <c:pt idx="9">
                  <c:v>Sótano/Almacén</c:v>
                </c:pt>
              </c:strCache>
            </c:strRef>
          </c:cat>
          <c:val>
            <c:numRef>
              <c:f>Hoja1!$B$2:$B$11</c:f>
              <c:numCache>
                <c:formatCode>###0</c:formatCode>
                <c:ptCount val="10"/>
                <c:pt idx="0">
                  <c:v>35</c:v>
                </c:pt>
                <c:pt idx="1">
                  <c:v>8</c:v>
                </c:pt>
                <c:pt idx="2">
                  <c:v>11</c:v>
                </c:pt>
                <c:pt idx="3">
                  <c:v>1</c:v>
                </c:pt>
                <c:pt idx="4">
                  <c:v>12</c:v>
                </c:pt>
                <c:pt idx="5">
                  <c:v>8</c:v>
                </c:pt>
                <c:pt idx="6" formatCode="General">
                  <c:v>5</c:v>
                </c:pt>
                <c:pt idx="7">
                  <c:v>3</c:v>
                </c:pt>
                <c:pt idx="8">
                  <c:v>1</c:v>
                </c:pt>
                <c:pt idx="9">
                  <c:v>1</c:v>
                </c:pt>
              </c:numCache>
            </c:numRef>
          </c:val>
          <c:extLst>
            <c:ext xmlns:c16="http://schemas.microsoft.com/office/drawing/2014/chart" uri="{C3380CC4-5D6E-409C-BE32-E72D297353CC}">
              <c16:uniqueId val="{00000014-1D3A-4D4F-BCD0-9F64F4078395}"/>
            </c:ext>
          </c:extLst>
        </c:ser>
        <c:dLbls>
          <c:showLegendKey val="0"/>
          <c:showVal val="0"/>
          <c:showCatName val="0"/>
          <c:showSerName val="0"/>
          <c:showPercent val="0"/>
          <c:showBubbleSize val="0"/>
          <c:showLeaderLines val="1"/>
        </c:dLbls>
        <c:firstSliceAng val="102"/>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00" b="1">
          <a:solidFill>
            <a:schemeClr val="tx1"/>
          </a:solidFill>
        </a:defRPr>
      </a:pPr>
      <a:endParaRPr lang="es-ES_tradnl"/>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759576248621104E-2"/>
          <c:y val="6.0400344779567079E-2"/>
          <c:w val="0.9296166647647307"/>
          <c:h val="0.84288102919896801"/>
        </c:manualLayout>
      </c:layout>
      <c:barChart>
        <c:barDir val="col"/>
        <c:grouping val="clustered"/>
        <c:varyColors val="0"/>
        <c:ser>
          <c:idx val="0"/>
          <c:order val="0"/>
          <c:tx>
            <c:strRef>
              <c:f>Hoja1!$B$1</c:f>
              <c:strCache>
                <c:ptCount val="1"/>
                <c:pt idx="0">
                  <c:v>Incendio</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4"/>
                <c:pt idx="0">
                  <c:v>Álava</c:v>
                </c:pt>
                <c:pt idx="1">
                  <c:v>Bizkaia</c:v>
                </c:pt>
                <c:pt idx="2">
                  <c:v>Gipuzkoa</c:v>
                </c:pt>
                <c:pt idx="3">
                  <c:v>Navarra</c:v>
                </c:pt>
              </c:strCache>
            </c:strRef>
          </c:cat>
          <c:val>
            <c:numRef>
              <c:f>Hoja1!$B$2:$B$6</c:f>
              <c:numCache>
                <c:formatCode>###0</c:formatCode>
                <c:ptCount val="4"/>
                <c:pt idx="0">
                  <c:v>0</c:v>
                </c:pt>
                <c:pt idx="1">
                  <c:v>0</c:v>
                </c:pt>
                <c:pt idx="2">
                  <c:v>4</c:v>
                </c:pt>
                <c:pt idx="3">
                  <c:v>1</c:v>
                </c:pt>
              </c:numCache>
            </c:numRef>
          </c:val>
          <c:extLst>
            <c:ext xmlns:c16="http://schemas.microsoft.com/office/drawing/2014/chart" uri="{C3380CC4-5D6E-409C-BE32-E72D297353CC}">
              <c16:uniqueId val="{00000000-D4F8-4BD7-8F19-CE8888A8252C}"/>
            </c:ext>
          </c:extLst>
        </c:ser>
        <c:ser>
          <c:idx val="1"/>
          <c:order val="1"/>
          <c:tx>
            <c:strRef>
              <c:f>Hoja1!$C$1</c:f>
              <c:strCache>
                <c:ptCount val="1"/>
                <c:pt idx="0">
                  <c:v>Explosión</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4"/>
                <c:pt idx="0">
                  <c:v>Álava</c:v>
                </c:pt>
                <c:pt idx="1">
                  <c:v>Bizkaia</c:v>
                </c:pt>
                <c:pt idx="2">
                  <c:v>Gipuzkoa</c:v>
                </c:pt>
                <c:pt idx="3">
                  <c:v>Navarra</c:v>
                </c:pt>
              </c:strCache>
            </c:strRef>
          </c:cat>
          <c:val>
            <c:numRef>
              <c:f>Hoja1!$C$2:$C$6</c:f>
              <c:numCache>
                <c:formatCode>###0</c:formatCode>
                <c:ptCount val="4"/>
                <c:pt idx="0">
                  <c:v>1</c:v>
                </c:pt>
                <c:pt idx="1">
                  <c:v>4</c:v>
                </c:pt>
                <c:pt idx="2">
                  <c:v>2</c:v>
                </c:pt>
                <c:pt idx="3">
                  <c:v>1</c:v>
                </c:pt>
              </c:numCache>
            </c:numRef>
          </c:val>
          <c:extLst>
            <c:ext xmlns:c16="http://schemas.microsoft.com/office/drawing/2014/chart" uri="{C3380CC4-5D6E-409C-BE32-E72D297353CC}">
              <c16:uniqueId val="{00000001-D4F8-4BD7-8F19-CE8888A8252C}"/>
            </c:ext>
          </c:extLst>
        </c:ser>
        <c:dLbls>
          <c:dLblPos val="outEnd"/>
          <c:showLegendKey val="0"/>
          <c:showVal val="1"/>
          <c:showCatName val="0"/>
          <c:showSerName val="0"/>
          <c:showPercent val="0"/>
          <c:showBubbleSize val="0"/>
        </c:dLbls>
        <c:gapWidth val="100"/>
        <c:overlap val="-27"/>
        <c:axId val="235448576"/>
        <c:axId val="235450368"/>
      </c:barChart>
      <c:catAx>
        <c:axId val="23544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s-ES_tradnl"/>
          </a:p>
        </c:txPr>
        <c:crossAx val="235450368"/>
        <c:crosses val="autoZero"/>
        <c:auto val="1"/>
        <c:lblAlgn val="ctr"/>
        <c:lblOffset val="100"/>
        <c:noMultiLvlLbl val="0"/>
      </c:catAx>
      <c:valAx>
        <c:axId val="235450368"/>
        <c:scaling>
          <c:orientation val="minMax"/>
        </c:scaling>
        <c:delete val="0"/>
        <c:axPos val="l"/>
        <c:majorGridlines>
          <c:spPr>
            <a:ln w="317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ES_tradnl"/>
          </a:p>
        </c:txPr>
        <c:crossAx val="235448576"/>
        <c:crosses val="autoZero"/>
        <c:crossBetween val="between"/>
      </c:valAx>
      <c:spPr>
        <a:noFill/>
        <a:ln>
          <a:noFill/>
        </a:ln>
        <a:effectLst/>
      </c:spPr>
    </c:plotArea>
    <c:legend>
      <c:legendPos val="b"/>
      <c:layout>
        <c:manualLayout>
          <c:xMode val="edge"/>
          <c:yMode val="edge"/>
          <c:x val="0.64162471524203946"/>
          <c:y val="0.1437504463838748"/>
          <c:w val="0.33076521328370073"/>
          <c:h val="9.1100550633418015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900"/>
      </a:pPr>
      <a:endParaRPr lang="es-ES_tradnl"/>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549076981243728E-2"/>
          <c:y val="5.7866465321971726E-2"/>
          <c:w val="0.88771921831235168"/>
          <c:h val="0.79582928846222989"/>
        </c:manualLayout>
      </c:layout>
      <c:barChart>
        <c:barDir val="col"/>
        <c:grouping val="clustered"/>
        <c:varyColors val="0"/>
        <c:ser>
          <c:idx val="0"/>
          <c:order val="0"/>
          <c:tx>
            <c:strRef>
              <c:f>Hoja1!$B$1</c:f>
              <c:strCache>
                <c:ptCount val="1"/>
                <c:pt idx="0">
                  <c:v>Media anual</c:v>
                </c:pt>
              </c:strCache>
            </c:strRef>
          </c:tx>
          <c:spPr>
            <a:solidFill>
              <a:schemeClr val="accent1">
                <a:lumMod val="20000"/>
                <a:lumOff val="80000"/>
              </a:schemeClr>
            </a:solidFill>
            <a:ln w="19050">
              <a:solidFill>
                <a:schemeClr val="lt1"/>
              </a:solidFill>
            </a:ln>
            <a:effectLst/>
          </c:spPr>
          <c:invertIfNegative val="0"/>
          <c:dPt>
            <c:idx val="0"/>
            <c:invertIfNegative val="0"/>
            <c:bubble3D val="0"/>
            <c:extLst>
              <c:ext xmlns:c16="http://schemas.microsoft.com/office/drawing/2014/chart" uri="{C3380CC4-5D6E-409C-BE32-E72D297353CC}">
                <c16:uniqueId val="{00000000-AC60-4C32-89A8-C2ECD0BD38BD}"/>
              </c:ext>
            </c:extLst>
          </c:dPt>
          <c:dPt>
            <c:idx val="1"/>
            <c:invertIfNegative val="0"/>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2-AC60-4C32-89A8-C2ECD0BD38BD}"/>
              </c:ext>
            </c:extLst>
          </c:dPt>
          <c:dPt>
            <c:idx val="2"/>
            <c:invertIfNegative val="0"/>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4-AC60-4C32-89A8-C2ECD0BD38BD}"/>
              </c:ext>
            </c:extLst>
          </c:dPt>
          <c:dPt>
            <c:idx val="3"/>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6-AC60-4C32-89A8-C2ECD0BD38BD}"/>
              </c:ext>
            </c:extLst>
          </c:dPt>
          <c:dPt>
            <c:idx val="4"/>
            <c:invertIfNegative val="0"/>
            <c:bubble3D val="0"/>
            <c:spPr>
              <a:solidFill>
                <a:srgbClr val="0434BC"/>
              </a:solidFill>
              <a:ln w="19050">
                <a:solidFill>
                  <a:schemeClr val="lt1"/>
                </a:solidFill>
              </a:ln>
              <a:effectLst/>
            </c:spPr>
            <c:extLst>
              <c:ext xmlns:c16="http://schemas.microsoft.com/office/drawing/2014/chart" uri="{C3380CC4-5D6E-409C-BE32-E72D297353CC}">
                <c16:uniqueId val="{00000008-AC60-4C32-89A8-C2ECD0BD38BD}"/>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2060"/>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2000-2004</c:v>
                </c:pt>
                <c:pt idx="1">
                  <c:v>2005-2009</c:v>
                </c:pt>
                <c:pt idx="2">
                  <c:v>2010-2014</c:v>
                </c:pt>
                <c:pt idx="3">
                  <c:v>2015-2019</c:v>
                </c:pt>
                <c:pt idx="4">
                  <c:v>2020-2024</c:v>
                </c:pt>
              </c:strCache>
            </c:strRef>
          </c:cat>
          <c:val>
            <c:numRef>
              <c:f>Hoja1!$B$2:$B$6</c:f>
              <c:numCache>
                <c:formatCode>General</c:formatCode>
                <c:ptCount val="5"/>
                <c:pt idx="1">
                  <c:v>9</c:v>
                </c:pt>
                <c:pt idx="2">
                  <c:v>7.8</c:v>
                </c:pt>
                <c:pt idx="3">
                  <c:v>9</c:v>
                </c:pt>
                <c:pt idx="4">
                  <c:v>9.1999999999999993</c:v>
                </c:pt>
              </c:numCache>
            </c:numRef>
          </c:val>
          <c:extLst>
            <c:ext xmlns:c16="http://schemas.microsoft.com/office/drawing/2014/chart" uri="{C3380CC4-5D6E-409C-BE32-E72D297353CC}">
              <c16:uniqueId val="{00000009-AC60-4C32-89A8-C2ECD0BD38BD}"/>
            </c:ext>
          </c:extLst>
        </c:ser>
        <c:dLbls>
          <c:showLegendKey val="0"/>
          <c:showVal val="0"/>
          <c:showCatName val="0"/>
          <c:showSerName val="0"/>
          <c:showPercent val="0"/>
          <c:showBubbleSize val="0"/>
        </c:dLbls>
        <c:gapWidth val="100"/>
        <c:axId val="290155904"/>
        <c:axId val="290288768"/>
      </c:barChart>
      <c:catAx>
        <c:axId val="2901559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s-ES_tradnl"/>
          </a:p>
        </c:txPr>
        <c:crossAx val="290288768"/>
        <c:crosses val="autoZero"/>
        <c:auto val="1"/>
        <c:lblAlgn val="ctr"/>
        <c:lblOffset val="100"/>
        <c:noMultiLvlLbl val="0"/>
      </c:catAx>
      <c:valAx>
        <c:axId val="290288768"/>
        <c:scaling>
          <c:orientation val="minMax"/>
          <c:max val="11"/>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s-ES_tradnl"/>
          </a:p>
        </c:txPr>
        <c:crossAx val="2901559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_tradnl"/>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549076981243728E-2"/>
          <c:y val="5.7866465321971726E-2"/>
          <c:w val="0.88771921831235168"/>
          <c:h val="0.79582928846222989"/>
        </c:manualLayout>
      </c:layout>
      <c:barChart>
        <c:barDir val="col"/>
        <c:grouping val="clustered"/>
        <c:varyColors val="0"/>
        <c:ser>
          <c:idx val="0"/>
          <c:order val="0"/>
          <c:tx>
            <c:strRef>
              <c:f>Hoja1!$B$1</c:f>
              <c:strCache>
                <c:ptCount val="1"/>
                <c:pt idx="0">
                  <c:v>Media anual</c:v>
                </c:pt>
              </c:strCache>
            </c:strRef>
          </c:tx>
          <c:spPr>
            <a:solidFill>
              <a:schemeClr val="accent1">
                <a:lumMod val="20000"/>
                <a:lumOff val="80000"/>
              </a:schemeClr>
            </a:solidFill>
            <a:ln w="19050">
              <a:solidFill>
                <a:schemeClr val="lt1"/>
              </a:solidFill>
            </a:ln>
            <a:effectLst/>
          </c:spPr>
          <c:invertIfNegative val="0"/>
          <c:dPt>
            <c:idx val="0"/>
            <c:invertIfNegative val="0"/>
            <c:bubble3D val="0"/>
            <c:extLst>
              <c:ext xmlns:c16="http://schemas.microsoft.com/office/drawing/2014/chart" uri="{C3380CC4-5D6E-409C-BE32-E72D297353CC}">
                <c16:uniqueId val="{00000000-E325-4535-A198-1BDC95C539BB}"/>
              </c:ext>
            </c:extLst>
          </c:dPt>
          <c:dPt>
            <c:idx val="1"/>
            <c:invertIfNegative val="0"/>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2-E325-4535-A198-1BDC95C539BB}"/>
              </c:ext>
            </c:extLst>
          </c:dPt>
          <c:dPt>
            <c:idx val="2"/>
            <c:invertIfNegative val="0"/>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4-E325-4535-A198-1BDC95C539BB}"/>
              </c:ext>
            </c:extLst>
          </c:dPt>
          <c:dPt>
            <c:idx val="3"/>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6-E325-4535-A198-1BDC95C539BB}"/>
              </c:ext>
            </c:extLst>
          </c:dPt>
          <c:dPt>
            <c:idx val="4"/>
            <c:invertIfNegative val="0"/>
            <c:bubble3D val="0"/>
            <c:spPr>
              <a:solidFill>
                <a:srgbClr val="0434BC"/>
              </a:solidFill>
              <a:ln w="19050">
                <a:solidFill>
                  <a:schemeClr val="lt1"/>
                </a:solidFill>
              </a:ln>
              <a:effectLst/>
            </c:spPr>
            <c:extLst>
              <c:ext xmlns:c16="http://schemas.microsoft.com/office/drawing/2014/chart" uri="{C3380CC4-5D6E-409C-BE32-E72D297353CC}">
                <c16:uniqueId val="{00000008-E325-4535-A198-1BDC95C539BB}"/>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2060"/>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2000-2004</c:v>
                </c:pt>
                <c:pt idx="1">
                  <c:v>2005-2009</c:v>
                </c:pt>
                <c:pt idx="2">
                  <c:v>2010-2014</c:v>
                </c:pt>
                <c:pt idx="3">
                  <c:v>2015-2019</c:v>
                </c:pt>
                <c:pt idx="4">
                  <c:v>2020-2024</c:v>
                </c:pt>
              </c:strCache>
            </c:strRef>
          </c:cat>
          <c:val>
            <c:numRef>
              <c:f>Hoja1!$B$2:$B$6</c:f>
              <c:numCache>
                <c:formatCode>General</c:formatCode>
                <c:ptCount val="5"/>
                <c:pt idx="1">
                  <c:v>6.2</c:v>
                </c:pt>
                <c:pt idx="2">
                  <c:v>6.6</c:v>
                </c:pt>
                <c:pt idx="3">
                  <c:v>6.8</c:v>
                </c:pt>
                <c:pt idx="4">
                  <c:v>5.8</c:v>
                </c:pt>
              </c:numCache>
            </c:numRef>
          </c:val>
          <c:extLst>
            <c:ext xmlns:c16="http://schemas.microsoft.com/office/drawing/2014/chart" uri="{C3380CC4-5D6E-409C-BE32-E72D297353CC}">
              <c16:uniqueId val="{00000009-E325-4535-A198-1BDC95C539BB}"/>
            </c:ext>
          </c:extLst>
        </c:ser>
        <c:dLbls>
          <c:showLegendKey val="0"/>
          <c:showVal val="0"/>
          <c:showCatName val="0"/>
          <c:showSerName val="0"/>
          <c:showPercent val="0"/>
          <c:showBubbleSize val="0"/>
        </c:dLbls>
        <c:gapWidth val="100"/>
        <c:axId val="290391168"/>
        <c:axId val="290392704"/>
      </c:barChart>
      <c:catAx>
        <c:axId val="2903911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s-ES_tradnl"/>
          </a:p>
        </c:txPr>
        <c:crossAx val="290392704"/>
        <c:crosses val="autoZero"/>
        <c:auto val="1"/>
        <c:lblAlgn val="ctr"/>
        <c:lblOffset val="100"/>
        <c:noMultiLvlLbl val="0"/>
      </c:catAx>
      <c:valAx>
        <c:axId val="290392704"/>
        <c:scaling>
          <c:orientation val="minMax"/>
          <c:max val="11"/>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s-ES_tradnl"/>
          </a:p>
        </c:txPr>
        <c:crossAx val="290391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_tradnl"/>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11510791366915"/>
          <c:y val="5.0951460985627139E-2"/>
          <c:w val="0.87410071942446077"/>
          <c:h val="0.94655784546732058"/>
        </c:manualLayout>
      </c:layout>
      <c:barChart>
        <c:barDir val="bar"/>
        <c:grouping val="clustered"/>
        <c:varyColors val="0"/>
        <c:ser>
          <c:idx val="2"/>
          <c:order val="0"/>
          <c:tx>
            <c:strRef>
              <c:f>Sheet1!$B$1</c:f>
              <c:strCache>
                <c:ptCount val="1"/>
                <c:pt idx="0">
                  <c:v>2022</c:v>
                </c:pt>
              </c:strCache>
            </c:strRef>
          </c:tx>
          <c:spPr>
            <a:solidFill>
              <a:schemeClr val="bg1">
                <a:lumMod val="85000"/>
              </a:schemeClr>
            </a:solidFill>
            <a:ln w="3175">
              <a:solidFill>
                <a:schemeClr val="tx1">
                  <a:lumMod val="65000"/>
                  <a:lumOff val="35000"/>
                </a:schemeClr>
              </a:solidFill>
              <a:prstDash val="solid"/>
            </a:ln>
          </c:spPr>
          <c:invertIfNegative val="0"/>
          <c:dPt>
            <c:idx val="4"/>
            <c:invertIfNegative val="0"/>
            <c:bubble3D val="0"/>
            <c:spPr>
              <a:solidFill>
                <a:srgbClr val="FF0000"/>
              </a:solidFill>
              <a:ln w="3175">
                <a:solidFill>
                  <a:schemeClr val="tx1">
                    <a:lumMod val="65000"/>
                    <a:lumOff val="35000"/>
                  </a:schemeClr>
                </a:solidFill>
                <a:prstDash val="solid"/>
              </a:ln>
            </c:spPr>
            <c:extLst>
              <c:ext xmlns:c16="http://schemas.microsoft.com/office/drawing/2014/chart" uri="{C3380CC4-5D6E-409C-BE32-E72D297353CC}">
                <c16:uniqueId val="{00000001-DB82-4FB5-9FA7-405B05018348}"/>
              </c:ext>
            </c:extLst>
          </c:dPt>
          <c:dPt>
            <c:idx val="9"/>
            <c:invertIfNegative val="0"/>
            <c:bubble3D val="0"/>
            <c:spPr>
              <a:solidFill>
                <a:srgbClr val="CC00CC"/>
              </a:solidFill>
              <a:ln w="3175">
                <a:solidFill>
                  <a:schemeClr val="tx1">
                    <a:lumMod val="65000"/>
                    <a:lumOff val="35000"/>
                  </a:schemeClr>
                </a:solidFill>
                <a:prstDash val="solid"/>
              </a:ln>
            </c:spPr>
            <c:extLst>
              <c:ext xmlns:c16="http://schemas.microsoft.com/office/drawing/2014/chart" uri="{C3380CC4-5D6E-409C-BE32-E72D297353CC}">
                <c16:uniqueId val="{00000003-DB82-4FB5-9FA7-405B05018348}"/>
              </c:ext>
            </c:extLst>
          </c:dPt>
          <c:dLbls>
            <c:dLbl>
              <c:idx val="3"/>
              <c:layout>
                <c:manualLayout>
                  <c:x val="-3.4099297363626387E-2"/>
                  <c:y val="-2.978820485246979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B82-4FB5-9FA7-405B05018348}"/>
                </c:ext>
              </c:extLst>
            </c:dLbl>
            <c:dLbl>
              <c:idx val="4"/>
              <c:spPr>
                <a:noFill/>
                <a:ln w="17806">
                  <a:noFill/>
                </a:ln>
              </c:spPr>
              <c:txPr>
                <a:bodyPr/>
                <a:lstStyle/>
                <a:p>
                  <a:pPr>
                    <a:defRPr sz="1000">
                      <a:solidFill>
                        <a:srgbClr val="FF0000"/>
                      </a:solidFill>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DB82-4FB5-9FA7-405B05018348}"/>
                </c:ext>
              </c:extLst>
            </c:dLbl>
            <c:dLbl>
              <c:idx val="10"/>
              <c:layout>
                <c:manualLayout>
                  <c:x val="-4.7197640117994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B82-4FB5-9FA7-405B05018348}"/>
                </c:ext>
              </c:extLst>
            </c:dLbl>
            <c:spPr>
              <a:noFill/>
              <a:ln w="17806">
                <a:noFill/>
              </a:ln>
            </c:spPr>
            <c:txPr>
              <a:bodyPr/>
              <a:lstStyle/>
              <a:p>
                <a:pPr>
                  <a:defRPr sz="9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Sheet1!$A$3:$A$38</c:f>
              <c:strCache>
                <c:ptCount val="28"/>
                <c:pt idx="0">
                  <c:v>Austria</c:v>
                </c:pt>
                <c:pt idx="1">
                  <c:v>Bélgica</c:v>
                </c:pt>
                <c:pt idx="2">
                  <c:v>Bulgaria</c:v>
                </c:pt>
                <c:pt idx="3">
                  <c:v>Bielorrusia</c:v>
                </c:pt>
                <c:pt idx="4">
                  <c:v>CAPV y Navarra</c:v>
                </c:pt>
                <c:pt idx="5">
                  <c:v>Chekia</c:v>
                </c:pt>
                <c:pt idx="6">
                  <c:v>Croacia</c:v>
                </c:pt>
                <c:pt idx="7">
                  <c:v>Dinamarca</c:v>
                </c:pt>
                <c:pt idx="8">
                  <c:v>EEUU</c:v>
                </c:pt>
                <c:pt idx="9">
                  <c:v>España</c:v>
                </c:pt>
                <c:pt idx="10">
                  <c:v>Estonia</c:v>
                </c:pt>
                <c:pt idx="11">
                  <c:v>Finlandia</c:v>
                </c:pt>
                <c:pt idx="12">
                  <c:v>Francia</c:v>
                </c:pt>
                <c:pt idx="13">
                  <c:v>Grecia</c:v>
                </c:pt>
                <c:pt idx="14">
                  <c:v>Hungría</c:v>
                </c:pt>
                <c:pt idx="15">
                  <c:v>Irlanda</c:v>
                </c:pt>
                <c:pt idx="16">
                  <c:v>Japón</c:v>
                </c:pt>
                <c:pt idx="17">
                  <c:v>Kazajistán</c:v>
                </c:pt>
                <c:pt idx="18">
                  <c:v>Korea Sur</c:v>
                </c:pt>
                <c:pt idx="19">
                  <c:v>Letonia</c:v>
                </c:pt>
                <c:pt idx="20">
                  <c:v>Lituania</c:v>
                </c:pt>
                <c:pt idx="21">
                  <c:v>Moldavia</c:v>
                </c:pt>
                <c:pt idx="22">
                  <c:v>Polonia</c:v>
                </c:pt>
                <c:pt idx="23">
                  <c:v>Portugal</c:v>
                </c:pt>
                <c:pt idx="24">
                  <c:v>Reino Unido</c:v>
                </c:pt>
                <c:pt idx="25">
                  <c:v>Rusia</c:v>
                </c:pt>
                <c:pt idx="26">
                  <c:v>Servia</c:v>
                </c:pt>
                <c:pt idx="27">
                  <c:v>Ukrania</c:v>
                </c:pt>
              </c:strCache>
            </c:strRef>
          </c:cat>
          <c:val>
            <c:numRef>
              <c:f>Sheet1!$B$3:$B$38</c:f>
              <c:numCache>
                <c:formatCode>0.0</c:formatCode>
                <c:ptCount val="28"/>
                <c:pt idx="0">
                  <c:v>5.4</c:v>
                </c:pt>
                <c:pt idx="1">
                  <c:v>4.8</c:v>
                </c:pt>
                <c:pt idx="2">
                  <c:v>23.9</c:v>
                </c:pt>
                <c:pt idx="3">
                  <c:v>67.599999999999994</c:v>
                </c:pt>
                <c:pt idx="4">
                  <c:v>3.4</c:v>
                </c:pt>
                <c:pt idx="5">
                  <c:v>11.8</c:v>
                </c:pt>
                <c:pt idx="6">
                  <c:v>8.8000000000000007</c:v>
                </c:pt>
                <c:pt idx="7">
                  <c:v>10</c:v>
                </c:pt>
                <c:pt idx="8">
                  <c:v>11.4</c:v>
                </c:pt>
                <c:pt idx="9">
                  <c:v>4.9000000000000004</c:v>
                </c:pt>
                <c:pt idx="10">
                  <c:v>36.1</c:v>
                </c:pt>
                <c:pt idx="11">
                  <c:v>14.8</c:v>
                </c:pt>
                <c:pt idx="12">
                  <c:v>5.6</c:v>
                </c:pt>
                <c:pt idx="13">
                  <c:v>6.7</c:v>
                </c:pt>
                <c:pt idx="14">
                  <c:v>9.6999999999999993</c:v>
                </c:pt>
                <c:pt idx="15">
                  <c:v>9.1999999999999993</c:v>
                </c:pt>
                <c:pt idx="16">
                  <c:v>11.5</c:v>
                </c:pt>
                <c:pt idx="17">
                  <c:v>17.100000000000001</c:v>
                </c:pt>
                <c:pt idx="18">
                  <c:v>6.6</c:v>
                </c:pt>
                <c:pt idx="19">
                  <c:v>39.799999999999997</c:v>
                </c:pt>
                <c:pt idx="20">
                  <c:v>25.7</c:v>
                </c:pt>
                <c:pt idx="21">
                  <c:v>37.299999999999997</c:v>
                </c:pt>
                <c:pt idx="22">
                  <c:v>13.5</c:v>
                </c:pt>
                <c:pt idx="23">
                  <c:v>5.2</c:v>
                </c:pt>
                <c:pt idx="24">
                  <c:v>5.0999999999999996</c:v>
                </c:pt>
                <c:pt idx="25">
                  <c:v>53</c:v>
                </c:pt>
                <c:pt idx="26">
                  <c:v>15</c:v>
                </c:pt>
                <c:pt idx="27">
                  <c:v>40.1</c:v>
                </c:pt>
              </c:numCache>
            </c:numRef>
          </c:val>
          <c:extLst>
            <c:ext xmlns:c16="http://schemas.microsoft.com/office/drawing/2014/chart" uri="{C3380CC4-5D6E-409C-BE32-E72D297353CC}">
              <c16:uniqueId val="{00000006-DB82-4FB5-9FA7-405B05018348}"/>
            </c:ext>
          </c:extLst>
        </c:ser>
        <c:dLbls>
          <c:showLegendKey val="0"/>
          <c:showVal val="1"/>
          <c:showCatName val="0"/>
          <c:showSerName val="0"/>
          <c:showPercent val="0"/>
          <c:showBubbleSize val="0"/>
        </c:dLbls>
        <c:gapWidth val="60"/>
        <c:axId val="292198272"/>
        <c:axId val="292199808"/>
      </c:barChart>
      <c:catAx>
        <c:axId val="292198272"/>
        <c:scaling>
          <c:orientation val="maxMin"/>
        </c:scaling>
        <c:delete val="0"/>
        <c:axPos val="l"/>
        <c:numFmt formatCode="General" sourceLinked="1"/>
        <c:majorTickMark val="out"/>
        <c:minorTickMark val="none"/>
        <c:tickLblPos val="nextTo"/>
        <c:spPr>
          <a:ln w="2226">
            <a:solidFill>
              <a:srgbClr val="000000"/>
            </a:solidFill>
            <a:prstDash val="solid"/>
          </a:ln>
        </c:spPr>
        <c:txPr>
          <a:bodyPr rot="0" vert="horz"/>
          <a:lstStyle/>
          <a:p>
            <a:pPr>
              <a:defRPr/>
            </a:pPr>
            <a:endParaRPr lang="es-ES_tradnl"/>
          </a:p>
        </c:txPr>
        <c:crossAx val="292199808"/>
        <c:crosses val="autoZero"/>
        <c:auto val="1"/>
        <c:lblAlgn val="ctr"/>
        <c:lblOffset val="100"/>
        <c:tickLblSkip val="1"/>
        <c:tickMarkSkip val="1"/>
        <c:noMultiLvlLbl val="0"/>
      </c:catAx>
      <c:valAx>
        <c:axId val="292199808"/>
        <c:scaling>
          <c:orientation val="minMax"/>
          <c:max val="70"/>
          <c:min val="0"/>
        </c:scaling>
        <c:delete val="0"/>
        <c:axPos val="t"/>
        <c:majorGridlines>
          <c:spPr>
            <a:ln w="2226">
              <a:solidFill>
                <a:srgbClr val="808080"/>
              </a:solidFill>
              <a:prstDash val="solid"/>
            </a:ln>
          </c:spPr>
        </c:majorGridlines>
        <c:numFmt formatCode="0" sourceLinked="0"/>
        <c:majorTickMark val="out"/>
        <c:minorTickMark val="none"/>
        <c:tickLblPos val="nextTo"/>
        <c:spPr>
          <a:ln w="0">
            <a:solidFill>
              <a:srgbClr val="000000"/>
            </a:solidFill>
            <a:prstDash val="solid"/>
          </a:ln>
        </c:spPr>
        <c:txPr>
          <a:bodyPr rot="0" vert="horz"/>
          <a:lstStyle/>
          <a:p>
            <a:pPr>
              <a:defRPr/>
            </a:pPr>
            <a:endParaRPr lang="es-ES_tradnl"/>
          </a:p>
        </c:txPr>
        <c:crossAx val="292198272"/>
        <c:crosses val="autoZero"/>
        <c:crossBetween val="between"/>
        <c:majorUnit val="10"/>
        <c:minorUnit val="1"/>
      </c:valAx>
      <c:spPr>
        <a:noFill/>
        <a:ln w="3175">
          <a:solidFill>
            <a:srgbClr val="000000"/>
          </a:solidFill>
          <a:prstDash val="solid"/>
        </a:ln>
      </c:spPr>
    </c:plotArea>
    <c:plotVisOnly val="1"/>
    <c:dispBlanksAs val="gap"/>
    <c:showDLblsOverMax val="0"/>
  </c:chart>
  <c:spPr>
    <a:noFill/>
    <a:ln>
      <a:noFill/>
    </a:ln>
  </c:spPr>
  <c:txPr>
    <a:bodyPr/>
    <a:lstStyle/>
    <a:p>
      <a:pPr>
        <a:defRPr sz="1000" b="1" i="0" u="none" strike="noStrike" baseline="0">
          <a:solidFill>
            <a:srgbClr val="000000"/>
          </a:solidFill>
          <a:latin typeface="+mn-lt"/>
          <a:ea typeface="Arial"/>
          <a:cs typeface="Arial"/>
        </a:defRPr>
      </a:pPr>
      <a:endParaRPr lang="es-ES_tradnl"/>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05194584489891E-2"/>
          <c:y val="4.4234184311249147E-2"/>
          <c:w val="0.88976155732179762"/>
          <c:h val="0.77247043557757533"/>
        </c:manualLayout>
      </c:layout>
      <c:barChart>
        <c:barDir val="col"/>
        <c:grouping val="clustered"/>
        <c:varyColors val="0"/>
        <c:ser>
          <c:idx val="0"/>
          <c:order val="0"/>
          <c:tx>
            <c:strRef>
              <c:f>Hoja1!$B$1</c:f>
              <c:strCache>
                <c:ptCount val="1"/>
                <c:pt idx="0">
                  <c:v>Vicitmas</c:v>
                </c:pt>
              </c:strCache>
            </c:strRef>
          </c:tx>
          <c:spPr>
            <a:solidFill>
              <a:srgbClr val="FF0000"/>
            </a:solidFill>
            <a:ln>
              <a:noFill/>
            </a:ln>
            <a:effectLst/>
          </c:spPr>
          <c:invertIfNegative val="0"/>
          <c:dLbls>
            <c:spPr>
              <a:noFill/>
              <a:ln>
                <a:noFill/>
              </a:ln>
              <a:effectLst/>
            </c:spPr>
            <c:txPr>
              <a:bodyPr rot="0" vert="horz"/>
              <a:lstStyle/>
              <a:p>
                <a:pPr>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4"/>
                <c:pt idx="0">
                  <c:v>Álava</c:v>
                </c:pt>
                <c:pt idx="1">
                  <c:v>Bizkaia</c:v>
                </c:pt>
                <c:pt idx="2">
                  <c:v>Gipuzkoa</c:v>
                </c:pt>
                <c:pt idx="3">
                  <c:v>Navarra</c:v>
                </c:pt>
              </c:strCache>
            </c:strRef>
          </c:cat>
          <c:val>
            <c:numRef>
              <c:f>Hoja1!$B$2:$B$6</c:f>
              <c:numCache>
                <c:formatCode>###0</c:formatCode>
                <c:ptCount val="4"/>
                <c:pt idx="0">
                  <c:v>5</c:v>
                </c:pt>
                <c:pt idx="1">
                  <c:v>8</c:v>
                </c:pt>
                <c:pt idx="2">
                  <c:v>8</c:v>
                </c:pt>
                <c:pt idx="3">
                  <c:v>3</c:v>
                </c:pt>
              </c:numCache>
            </c:numRef>
          </c:val>
          <c:extLst>
            <c:ext xmlns:c16="http://schemas.microsoft.com/office/drawing/2014/chart" uri="{C3380CC4-5D6E-409C-BE32-E72D297353CC}">
              <c16:uniqueId val="{00000000-1713-40C5-90DD-C4D680D9C850}"/>
            </c:ext>
          </c:extLst>
        </c:ser>
        <c:dLbls>
          <c:dLblPos val="outEnd"/>
          <c:showLegendKey val="0"/>
          <c:showVal val="1"/>
          <c:showCatName val="0"/>
          <c:showSerName val="0"/>
          <c:showPercent val="0"/>
          <c:showBubbleSize val="0"/>
        </c:dLbls>
        <c:gapWidth val="219"/>
        <c:overlap val="-27"/>
        <c:axId val="217452544"/>
        <c:axId val="217454080"/>
      </c:barChart>
      <c:catAx>
        <c:axId val="21745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s-ES_tradnl"/>
          </a:p>
        </c:txPr>
        <c:crossAx val="217454080"/>
        <c:crosses val="autoZero"/>
        <c:auto val="1"/>
        <c:lblAlgn val="ctr"/>
        <c:lblOffset val="100"/>
        <c:noMultiLvlLbl val="0"/>
      </c:catAx>
      <c:valAx>
        <c:axId val="217454080"/>
        <c:scaling>
          <c:orientation val="minMax"/>
        </c:scaling>
        <c:delete val="0"/>
        <c:axPos val="l"/>
        <c:majorGridlines>
          <c:spPr>
            <a:ln w="317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a:pPr>
            <a:endParaRPr lang="es-ES_tradnl"/>
          </a:p>
        </c:txPr>
        <c:crossAx val="217452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sz="1200" b="1"/>
      </a:pPr>
      <a:endParaRPr lang="es-ES_tradnl"/>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F05F7A-9911-45C9-86AD-715F9D28DBA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S_tradnl"/>
          </a:p>
        </p:txBody>
      </p:sp>
      <p:sp>
        <p:nvSpPr>
          <p:cNvPr id="3" name="Subtítulo 2">
            <a:extLst>
              <a:ext uri="{FF2B5EF4-FFF2-40B4-BE49-F238E27FC236}">
                <a16:creationId xmlns:a16="http://schemas.microsoft.com/office/drawing/2014/main" id="{2CC76110-7CC9-4A17-8178-ABAB47F8C2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S_tradnl"/>
          </a:p>
        </p:txBody>
      </p:sp>
      <p:sp>
        <p:nvSpPr>
          <p:cNvPr id="4" name="Marcador de fecha 3">
            <a:extLst>
              <a:ext uri="{FF2B5EF4-FFF2-40B4-BE49-F238E27FC236}">
                <a16:creationId xmlns:a16="http://schemas.microsoft.com/office/drawing/2014/main" id="{A253247C-DD84-4FF7-AE77-C0D4EC1A01D2}"/>
              </a:ext>
            </a:extLst>
          </p:cNvPr>
          <p:cNvSpPr>
            <a:spLocks noGrp="1"/>
          </p:cNvSpPr>
          <p:nvPr>
            <p:ph type="dt" sz="half" idx="10"/>
          </p:nvPr>
        </p:nvSpPr>
        <p:spPr/>
        <p:txBody>
          <a:bodyPr/>
          <a:lstStyle/>
          <a:p>
            <a:fld id="{CCCBA7AB-77EC-4A3F-852A-5584A77580E6}" type="datetimeFigureOut">
              <a:rPr lang="es-ES_tradnl" smtClean="0"/>
              <a:t>24/10/2025</a:t>
            </a:fld>
            <a:endParaRPr lang="es-ES_tradnl"/>
          </a:p>
        </p:txBody>
      </p:sp>
      <p:sp>
        <p:nvSpPr>
          <p:cNvPr id="5" name="Marcador de pie de página 4">
            <a:extLst>
              <a:ext uri="{FF2B5EF4-FFF2-40B4-BE49-F238E27FC236}">
                <a16:creationId xmlns:a16="http://schemas.microsoft.com/office/drawing/2014/main" id="{195D1E6E-5C07-47E0-88BA-0846ECB69735}"/>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D6C0FE92-2EB5-4D69-8347-6FB7876E7F88}"/>
              </a:ext>
            </a:extLst>
          </p:cNvPr>
          <p:cNvSpPr>
            <a:spLocks noGrp="1"/>
          </p:cNvSpPr>
          <p:nvPr>
            <p:ph type="sldNum" sz="quarter" idx="12"/>
          </p:nvPr>
        </p:nvSpPr>
        <p:spPr/>
        <p:txBody>
          <a:bodyPr/>
          <a:lstStyle/>
          <a:p>
            <a:fld id="{0744E202-98E2-4909-9BA2-2D70B77E8A9B}" type="slidenum">
              <a:rPr lang="es-ES_tradnl" smtClean="0"/>
              <a:t>‹Nº›</a:t>
            </a:fld>
            <a:endParaRPr lang="es-ES_tradnl"/>
          </a:p>
        </p:txBody>
      </p:sp>
    </p:spTree>
    <p:extLst>
      <p:ext uri="{BB962C8B-B14F-4D97-AF65-F5344CB8AC3E}">
        <p14:creationId xmlns:p14="http://schemas.microsoft.com/office/powerpoint/2010/main" val="1215486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4B93A0-E0C3-4E18-89BF-A8763725C7D5}"/>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CA21CA68-40B3-4AD3-98D3-DB347F0A320D}"/>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41D7D559-982F-451D-A7DA-AC2178CFE012}"/>
              </a:ext>
            </a:extLst>
          </p:cNvPr>
          <p:cNvSpPr>
            <a:spLocks noGrp="1"/>
          </p:cNvSpPr>
          <p:nvPr>
            <p:ph type="dt" sz="half" idx="10"/>
          </p:nvPr>
        </p:nvSpPr>
        <p:spPr/>
        <p:txBody>
          <a:bodyPr/>
          <a:lstStyle/>
          <a:p>
            <a:fld id="{CCCBA7AB-77EC-4A3F-852A-5584A77580E6}" type="datetimeFigureOut">
              <a:rPr lang="es-ES_tradnl" smtClean="0"/>
              <a:t>24/10/2025</a:t>
            </a:fld>
            <a:endParaRPr lang="es-ES_tradnl"/>
          </a:p>
        </p:txBody>
      </p:sp>
      <p:sp>
        <p:nvSpPr>
          <p:cNvPr id="5" name="Marcador de pie de página 4">
            <a:extLst>
              <a:ext uri="{FF2B5EF4-FFF2-40B4-BE49-F238E27FC236}">
                <a16:creationId xmlns:a16="http://schemas.microsoft.com/office/drawing/2014/main" id="{0B586E7C-5008-4255-9B59-CDECDE8FDFB7}"/>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634CBF5C-EE6F-4DEE-A9B3-90C529FC4DA0}"/>
              </a:ext>
            </a:extLst>
          </p:cNvPr>
          <p:cNvSpPr>
            <a:spLocks noGrp="1"/>
          </p:cNvSpPr>
          <p:nvPr>
            <p:ph type="sldNum" sz="quarter" idx="12"/>
          </p:nvPr>
        </p:nvSpPr>
        <p:spPr/>
        <p:txBody>
          <a:bodyPr/>
          <a:lstStyle/>
          <a:p>
            <a:fld id="{0744E202-98E2-4909-9BA2-2D70B77E8A9B}" type="slidenum">
              <a:rPr lang="es-ES_tradnl" smtClean="0"/>
              <a:t>‹Nº›</a:t>
            </a:fld>
            <a:endParaRPr lang="es-ES_tradnl"/>
          </a:p>
        </p:txBody>
      </p:sp>
    </p:spTree>
    <p:extLst>
      <p:ext uri="{BB962C8B-B14F-4D97-AF65-F5344CB8AC3E}">
        <p14:creationId xmlns:p14="http://schemas.microsoft.com/office/powerpoint/2010/main" val="3531349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EC39AA-CD12-4BED-8C6A-676FBF46C86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DB0AAD4B-40E5-4FBE-9DC4-3B65D2FD35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03B41B59-44D3-438B-A482-648FD3DD1D41}"/>
              </a:ext>
            </a:extLst>
          </p:cNvPr>
          <p:cNvSpPr>
            <a:spLocks noGrp="1"/>
          </p:cNvSpPr>
          <p:nvPr>
            <p:ph type="dt" sz="half" idx="10"/>
          </p:nvPr>
        </p:nvSpPr>
        <p:spPr/>
        <p:txBody>
          <a:bodyPr/>
          <a:lstStyle/>
          <a:p>
            <a:fld id="{CCCBA7AB-77EC-4A3F-852A-5584A77580E6}" type="datetimeFigureOut">
              <a:rPr lang="es-ES_tradnl" smtClean="0"/>
              <a:t>24/10/2025</a:t>
            </a:fld>
            <a:endParaRPr lang="es-ES_tradnl"/>
          </a:p>
        </p:txBody>
      </p:sp>
      <p:sp>
        <p:nvSpPr>
          <p:cNvPr id="5" name="Marcador de pie de página 4">
            <a:extLst>
              <a:ext uri="{FF2B5EF4-FFF2-40B4-BE49-F238E27FC236}">
                <a16:creationId xmlns:a16="http://schemas.microsoft.com/office/drawing/2014/main" id="{960D43D7-6ACF-4DB1-A356-313F2AC3F378}"/>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33E7CD54-79F8-4739-B9A7-14451C5FF188}"/>
              </a:ext>
            </a:extLst>
          </p:cNvPr>
          <p:cNvSpPr>
            <a:spLocks noGrp="1"/>
          </p:cNvSpPr>
          <p:nvPr>
            <p:ph type="sldNum" sz="quarter" idx="12"/>
          </p:nvPr>
        </p:nvSpPr>
        <p:spPr/>
        <p:txBody>
          <a:bodyPr/>
          <a:lstStyle/>
          <a:p>
            <a:fld id="{0744E202-98E2-4909-9BA2-2D70B77E8A9B}" type="slidenum">
              <a:rPr lang="es-ES_tradnl" smtClean="0"/>
              <a:t>‹Nº›</a:t>
            </a:fld>
            <a:endParaRPr lang="es-ES_tradnl"/>
          </a:p>
        </p:txBody>
      </p:sp>
    </p:spTree>
    <p:extLst>
      <p:ext uri="{BB962C8B-B14F-4D97-AF65-F5344CB8AC3E}">
        <p14:creationId xmlns:p14="http://schemas.microsoft.com/office/powerpoint/2010/main" val="1339658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656C13-3888-4B5E-98C0-92E1D4DA9DAC}"/>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9AC40B75-E1F0-4F60-83D0-A08767F6FD83}"/>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contenido 3">
            <a:extLst>
              <a:ext uri="{FF2B5EF4-FFF2-40B4-BE49-F238E27FC236}">
                <a16:creationId xmlns:a16="http://schemas.microsoft.com/office/drawing/2014/main" id="{C0BDA756-22C9-498E-8F6C-46DC524ACB20}"/>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Marcador de fecha 4">
            <a:extLst>
              <a:ext uri="{FF2B5EF4-FFF2-40B4-BE49-F238E27FC236}">
                <a16:creationId xmlns:a16="http://schemas.microsoft.com/office/drawing/2014/main" id="{88589033-6E46-4A7C-A7D6-0E45E4B9F771}"/>
              </a:ext>
            </a:extLst>
          </p:cNvPr>
          <p:cNvSpPr>
            <a:spLocks noGrp="1"/>
          </p:cNvSpPr>
          <p:nvPr>
            <p:ph type="dt" sz="half" idx="10"/>
          </p:nvPr>
        </p:nvSpPr>
        <p:spPr/>
        <p:txBody>
          <a:bodyPr/>
          <a:lstStyle/>
          <a:p>
            <a:fld id="{CCCBA7AB-77EC-4A3F-852A-5584A77580E6}" type="datetimeFigureOut">
              <a:rPr lang="es-ES_tradnl" smtClean="0"/>
              <a:t>24/10/2025</a:t>
            </a:fld>
            <a:endParaRPr lang="es-ES_tradnl"/>
          </a:p>
        </p:txBody>
      </p:sp>
      <p:sp>
        <p:nvSpPr>
          <p:cNvPr id="6" name="Marcador de pie de página 5">
            <a:extLst>
              <a:ext uri="{FF2B5EF4-FFF2-40B4-BE49-F238E27FC236}">
                <a16:creationId xmlns:a16="http://schemas.microsoft.com/office/drawing/2014/main" id="{446DB20B-F247-4DF8-982C-D8FAD21DCE20}"/>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6E992924-0CA8-4603-938F-606D9F43CDAD}"/>
              </a:ext>
            </a:extLst>
          </p:cNvPr>
          <p:cNvSpPr>
            <a:spLocks noGrp="1"/>
          </p:cNvSpPr>
          <p:nvPr>
            <p:ph type="sldNum" sz="quarter" idx="12"/>
          </p:nvPr>
        </p:nvSpPr>
        <p:spPr/>
        <p:txBody>
          <a:bodyPr/>
          <a:lstStyle/>
          <a:p>
            <a:fld id="{0744E202-98E2-4909-9BA2-2D70B77E8A9B}" type="slidenum">
              <a:rPr lang="es-ES_tradnl" smtClean="0"/>
              <a:t>‹Nº›</a:t>
            </a:fld>
            <a:endParaRPr lang="es-ES_tradnl"/>
          </a:p>
        </p:txBody>
      </p:sp>
    </p:spTree>
    <p:extLst>
      <p:ext uri="{BB962C8B-B14F-4D97-AF65-F5344CB8AC3E}">
        <p14:creationId xmlns:p14="http://schemas.microsoft.com/office/powerpoint/2010/main" val="1949120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537720-9C29-4D49-9227-F3B4ACD5E40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DA5CB6C1-4EF0-465C-9698-9269E22759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F7231DFD-EB81-4055-8B44-45074E8E38AE}"/>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Marcador de texto 4">
            <a:extLst>
              <a:ext uri="{FF2B5EF4-FFF2-40B4-BE49-F238E27FC236}">
                <a16:creationId xmlns:a16="http://schemas.microsoft.com/office/drawing/2014/main" id="{EE2DCD09-C2A5-4742-87B1-8449585EF1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148A4FF5-891E-41EE-A826-7EED36B57A3B}"/>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7" name="Marcador de fecha 6">
            <a:extLst>
              <a:ext uri="{FF2B5EF4-FFF2-40B4-BE49-F238E27FC236}">
                <a16:creationId xmlns:a16="http://schemas.microsoft.com/office/drawing/2014/main" id="{F65E2B56-165C-46CF-8E98-C9382246E7BB}"/>
              </a:ext>
            </a:extLst>
          </p:cNvPr>
          <p:cNvSpPr>
            <a:spLocks noGrp="1"/>
          </p:cNvSpPr>
          <p:nvPr>
            <p:ph type="dt" sz="half" idx="10"/>
          </p:nvPr>
        </p:nvSpPr>
        <p:spPr/>
        <p:txBody>
          <a:bodyPr/>
          <a:lstStyle/>
          <a:p>
            <a:fld id="{CCCBA7AB-77EC-4A3F-852A-5584A77580E6}" type="datetimeFigureOut">
              <a:rPr lang="es-ES_tradnl" smtClean="0"/>
              <a:t>24/10/2025</a:t>
            </a:fld>
            <a:endParaRPr lang="es-ES_tradnl"/>
          </a:p>
        </p:txBody>
      </p:sp>
      <p:sp>
        <p:nvSpPr>
          <p:cNvPr id="8" name="Marcador de pie de página 7">
            <a:extLst>
              <a:ext uri="{FF2B5EF4-FFF2-40B4-BE49-F238E27FC236}">
                <a16:creationId xmlns:a16="http://schemas.microsoft.com/office/drawing/2014/main" id="{240F0EA9-664A-465F-82E7-5C8BA8EB74E0}"/>
              </a:ext>
            </a:extLst>
          </p:cNvPr>
          <p:cNvSpPr>
            <a:spLocks noGrp="1"/>
          </p:cNvSpPr>
          <p:nvPr>
            <p:ph type="ftr" sz="quarter" idx="11"/>
          </p:nvPr>
        </p:nvSpPr>
        <p:spPr/>
        <p:txBody>
          <a:bodyPr/>
          <a:lstStyle/>
          <a:p>
            <a:endParaRPr lang="es-ES_tradnl"/>
          </a:p>
        </p:txBody>
      </p:sp>
      <p:sp>
        <p:nvSpPr>
          <p:cNvPr id="9" name="Marcador de número de diapositiva 8">
            <a:extLst>
              <a:ext uri="{FF2B5EF4-FFF2-40B4-BE49-F238E27FC236}">
                <a16:creationId xmlns:a16="http://schemas.microsoft.com/office/drawing/2014/main" id="{3809D36C-D6F8-4138-A296-CFF4E673A78A}"/>
              </a:ext>
            </a:extLst>
          </p:cNvPr>
          <p:cNvSpPr>
            <a:spLocks noGrp="1"/>
          </p:cNvSpPr>
          <p:nvPr>
            <p:ph type="sldNum" sz="quarter" idx="12"/>
          </p:nvPr>
        </p:nvSpPr>
        <p:spPr/>
        <p:txBody>
          <a:bodyPr/>
          <a:lstStyle/>
          <a:p>
            <a:fld id="{0744E202-98E2-4909-9BA2-2D70B77E8A9B}" type="slidenum">
              <a:rPr lang="es-ES_tradnl" smtClean="0"/>
              <a:t>‹Nº›</a:t>
            </a:fld>
            <a:endParaRPr lang="es-ES_tradnl"/>
          </a:p>
        </p:txBody>
      </p:sp>
    </p:spTree>
    <p:extLst>
      <p:ext uri="{BB962C8B-B14F-4D97-AF65-F5344CB8AC3E}">
        <p14:creationId xmlns:p14="http://schemas.microsoft.com/office/powerpoint/2010/main" val="135139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6FC37E-D93F-4C25-BF0D-E68E2DA392A4}"/>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fecha 2">
            <a:extLst>
              <a:ext uri="{FF2B5EF4-FFF2-40B4-BE49-F238E27FC236}">
                <a16:creationId xmlns:a16="http://schemas.microsoft.com/office/drawing/2014/main" id="{A148A99B-2267-493F-AAC4-C9A394997069}"/>
              </a:ext>
            </a:extLst>
          </p:cNvPr>
          <p:cNvSpPr>
            <a:spLocks noGrp="1"/>
          </p:cNvSpPr>
          <p:nvPr>
            <p:ph type="dt" sz="half" idx="10"/>
          </p:nvPr>
        </p:nvSpPr>
        <p:spPr/>
        <p:txBody>
          <a:bodyPr/>
          <a:lstStyle/>
          <a:p>
            <a:fld id="{CCCBA7AB-77EC-4A3F-852A-5584A77580E6}" type="datetimeFigureOut">
              <a:rPr lang="es-ES_tradnl" smtClean="0"/>
              <a:t>24/10/2025</a:t>
            </a:fld>
            <a:endParaRPr lang="es-ES_tradnl"/>
          </a:p>
        </p:txBody>
      </p:sp>
      <p:sp>
        <p:nvSpPr>
          <p:cNvPr id="4" name="Marcador de pie de página 3">
            <a:extLst>
              <a:ext uri="{FF2B5EF4-FFF2-40B4-BE49-F238E27FC236}">
                <a16:creationId xmlns:a16="http://schemas.microsoft.com/office/drawing/2014/main" id="{569C01CA-F39D-4722-B06C-F7C1CD7ECC71}"/>
              </a:ext>
            </a:extLst>
          </p:cNvPr>
          <p:cNvSpPr>
            <a:spLocks noGrp="1"/>
          </p:cNvSpPr>
          <p:nvPr>
            <p:ph type="ftr" sz="quarter" idx="11"/>
          </p:nvPr>
        </p:nvSpPr>
        <p:spPr/>
        <p:txBody>
          <a:bodyPr/>
          <a:lstStyle/>
          <a:p>
            <a:endParaRPr lang="es-ES_tradnl"/>
          </a:p>
        </p:txBody>
      </p:sp>
      <p:sp>
        <p:nvSpPr>
          <p:cNvPr id="5" name="Marcador de número de diapositiva 4">
            <a:extLst>
              <a:ext uri="{FF2B5EF4-FFF2-40B4-BE49-F238E27FC236}">
                <a16:creationId xmlns:a16="http://schemas.microsoft.com/office/drawing/2014/main" id="{D8FA377B-83CB-4487-AC14-86F4998A5B95}"/>
              </a:ext>
            </a:extLst>
          </p:cNvPr>
          <p:cNvSpPr>
            <a:spLocks noGrp="1"/>
          </p:cNvSpPr>
          <p:nvPr>
            <p:ph type="sldNum" sz="quarter" idx="12"/>
          </p:nvPr>
        </p:nvSpPr>
        <p:spPr/>
        <p:txBody>
          <a:bodyPr/>
          <a:lstStyle/>
          <a:p>
            <a:fld id="{0744E202-98E2-4909-9BA2-2D70B77E8A9B}" type="slidenum">
              <a:rPr lang="es-ES_tradnl" smtClean="0"/>
              <a:t>‹Nº›</a:t>
            </a:fld>
            <a:endParaRPr lang="es-ES_tradnl"/>
          </a:p>
        </p:txBody>
      </p:sp>
    </p:spTree>
    <p:extLst>
      <p:ext uri="{BB962C8B-B14F-4D97-AF65-F5344CB8AC3E}">
        <p14:creationId xmlns:p14="http://schemas.microsoft.com/office/powerpoint/2010/main" val="3385323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DAF54C-3B56-4419-9315-FD3D9ABA8667}"/>
              </a:ext>
            </a:extLst>
          </p:cNvPr>
          <p:cNvSpPr>
            <a:spLocks noGrp="1"/>
          </p:cNvSpPr>
          <p:nvPr>
            <p:ph type="dt" sz="half" idx="10"/>
          </p:nvPr>
        </p:nvSpPr>
        <p:spPr/>
        <p:txBody>
          <a:bodyPr/>
          <a:lstStyle/>
          <a:p>
            <a:fld id="{CCCBA7AB-77EC-4A3F-852A-5584A77580E6}" type="datetimeFigureOut">
              <a:rPr lang="es-ES_tradnl" smtClean="0"/>
              <a:t>24/10/2025</a:t>
            </a:fld>
            <a:endParaRPr lang="es-ES_tradnl"/>
          </a:p>
        </p:txBody>
      </p:sp>
      <p:sp>
        <p:nvSpPr>
          <p:cNvPr id="3" name="Marcador de pie de página 2">
            <a:extLst>
              <a:ext uri="{FF2B5EF4-FFF2-40B4-BE49-F238E27FC236}">
                <a16:creationId xmlns:a16="http://schemas.microsoft.com/office/drawing/2014/main" id="{B8F72F47-A4A0-4E8E-A19B-8131040AD7DC}"/>
              </a:ext>
            </a:extLst>
          </p:cNvPr>
          <p:cNvSpPr>
            <a:spLocks noGrp="1"/>
          </p:cNvSpPr>
          <p:nvPr>
            <p:ph type="ftr" sz="quarter" idx="11"/>
          </p:nvPr>
        </p:nvSpPr>
        <p:spPr/>
        <p:txBody>
          <a:bodyPr/>
          <a:lstStyle/>
          <a:p>
            <a:endParaRPr lang="es-ES_tradnl"/>
          </a:p>
        </p:txBody>
      </p:sp>
      <p:sp>
        <p:nvSpPr>
          <p:cNvPr id="4" name="Marcador de número de diapositiva 3">
            <a:extLst>
              <a:ext uri="{FF2B5EF4-FFF2-40B4-BE49-F238E27FC236}">
                <a16:creationId xmlns:a16="http://schemas.microsoft.com/office/drawing/2014/main" id="{24CE3CCD-7F46-4EFC-8676-96A865B5A3AE}"/>
              </a:ext>
            </a:extLst>
          </p:cNvPr>
          <p:cNvSpPr>
            <a:spLocks noGrp="1"/>
          </p:cNvSpPr>
          <p:nvPr>
            <p:ph type="sldNum" sz="quarter" idx="12"/>
          </p:nvPr>
        </p:nvSpPr>
        <p:spPr/>
        <p:txBody>
          <a:bodyPr/>
          <a:lstStyle/>
          <a:p>
            <a:fld id="{0744E202-98E2-4909-9BA2-2D70B77E8A9B}" type="slidenum">
              <a:rPr lang="es-ES_tradnl" smtClean="0"/>
              <a:t>‹Nº›</a:t>
            </a:fld>
            <a:endParaRPr lang="es-ES_tradnl"/>
          </a:p>
        </p:txBody>
      </p:sp>
    </p:spTree>
    <p:extLst>
      <p:ext uri="{BB962C8B-B14F-4D97-AF65-F5344CB8AC3E}">
        <p14:creationId xmlns:p14="http://schemas.microsoft.com/office/powerpoint/2010/main" val="4023710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739EDF-EE13-44D1-A887-C899DB7164F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C31F9393-764C-42DB-B4B7-FED45BE17F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texto 3">
            <a:extLst>
              <a:ext uri="{FF2B5EF4-FFF2-40B4-BE49-F238E27FC236}">
                <a16:creationId xmlns:a16="http://schemas.microsoft.com/office/drawing/2014/main" id="{59CBC94D-9FDB-495B-806C-C1897B7485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1F24155E-4820-447B-B292-B685945EF393}"/>
              </a:ext>
            </a:extLst>
          </p:cNvPr>
          <p:cNvSpPr>
            <a:spLocks noGrp="1"/>
          </p:cNvSpPr>
          <p:nvPr>
            <p:ph type="dt" sz="half" idx="10"/>
          </p:nvPr>
        </p:nvSpPr>
        <p:spPr/>
        <p:txBody>
          <a:bodyPr/>
          <a:lstStyle/>
          <a:p>
            <a:fld id="{CCCBA7AB-77EC-4A3F-852A-5584A77580E6}" type="datetimeFigureOut">
              <a:rPr lang="es-ES_tradnl" smtClean="0"/>
              <a:t>24/10/2025</a:t>
            </a:fld>
            <a:endParaRPr lang="es-ES_tradnl"/>
          </a:p>
        </p:txBody>
      </p:sp>
      <p:sp>
        <p:nvSpPr>
          <p:cNvPr id="6" name="Marcador de pie de página 5">
            <a:extLst>
              <a:ext uri="{FF2B5EF4-FFF2-40B4-BE49-F238E27FC236}">
                <a16:creationId xmlns:a16="http://schemas.microsoft.com/office/drawing/2014/main" id="{7DC55E0D-EAD9-4A1C-86C6-BC440AC38093}"/>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879067EE-654F-40AB-8FA0-A94E2043214D}"/>
              </a:ext>
            </a:extLst>
          </p:cNvPr>
          <p:cNvSpPr>
            <a:spLocks noGrp="1"/>
          </p:cNvSpPr>
          <p:nvPr>
            <p:ph type="sldNum" sz="quarter" idx="12"/>
          </p:nvPr>
        </p:nvSpPr>
        <p:spPr/>
        <p:txBody>
          <a:bodyPr/>
          <a:lstStyle/>
          <a:p>
            <a:fld id="{0744E202-98E2-4909-9BA2-2D70B77E8A9B}" type="slidenum">
              <a:rPr lang="es-ES_tradnl" smtClean="0"/>
              <a:t>‹Nº›</a:t>
            </a:fld>
            <a:endParaRPr lang="es-ES_tradnl"/>
          </a:p>
        </p:txBody>
      </p:sp>
    </p:spTree>
    <p:extLst>
      <p:ext uri="{BB962C8B-B14F-4D97-AF65-F5344CB8AC3E}">
        <p14:creationId xmlns:p14="http://schemas.microsoft.com/office/powerpoint/2010/main" val="1440986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51A661-56FD-4F9E-82A4-5918921B207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posición de imagen 2">
            <a:extLst>
              <a:ext uri="{FF2B5EF4-FFF2-40B4-BE49-F238E27FC236}">
                <a16:creationId xmlns:a16="http://schemas.microsoft.com/office/drawing/2014/main" id="{BC2016A0-ACEB-4B54-86C6-4E5873DD28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a:extLst>
              <a:ext uri="{FF2B5EF4-FFF2-40B4-BE49-F238E27FC236}">
                <a16:creationId xmlns:a16="http://schemas.microsoft.com/office/drawing/2014/main" id="{D539D905-9516-4FE7-B3D8-538FA599E3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9AEF50EE-B3E6-458B-8FF1-C2070CF0BC09}"/>
              </a:ext>
            </a:extLst>
          </p:cNvPr>
          <p:cNvSpPr>
            <a:spLocks noGrp="1"/>
          </p:cNvSpPr>
          <p:nvPr>
            <p:ph type="dt" sz="half" idx="10"/>
          </p:nvPr>
        </p:nvSpPr>
        <p:spPr/>
        <p:txBody>
          <a:bodyPr/>
          <a:lstStyle/>
          <a:p>
            <a:fld id="{CCCBA7AB-77EC-4A3F-852A-5584A77580E6}" type="datetimeFigureOut">
              <a:rPr lang="es-ES_tradnl" smtClean="0"/>
              <a:t>24/10/2025</a:t>
            </a:fld>
            <a:endParaRPr lang="es-ES_tradnl"/>
          </a:p>
        </p:txBody>
      </p:sp>
      <p:sp>
        <p:nvSpPr>
          <p:cNvPr id="6" name="Marcador de pie de página 5">
            <a:extLst>
              <a:ext uri="{FF2B5EF4-FFF2-40B4-BE49-F238E27FC236}">
                <a16:creationId xmlns:a16="http://schemas.microsoft.com/office/drawing/2014/main" id="{A1D93C6C-5819-4281-BF8E-E8A3F472F6E6}"/>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57778514-DF3A-4CFB-9918-D626E3A3B1C5}"/>
              </a:ext>
            </a:extLst>
          </p:cNvPr>
          <p:cNvSpPr>
            <a:spLocks noGrp="1"/>
          </p:cNvSpPr>
          <p:nvPr>
            <p:ph type="sldNum" sz="quarter" idx="12"/>
          </p:nvPr>
        </p:nvSpPr>
        <p:spPr/>
        <p:txBody>
          <a:bodyPr/>
          <a:lstStyle/>
          <a:p>
            <a:fld id="{0744E202-98E2-4909-9BA2-2D70B77E8A9B}" type="slidenum">
              <a:rPr lang="es-ES_tradnl" smtClean="0"/>
              <a:t>‹Nº›</a:t>
            </a:fld>
            <a:endParaRPr lang="es-ES_tradnl"/>
          </a:p>
        </p:txBody>
      </p:sp>
    </p:spTree>
    <p:extLst>
      <p:ext uri="{BB962C8B-B14F-4D97-AF65-F5344CB8AC3E}">
        <p14:creationId xmlns:p14="http://schemas.microsoft.com/office/powerpoint/2010/main" val="310985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6C3EC6-9477-4D48-B16C-E8AFB09C5B96}"/>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texto vertical 2">
            <a:extLst>
              <a:ext uri="{FF2B5EF4-FFF2-40B4-BE49-F238E27FC236}">
                <a16:creationId xmlns:a16="http://schemas.microsoft.com/office/drawing/2014/main" id="{5C45C552-EA50-47A5-9B02-6064CDD1072A}"/>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C2D97E9B-F073-4AD8-BA03-27968E4256DC}"/>
              </a:ext>
            </a:extLst>
          </p:cNvPr>
          <p:cNvSpPr>
            <a:spLocks noGrp="1"/>
          </p:cNvSpPr>
          <p:nvPr>
            <p:ph type="dt" sz="half" idx="10"/>
          </p:nvPr>
        </p:nvSpPr>
        <p:spPr/>
        <p:txBody>
          <a:bodyPr/>
          <a:lstStyle/>
          <a:p>
            <a:fld id="{CCCBA7AB-77EC-4A3F-852A-5584A77580E6}" type="datetimeFigureOut">
              <a:rPr lang="es-ES_tradnl" smtClean="0"/>
              <a:t>24/10/2025</a:t>
            </a:fld>
            <a:endParaRPr lang="es-ES_tradnl"/>
          </a:p>
        </p:txBody>
      </p:sp>
      <p:sp>
        <p:nvSpPr>
          <p:cNvPr id="5" name="Marcador de pie de página 4">
            <a:extLst>
              <a:ext uri="{FF2B5EF4-FFF2-40B4-BE49-F238E27FC236}">
                <a16:creationId xmlns:a16="http://schemas.microsoft.com/office/drawing/2014/main" id="{2E2C2218-78A5-4A7A-8A2B-30B492051952}"/>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825A0B71-620F-402F-8CD7-5382F1DD28B9}"/>
              </a:ext>
            </a:extLst>
          </p:cNvPr>
          <p:cNvSpPr>
            <a:spLocks noGrp="1"/>
          </p:cNvSpPr>
          <p:nvPr>
            <p:ph type="sldNum" sz="quarter" idx="12"/>
          </p:nvPr>
        </p:nvSpPr>
        <p:spPr/>
        <p:txBody>
          <a:bodyPr/>
          <a:lstStyle/>
          <a:p>
            <a:fld id="{0744E202-98E2-4909-9BA2-2D70B77E8A9B}" type="slidenum">
              <a:rPr lang="es-ES_tradnl" smtClean="0"/>
              <a:t>‹Nº›</a:t>
            </a:fld>
            <a:endParaRPr lang="es-ES_tradnl"/>
          </a:p>
        </p:txBody>
      </p:sp>
    </p:spTree>
    <p:extLst>
      <p:ext uri="{BB962C8B-B14F-4D97-AF65-F5344CB8AC3E}">
        <p14:creationId xmlns:p14="http://schemas.microsoft.com/office/powerpoint/2010/main" val="1687692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F48E83B-E0E1-479A-81C2-6C438DD7B42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S_tradnl"/>
          </a:p>
        </p:txBody>
      </p:sp>
      <p:sp>
        <p:nvSpPr>
          <p:cNvPr id="3" name="Marcador de texto vertical 2">
            <a:extLst>
              <a:ext uri="{FF2B5EF4-FFF2-40B4-BE49-F238E27FC236}">
                <a16:creationId xmlns:a16="http://schemas.microsoft.com/office/drawing/2014/main" id="{9F570B0F-95BF-4145-AA10-F33F9D89E362}"/>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997DF2FB-7CF0-4C1E-8196-1AD27BEA9304}"/>
              </a:ext>
            </a:extLst>
          </p:cNvPr>
          <p:cNvSpPr>
            <a:spLocks noGrp="1"/>
          </p:cNvSpPr>
          <p:nvPr>
            <p:ph type="dt" sz="half" idx="10"/>
          </p:nvPr>
        </p:nvSpPr>
        <p:spPr/>
        <p:txBody>
          <a:bodyPr/>
          <a:lstStyle/>
          <a:p>
            <a:fld id="{CCCBA7AB-77EC-4A3F-852A-5584A77580E6}" type="datetimeFigureOut">
              <a:rPr lang="es-ES_tradnl" smtClean="0"/>
              <a:t>24/10/2025</a:t>
            </a:fld>
            <a:endParaRPr lang="es-ES_tradnl"/>
          </a:p>
        </p:txBody>
      </p:sp>
      <p:sp>
        <p:nvSpPr>
          <p:cNvPr id="5" name="Marcador de pie de página 4">
            <a:extLst>
              <a:ext uri="{FF2B5EF4-FFF2-40B4-BE49-F238E27FC236}">
                <a16:creationId xmlns:a16="http://schemas.microsoft.com/office/drawing/2014/main" id="{40F504AE-2807-4964-8B9F-89011DD1F27F}"/>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E031C594-ACC5-47E2-8A76-847688D85AAF}"/>
              </a:ext>
            </a:extLst>
          </p:cNvPr>
          <p:cNvSpPr>
            <a:spLocks noGrp="1"/>
          </p:cNvSpPr>
          <p:nvPr>
            <p:ph type="sldNum" sz="quarter" idx="12"/>
          </p:nvPr>
        </p:nvSpPr>
        <p:spPr/>
        <p:txBody>
          <a:bodyPr/>
          <a:lstStyle/>
          <a:p>
            <a:fld id="{0744E202-98E2-4909-9BA2-2D70B77E8A9B}" type="slidenum">
              <a:rPr lang="es-ES_tradnl" smtClean="0"/>
              <a:t>‹Nº›</a:t>
            </a:fld>
            <a:endParaRPr lang="es-ES_tradnl"/>
          </a:p>
        </p:txBody>
      </p:sp>
    </p:spTree>
    <p:extLst>
      <p:ext uri="{BB962C8B-B14F-4D97-AF65-F5344CB8AC3E}">
        <p14:creationId xmlns:p14="http://schemas.microsoft.com/office/powerpoint/2010/main" val="3957056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8DE6CE6-6B7F-447B-A075-529CB9F218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3E76B555-69BE-4AC3-8875-378D6F57D7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D23CB4B1-BD57-4B14-B864-30410E575D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CBA7AB-77EC-4A3F-852A-5584A77580E6}" type="datetimeFigureOut">
              <a:rPr lang="es-ES_tradnl" smtClean="0"/>
              <a:t>24/10/2025</a:t>
            </a:fld>
            <a:endParaRPr lang="es-ES_tradnl"/>
          </a:p>
        </p:txBody>
      </p:sp>
      <p:sp>
        <p:nvSpPr>
          <p:cNvPr id="5" name="Marcador de pie de página 4">
            <a:extLst>
              <a:ext uri="{FF2B5EF4-FFF2-40B4-BE49-F238E27FC236}">
                <a16:creationId xmlns:a16="http://schemas.microsoft.com/office/drawing/2014/main" id="{62F22720-68C7-4339-9AF6-9A0B518DE6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a:extLst>
              <a:ext uri="{FF2B5EF4-FFF2-40B4-BE49-F238E27FC236}">
                <a16:creationId xmlns:a16="http://schemas.microsoft.com/office/drawing/2014/main" id="{EFD46E12-A0BD-46A0-B43D-AFB6C78CE9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44E202-98E2-4909-9BA2-2D70B77E8A9B}" type="slidenum">
              <a:rPr lang="es-ES_tradnl" smtClean="0"/>
              <a:t>‹Nº›</a:t>
            </a:fld>
            <a:endParaRPr lang="es-ES_tradnl"/>
          </a:p>
        </p:txBody>
      </p:sp>
    </p:spTree>
    <p:extLst>
      <p:ext uri="{BB962C8B-B14F-4D97-AF65-F5344CB8AC3E}">
        <p14:creationId xmlns:p14="http://schemas.microsoft.com/office/powerpoint/2010/main" val="2637413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chart" Target="../charts/chart9.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chart" Target="../charts/char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chart" Target="../charts/chart18.xml"/></Relationships>
</file>

<file path=ppt/slides/_rels/slide21.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3.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5.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chart" Target="../charts/chart25.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9.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chart" Target="../charts/chart28.xml"/></Relationships>
</file>

<file path=ppt/slides/_rels/slide3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2.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avacoi.com/WhatsApp%20Image%202025-09-04%20at%208.55.37%20AM.jpeg">
            <a:extLst>
              <a:ext uri="{FF2B5EF4-FFF2-40B4-BE49-F238E27FC236}">
                <a16:creationId xmlns:a16="http://schemas.microsoft.com/office/drawing/2014/main" id="{D0BEA8DB-B065-4C38-A077-DE03F7BBF7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5757863"/>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D7D56A9E-A3BF-4784-9132-B63FA80EF450}"/>
              </a:ext>
            </a:extLst>
          </p:cNvPr>
          <p:cNvSpPr/>
          <p:nvPr/>
        </p:nvSpPr>
        <p:spPr>
          <a:xfrm>
            <a:off x="2521528" y="6080081"/>
            <a:ext cx="9809018" cy="461665"/>
          </a:xfrm>
          <a:prstGeom prst="rect">
            <a:avLst/>
          </a:prstGeom>
        </p:spPr>
        <p:txBody>
          <a:bodyPr wrap="square">
            <a:spAutoFit/>
          </a:bodyPr>
          <a:lstStyle/>
          <a:p>
            <a:r>
              <a:rPr lang="es-ES" sz="2400" b="1" dirty="0">
                <a:solidFill>
                  <a:srgbClr val="BF3F7F"/>
                </a:solidFill>
              </a:rPr>
              <a:t>VÍCTIMAS MORTALES DE INCENDIOS EN LA CAPV Y NAVARRA 2000-2024</a:t>
            </a:r>
            <a:endParaRPr lang="es-ES_tradnl" sz="2400" dirty="0"/>
          </a:p>
        </p:txBody>
      </p:sp>
      <p:pic>
        <p:nvPicPr>
          <p:cNvPr id="1028" name="Picture 4" descr="Avacoi">
            <a:extLst>
              <a:ext uri="{FF2B5EF4-FFF2-40B4-BE49-F238E27FC236}">
                <a16:creationId xmlns:a16="http://schemas.microsoft.com/office/drawing/2014/main" id="{18BD8A29-59AD-4B70-9ACA-A6BABBE02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51709" cy="1551709"/>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98897517-0BA8-43F6-A849-8B5F9C3B11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616" y="5907579"/>
            <a:ext cx="2363493" cy="862676"/>
          </a:xfrm>
          <a:prstGeom prst="rect">
            <a:avLst/>
          </a:prstGeom>
        </p:spPr>
      </p:pic>
    </p:spTree>
    <p:extLst>
      <p:ext uri="{BB962C8B-B14F-4D97-AF65-F5344CB8AC3E}">
        <p14:creationId xmlns:p14="http://schemas.microsoft.com/office/powerpoint/2010/main" val="3760354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5529F95D-C48A-498B-A0F0-24AC076D6550}"/>
              </a:ext>
            </a:extLst>
          </p:cNvPr>
          <p:cNvSpPr txBox="1">
            <a:spLocks/>
          </p:cNvSpPr>
          <p:nvPr/>
        </p:nvSpPr>
        <p:spPr>
          <a:xfrm>
            <a:off x="408407" y="1438836"/>
            <a:ext cx="5271815" cy="5121630"/>
          </a:xfrm>
          <a:prstGeom prst="rect">
            <a:avLst/>
          </a:prstGeom>
          <a:solidFill>
            <a:schemeClr val="bg1"/>
          </a:solidFill>
        </p:spPr>
        <p:txBody>
          <a:bodyPr vert="horz" lIns="91440" tIns="45720" rIns="91440" bIns="45720" rtlCol="0" anchor="b">
            <a:normAutofit fontScale="97500"/>
          </a:bodyPr>
          <a:lstStyle>
            <a:lvl1pPr algn="r" defTabSz="457167"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indent="-571500" algn="l">
              <a:lnSpc>
                <a:spcPct val="110000"/>
              </a:lnSpc>
              <a:buFont typeface="Arial" panose="020B0604020202020204" pitchFamily="34" charset="0"/>
              <a:buChar char="•"/>
            </a:pPr>
            <a:r>
              <a:rPr lang="es-ES" sz="2400" b="1" dirty="0">
                <a:solidFill>
                  <a:schemeClr val="tx1"/>
                </a:solidFill>
                <a:latin typeface="Calibri" panose="020F0502020204030204" pitchFamily="34" charset="0"/>
                <a:cs typeface="Calibri" panose="020F0502020204030204" pitchFamily="34" charset="0"/>
              </a:rPr>
              <a:t>Portal web</a:t>
            </a:r>
          </a:p>
          <a:p>
            <a:pPr marL="571500" indent="-571500" algn="l">
              <a:lnSpc>
                <a:spcPct val="110000"/>
              </a:lnSpc>
              <a:buFont typeface="Arial" panose="020B0604020202020204" pitchFamily="34" charset="0"/>
              <a:buChar char="•"/>
            </a:pPr>
            <a:endParaRPr lang="es-ES" sz="600" b="1" dirty="0">
              <a:solidFill>
                <a:schemeClr val="accent4">
                  <a:lumMod val="50000"/>
                </a:schemeClr>
              </a:solidFill>
              <a:latin typeface="Calibri" panose="020F0502020204030204" pitchFamily="34" charset="0"/>
              <a:cs typeface="Calibri" panose="020F0502020204030204" pitchFamily="34" charset="0"/>
            </a:endParaRPr>
          </a:p>
          <a:p>
            <a:pPr marL="571500" indent="-571500" algn="l">
              <a:lnSpc>
                <a:spcPct val="110000"/>
              </a:lnSpc>
              <a:buFont typeface="Arial" panose="020B0604020202020204" pitchFamily="34" charset="0"/>
              <a:buChar char="•"/>
            </a:pPr>
            <a:r>
              <a:rPr lang="es-ES" sz="2400" b="1" dirty="0">
                <a:solidFill>
                  <a:srgbClr val="315487"/>
                </a:solidFill>
                <a:latin typeface="Calibri" panose="020F0502020204030204" pitchFamily="34" charset="0"/>
                <a:cs typeface="Calibri" panose="020F0502020204030204" pitchFamily="34" charset="0"/>
              </a:rPr>
              <a:t>Publicación de artículos, noticias       e informes </a:t>
            </a:r>
          </a:p>
          <a:p>
            <a:pPr marL="571500" indent="-571500" algn="l">
              <a:lnSpc>
                <a:spcPct val="150000"/>
              </a:lnSpc>
              <a:buFont typeface="Arial" panose="020B0604020202020204" pitchFamily="34" charset="0"/>
              <a:buChar char="•"/>
            </a:pPr>
            <a:endParaRPr lang="es-ES" sz="800" b="1" dirty="0">
              <a:solidFill>
                <a:srgbClr val="FF0000"/>
              </a:solidFill>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s-ES" sz="2400" b="1" dirty="0">
                <a:solidFill>
                  <a:schemeClr val="accent1">
                    <a:lumMod val="75000"/>
                  </a:schemeClr>
                </a:solidFill>
                <a:latin typeface="Calibri" panose="020F0502020204030204" pitchFamily="34" charset="0"/>
                <a:cs typeface="Calibri" panose="020F0502020204030204" pitchFamily="34" charset="0"/>
              </a:rPr>
              <a:t>Organización de Jornadas técnicas de </a:t>
            </a:r>
            <a:r>
              <a:rPr lang="es-ES" sz="2400" b="1" dirty="0">
                <a:solidFill>
                  <a:srgbClr val="FF0000"/>
                </a:solidFill>
                <a:latin typeface="Calibri" panose="020F0502020204030204" pitchFamily="34" charset="0"/>
                <a:cs typeface="Calibri" panose="020F0502020204030204" pitchFamily="34" charset="0"/>
              </a:rPr>
              <a:t>seguridad</a:t>
            </a:r>
          </a:p>
          <a:p>
            <a:pPr marL="571500" indent="-571500" algn="l">
              <a:buFont typeface="Arial" panose="020B0604020202020204" pitchFamily="34" charset="0"/>
              <a:buChar char="•"/>
            </a:pPr>
            <a:endParaRPr lang="es-ES" sz="800" b="1" dirty="0">
              <a:solidFill>
                <a:schemeClr val="accent1">
                  <a:lumMod val="75000"/>
                </a:schemeClr>
              </a:solidFill>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s-ES" sz="2400" b="1" dirty="0">
                <a:solidFill>
                  <a:schemeClr val="accent4">
                    <a:lumMod val="75000"/>
                  </a:schemeClr>
                </a:solidFill>
                <a:latin typeface="Calibri" panose="020F0502020204030204" pitchFamily="34" charset="0"/>
                <a:cs typeface="Calibri" panose="020F0502020204030204" pitchFamily="34" charset="0"/>
              </a:rPr>
              <a:t>Estudios de </a:t>
            </a:r>
            <a:r>
              <a:rPr lang="es-ES" sz="2400" b="1" dirty="0">
                <a:solidFill>
                  <a:srgbClr val="FF0000"/>
                </a:solidFill>
                <a:latin typeface="Calibri" panose="020F0502020204030204" pitchFamily="34" charset="0"/>
                <a:cs typeface="Calibri" panose="020F0502020204030204" pitchFamily="34" charset="0"/>
              </a:rPr>
              <a:t>reducción</a:t>
            </a:r>
            <a:r>
              <a:rPr lang="es-ES" sz="2400" b="1" dirty="0">
                <a:solidFill>
                  <a:schemeClr val="accent4">
                    <a:lumMod val="75000"/>
                  </a:schemeClr>
                </a:solidFill>
                <a:latin typeface="Calibri" panose="020F0502020204030204" pitchFamily="34" charset="0"/>
                <a:cs typeface="Calibri" panose="020F0502020204030204" pitchFamily="34" charset="0"/>
              </a:rPr>
              <a:t> de accidentes</a:t>
            </a:r>
          </a:p>
          <a:p>
            <a:pPr marL="571500" indent="-571500" algn="l">
              <a:buFont typeface="Arial" panose="020B0604020202020204" pitchFamily="34" charset="0"/>
              <a:buChar char="•"/>
            </a:pPr>
            <a:endParaRPr lang="es-ES" sz="800" b="1" dirty="0">
              <a:solidFill>
                <a:schemeClr val="accent4">
                  <a:lumMod val="75000"/>
                </a:schemeClr>
              </a:solidFill>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s-ES" sz="2400" b="1" dirty="0">
                <a:solidFill>
                  <a:schemeClr val="bg2">
                    <a:lumMod val="50000"/>
                  </a:schemeClr>
                </a:solidFill>
                <a:latin typeface="Calibri" panose="020F0502020204030204" pitchFamily="34" charset="0"/>
                <a:cs typeface="Calibri" panose="020F0502020204030204" pitchFamily="34" charset="0"/>
              </a:rPr>
              <a:t>Formación en </a:t>
            </a:r>
            <a:r>
              <a:rPr lang="es-ES" sz="2400" b="1" dirty="0">
                <a:solidFill>
                  <a:srgbClr val="FF0000"/>
                </a:solidFill>
                <a:latin typeface="Calibri" panose="020F0502020204030204" pitchFamily="34" charset="0"/>
                <a:cs typeface="Calibri" panose="020F0502020204030204" pitchFamily="34" charset="0"/>
              </a:rPr>
              <a:t>Prevención</a:t>
            </a:r>
            <a:r>
              <a:rPr lang="es-ES" sz="2400" b="1" dirty="0">
                <a:solidFill>
                  <a:schemeClr val="bg2">
                    <a:lumMod val="50000"/>
                  </a:schemeClr>
                </a:solidFill>
                <a:latin typeface="Calibri" panose="020F0502020204030204" pitchFamily="34" charset="0"/>
                <a:cs typeface="Calibri" panose="020F0502020204030204" pitchFamily="34" charset="0"/>
              </a:rPr>
              <a:t> de accidentes</a:t>
            </a:r>
          </a:p>
          <a:p>
            <a:pPr marL="571500" indent="-571500" algn="l">
              <a:lnSpc>
                <a:spcPct val="160000"/>
              </a:lnSpc>
              <a:spcAft>
                <a:spcPts val="600"/>
              </a:spcAft>
              <a:buFont typeface="Arial" panose="020B0604020202020204" pitchFamily="34" charset="0"/>
              <a:buChar char="•"/>
            </a:pPr>
            <a:r>
              <a:rPr lang="es-ES" sz="2400" b="1" dirty="0">
                <a:solidFill>
                  <a:srgbClr val="7030A0"/>
                </a:solidFill>
                <a:latin typeface="Calibri" panose="020F0502020204030204" pitchFamily="34" charset="0"/>
                <a:cs typeface="Calibri" panose="020F0502020204030204" pitchFamily="34" charset="0"/>
              </a:rPr>
              <a:t>Cultura de la prevención</a:t>
            </a:r>
          </a:p>
          <a:p>
            <a:pPr marL="571500" indent="-571500" algn="l">
              <a:buFont typeface="Arial" panose="020B0604020202020204" pitchFamily="34" charset="0"/>
              <a:buChar char="•"/>
            </a:pPr>
            <a:r>
              <a:rPr lang="es-ES" sz="2400" b="1" dirty="0">
                <a:solidFill>
                  <a:schemeClr val="accent6"/>
                </a:solidFill>
                <a:latin typeface="Calibri" panose="020F0502020204030204" pitchFamily="34" charset="0"/>
                <a:cs typeface="Calibri" panose="020F0502020204030204" pitchFamily="34" charset="0"/>
              </a:rPr>
              <a:t>Abiertos a realizar o colaborar en estudios de reducción de accidentes</a:t>
            </a:r>
          </a:p>
          <a:p>
            <a:pPr algn="l"/>
            <a:endParaRPr lang="es-ES" sz="1400" b="1" dirty="0">
              <a:solidFill>
                <a:schemeClr val="accent6"/>
              </a:solidFill>
              <a:latin typeface="Calibri" panose="020F0502020204030204" pitchFamily="34" charset="0"/>
              <a:cs typeface="Calibri" panose="020F0502020204030204" pitchFamily="34" charset="0"/>
            </a:endParaRPr>
          </a:p>
        </p:txBody>
      </p:sp>
      <p:pic>
        <p:nvPicPr>
          <p:cNvPr id="11" name="Imagen 10">
            <a:extLst>
              <a:ext uri="{FF2B5EF4-FFF2-40B4-BE49-F238E27FC236}">
                <a16:creationId xmlns:a16="http://schemas.microsoft.com/office/drawing/2014/main" id="{0030A9ED-09E9-4D1A-9FAA-1C74757887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4352" y="1427396"/>
            <a:ext cx="6156552" cy="4475863"/>
          </a:xfrm>
          <a:prstGeom prst="rect">
            <a:avLst/>
          </a:prstGeom>
          <a:solidFill>
            <a:schemeClr val="accent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miter lim="800000"/>
          </a:ln>
        </p:spPr>
      </p:pic>
      <p:sp>
        <p:nvSpPr>
          <p:cNvPr id="12" name="Marcador de contenido 2">
            <a:extLst>
              <a:ext uri="{FF2B5EF4-FFF2-40B4-BE49-F238E27FC236}">
                <a16:creationId xmlns:a16="http://schemas.microsoft.com/office/drawing/2014/main" id="{2EDF3BBC-E55C-4FC8-B4E3-0E8BE44E7159}"/>
              </a:ext>
            </a:extLst>
          </p:cNvPr>
          <p:cNvSpPr>
            <a:spLocks noGrp="1"/>
          </p:cNvSpPr>
          <p:nvPr/>
        </p:nvSpPr>
        <p:spPr>
          <a:xfrm>
            <a:off x="6377356" y="2020928"/>
            <a:ext cx="3266611" cy="776020"/>
          </a:xfrm>
          <a:prstGeom prst="rect">
            <a:avLst/>
          </a:prstGeom>
          <a:noFill/>
        </p:spPr>
        <p:txBody>
          <a:bodyPr vert="horz">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indent="0">
              <a:buNone/>
            </a:pPr>
            <a:r>
              <a:rPr lang="es-ES" sz="4000" dirty="0">
                <a:solidFill>
                  <a:schemeClr val="bg1">
                    <a:lumMod val="95000"/>
                  </a:schemeClr>
                </a:solidFill>
                <a:latin typeface="Calibri Light" panose="020F0302020204030204" pitchFamily="34" charset="0"/>
                <a:ea typeface="Verdana" panose="020B0604030504040204" pitchFamily="34" charset="0"/>
                <a:cs typeface="Calibri Light" panose="020F0302020204030204" pitchFamily="34" charset="0"/>
              </a:rPr>
              <a:t>www.opra.info</a:t>
            </a:r>
            <a:endParaRPr lang="es-ES" sz="3600" dirty="0">
              <a:solidFill>
                <a:schemeClr val="bg1">
                  <a:lumMod val="95000"/>
                </a:schemeClr>
              </a:solidFill>
            </a:endParaRPr>
          </a:p>
        </p:txBody>
      </p:sp>
      <p:pic>
        <p:nvPicPr>
          <p:cNvPr id="8" name="Picture 2" descr="OPRA">
            <a:extLst>
              <a:ext uri="{FF2B5EF4-FFF2-40B4-BE49-F238E27FC236}">
                <a16:creationId xmlns:a16="http://schemas.microsoft.com/office/drawing/2014/main" id="{86443325-2F5B-4784-A33A-B18131D277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2911" y="363072"/>
            <a:ext cx="8374593" cy="87764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C55615EE-99B5-41BA-9554-532BA15BD600}"/>
              </a:ext>
            </a:extLst>
          </p:cNvPr>
          <p:cNvSpPr txBox="1"/>
          <p:nvPr/>
        </p:nvSpPr>
        <p:spPr>
          <a:xfrm>
            <a:off x="7122459" y="8431306"/>
            <a:ext cx="5084450" cy="672352"/>
          </a:xfrm>
          <a:prstGeom prst="rect">
            <a:avLst/>
          </a:prstGeom>
          <a:noFill/>
        </p:spPr>
        <p:txBody>
          <a:bodyPr wrap="square" rtlCol="0">
            <a:spAutoFit/>
          </a:bodyPr>
          <a:lstStyle/>
          <a:p>
            <a:endParaRPr lang="es-ES_tradnl" dirty="0"/>
          </a:p>
        </p:txBody>
      </p:sp>
      <p:pic>
        <p:nvPicPr>
          <p:cNvPr id="1038" name="Picture 14" descr="linkedin logo png, linkedin logo transparente png, linkedin ...">
            <a:extLst>
              <a:ext uri="{FF2B5EF4-FFF2-40B4-BE49-F238E27FC236}">
                <a16:creationId xmlns:a16="http://schemas.microsoft.com/office/drawing/2014/main" id="{BA1A6133-F008-4FF7-9CFF-2DB8A868DC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9824" y="5919680"/>
            <a:ext cx="681317" cy="629038"/>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7DB9DDB3-A505-44AE-9F0A-DBDD139207BD}"/>
              </a:ext>
            </a:extLst>
          </p:cNvPr>
          <p:cNvSpPr txBox="1"/>
          <p:nvPr/>
        </p:nvSpPr>
        <p:spPr>
          <a:xfrm>
            <a:off x="6468035" y="5903893"/>
            <a:ext cx="5459506" cy="630429"/>
          </a:xfrm>
          <a:prstGeom prst="rect">
            <a:avLst/>
          </a:prstGeom>
          <a:solidFill>
            <a:schemeClr val="bg1"/>
          </a:solidFill>
        </p:spPr>
        <p:txBody>
          <a:bodyPr wrap="square" rtlCol="0">
            <a:spAutoFit/>
          </a:bodyPr>
          <a:lstStyle/>
          <a:p>
            <a:pPr>
              <a:lnSpc>
                <a:spcPct val="150000"/>
              </a:lnSpc>
            </a:pPr>
            <a:r>
              <a:rPr lang="es-ES" sz="2600" b="1" dirty="0"/>
              <a:t>Más de 150.000 impresiones anuales</a:t>
            </a:r>
            <a:endParaRPr lang="es-ES_tradnl" sz="2600" b="1" dirty="0"/>
          </a:p>
        </p:txBody>
      </p:sp>
      <p:pic>
        <p:nvPicPr>
          <p:cNvPr id="20" name="Picture 2" descr="Archivo:WhatsApp.svg - Wikipedia, la enciclopedia libre">
            <a:extLst>
              <a:ext uri="{FF2B5EF4-FFF2-40B4-BE49-F238E27FC236}">
                <a16:creationId xmlns:a16="http://schemas.microsoft.com/office/drawing/2014/main" id="{E41FACDF-B40C-4D71-BAA6-4A6D977069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2176669"/>
            <a:ext cx="616226" cy="618977"/>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a:extLst>
              <a:ext uri="{FF2B5EF4-FFF2-40B4-BE49-F238E27FC236}">
                <a16:creationId xmlns:a16="http://schemas.microsoft.com/office/drawing/2014/main" id="{09F15910-26E7-46FC-A828-2181754D7CA3}"/>
              </a:ext>
            </a:extLst>
          </p:cNvPr>
          <p:cNvSpPr txBox="1"/>
          <p:nvPr/>
        </p:nvSpPr>
        <p:spPr>
          <a:xfrm>
            <a:off x="407893" y="347632"/>
            <a:ext cx="3021107" cy="938719"/>
          </a:xfrm>
          <a:prstGeom prst="rect">
            <a:avLst/>
          </a:prstGeom>
          <a:solidFill>
            <a:schemeClr val="bg1"/>
          </a:solidFill>
        </p:spPr>
        <p:txBody>
          <a:bodyPr wrap="square" rtlCol="0" anchor="ctr">
            <a:spAutoFit/>
          </a:bodyPr>
          <a:lstStyle/>
          <a:p>
            <a:pPr algn="ctr">
              <a:lnSpc>
                <a:spcPct val="150000"/>
              </a:lnSpc>
            </a:pPr>
            <a:r>
              <a:rPr lang="es-ES" sz="3200" b="1" dirty="0">
                <a:solidFill>
                  <a:srgbClr val="002060"/>
                </a:solidFill>
              </a:rPr>
              <a:t>¿Qué es OPRA?</a:t>
            </a:r>
          </a:p>
          <a:p>
            <a:pPr algn="ctr">
              <a:spcAft>
                <a:spcPts val="2400"/>
              </a:spcAft>
            </a:pPr>
            <a:endParaRPr lang="es-ES" sz="700" b="1" dirty="0"/>
          </a:p>
        </p:txBody>
      </p:sp>
    </p:spTree>
    <p:extLst>
      <p:ext uri="{BB962C8B-B14F-4D97-AF65-F5344CB8AC3E}">
        <p14:creationId xmlns:p14="http://schemas.microsoft.com/office/powerpoint/2010/main" val="217475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0">
                                            <p:txEl>
                                              <p:pRg st="9" end="9"/>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0">
                                            <p:txEl>
                                              <p:pRg st="10" end="10"/>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3"/>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0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126849-AD89-46B9-BD91-0FB5E6EE0909}"/>
              </a:ext>
            </a:extLst>
          </p:cNvPr>
          <p:cNvSpPr>
            <a:spLocks noGrp="1"/>
          </p:cNvSpPr>
          <p:nvPr>
            <p:ph type="ctrTitle"/>
          </p:nvPr>
        </p:nvSpPr>
        <p:spPr>
          <a:xfrm>
            <a:off x="1066800" y="1325880"/>
            <a:ext cx="2651760" cy="3794760"/>
          </a:xfrm>
        </p:spPr>
        <p:txBody>
          <a:bodyPr>
            <a:noAutofit/>
          </a:bodyPr>
          <a:lstStyle/>
          <a:p>
            <a:r>
              <a:rPr lang="es-ES" sz="3600" b="1" dirty="0">
                <a:solidFill>
                  <a:srgbClr val="BF3F7F"/>
                </a:solidFill>
              </a:rPr>
              <a:t>VÍCTIMAS MORTALES</a:t>
            </a:r>
            <a:br>
              <a:rPr lang="es-ES_tradnl" sz="3600" b="1" dirty="0">
                <a:solidFill>
                  <a:srgbClr val="BF3F7F"/>
                </a:solidFill>
              </a:rPr>
            </a:br>
            <a:r>
              <a:rPr lang="es-ES" sz="3600" b="1" dirty="0">
                <a:solidFill>
                  <a:srgbClr val="BF3F7F"/>
                </a:solidFill>
              </a:rPr>
              <a:t>DE INCENDIOS</a:t>
            </a:r>
            <a:br>
              <a:rPr lang="es-ES_tradnl" sz="3600" b="1" dirty="0">
                <a:solidFill>
                  <a:srgbClr val="BF3F7F"/>
                </a:solidFill>
              </a:rPr>
            </a:br>
            <a:r>
              <a:rPr lang="es-ES" sz="3600" b="1" dirty="0">
                <a:solidFill>
                  <a:srgbClr val="BF3F7F"/>
                </a:solidFill>
              </a:rPr>
              <a:t>EN LA CAPV</a:t>
            </a:r>
            <a:br>
              <a:rPr lang="es-ES" sz="3600" b="1" dirty="0">
                <a:solidFill>
                  <a:srgbClr val="BF3F7F"/>
                </a:solidFill>
              </a:rPr>
            </a:br>
            <a:r>
              <a:rPr lang="es-ES" sz="3600" b="1" dirty="0">
                <a:solidFill>
                  <a:srgbClr val="BF3F7F"/>
                </a:solidFill>
              </a:rPr>
              <a:t>Y NAVARRA</a:t>
            </a:r>
            <a:br>
              <a:rPr lang="es-ES" sz="3600" b="1" dirty="0">
                <a:solidFill>
                  <a:srgbClr val="BF3F7F"/>
                </a:solidFill>
              </a:rPr>
            </a:br>
            <a:r>
              <a:rPr lang="es-ES" sz="3600" b="1" dirty="0">
                <a:solidFill>
                  <a:srgbClr val="BF3F7F"/>
                </a:solidFill>
              </a:rPr>
              <a:t>2000-2024</a:t>
            </a:r>
            <a:endParaRPr lang="es-ES_tradnl" sz="3600" b="1" dirty="0"/>
          </a:p>
        </p:txBody>
      </p:sp>
      <p:sp>
        <p:nvSpPr>
          <p:cNvPr id="3" name="Subtítulo 2">
            <a:extLst>
              <a:ext uri="{FF2B5EF4-FFF2-40B4-BE49-F238E27FC236}">
                <a16:creationId xmlns:a16="http://schemas.microsoft.com/office/drawing/2014/main" id="{6999A603-350D-4373-AF52-B839988CD9A4}"/>
              </a:ext>
            </a:extLst>
          </p:cNvPr>
          <p:cNvSpPr>
            <a:spLocks noGrp="1"/>
          </p:cNvSpPr>
          <p:nvPr>
            <p:ph type="subTitle" idx="1"/>
          </p:nvPr>
        </p:nvSpPr>
        <p:spPr>
          <a:xfrm>
            <a:off x="4061692" y="6122785"/>
            <a:ext cx="3840480" cy="441960"/>
          </a:xfrm>
        </p:spPr>
        <p:txBody>
          <a:bodyPr>
            <a:normAutofit/>
          </a:bodyPr>
          <a:lstStyle/>
          <a:p>
            <a:r>
              <a:rPr lang="es-ES" b="1" dirty="0">
                <a:solidFill>
                  <a:srgbClr val="00B050"/>
                </a:solidFill>
              </a:rPr>
              <a:t>Bilbao, septiembre de 2025</a:t>
            </a:r>
            <a:endParaRPr lang="es-ES_tradnl" b="1" dirty="0">
              <a:solidFill>
                <a:srgbClr val="00B050"/>
              </a:solidFill>
            </a:endParaRPr>
          </a:p>
        </p:txBody>
      </p:sp>
      <p:sp>
        <p:nvSpPr>
          <p:cNvPr id="4" name="Triángulo rectángulo 3">
            <a:extLst>
              <a:ext uri="{FF2B5EF4-FFF2-40B4-BE49-F238E27FC236}">
                <a16:creationId xmlns:a16="http://schemas.microsoft.com/office/drawing/2014/main" id="{DE597C0A-8D17-4685-9445-FEBCAC9D334A}"/>
              </a:ext>
            </a:extLst>
          </p:cNvPr>
          <p:cNvSpPr/>
          <p:nvPr/>
        </p:nvSpPr>
        <p:spPr>
          <a:xfrm rot="10800000">
            <a:off x="11369040" y="0"/>
            <a:ext cx="822960" cy="3094182"/>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pic>
        <p:nvPicPr>
          <p:cNvPr id="6" name="Imagen 5" descr="PRINCIPAL COLOR">
            <a:extLst>
              <a:ext uri="{FF2B5EF4-FFF2-40B4-BE49-F238E27FC236}">
                <a16:creationId xmlns:a16="http://schemas.microsoft.com/office/drawing/2014/main" id="{5C128605-01B9-4787-AC8C-451341A82CF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58400" y="5205614"/>
            <a:ext cx="2133600" cy="1501775"/>
          </a:xfrm>
          <a:prstGeom prst="rect">
            <a:avLst/>
          </a:prstGeom>
          <a:noFill/>
          <a:ln>
            <a:noFill/>
          </a:ln>
        </p:spPr>
      </p:pic>
      <p:sp>
        <p:nvSpPr>
          <p:cNvPr id="10" name="Triángulo rectángulo 9">
            <a:extLst>
              <a:ext uri="{FF2B5EF4-FFF2-40B4-BE49-F238E27FC236}">
                <a16:creationId xmlns:a16="http://schemas.microsoft.com/office/drawing/2014/main" id="{289B5EDD-25F7-43A7-B058-EBBDC7CF2DF5}"/>
              </a:ext>
            </a:extLst>
          </p:cNvPr>
          <p:cNvSpPr/>
          <p:nvPr/>
        </p:nvSpPr>
        <p:spPr>
          <a:xfrm rot="5400000">
            <a:off x="-1120140" y="1120140"/>
            <a:ext cx="3108960" cy="868680"/>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 name="AutoShape 2" descr="blob:https://web.whatsapp.com/0186c8d8-4780-40a1-b8ce-a5c89885fc62">
            <a:extLst>
              <a:ext uri="{FF2B5EF4-FFF2-40B4-BE49-F238E27FC236}">
                <a16:creationId xmlns:a16="http://schemas.microsoft.com/office/drawing/2014/main" id="{40D4AF38-736D-44D1-8397-2D582E210AC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_tradnl"/>
          </a:p>
        </p:txBody>
      </p:sp>
      <p:pic>
        <p:nvPicPr>
          <p:cNvPr id="11" name="Imagen 10">
            <a:extLst>
              <a:ext uri="{FF2B5EF4-FFF2-40B4-BE49-F238E27FC236}">
                <a16:creationId xmlns:a16="http://schemas.microsoft.com/office/drawing/2014/main" id="{67C9DB8E-48EB-4172-A3A7-9DDE6A610F65}"/>
              </a:ext>
            </a:extLst>
          </p:cNvPr>
          <p:cNvPicPr>
            <a:picLocks noChangeAspect="1"/>
          </p:cNvPicPr>
          <p:nvPr/>
        </p:nvPicPr>
        <p:blipFill rotWithShape="1">
          <a:blip r:embed="rId3">
            <a:extLst>
              <a:ext uri="{28A0092B-C50C-407E-A947-70E740481C1C}">
                <a14:useLocalDpi xmlns:a14="http://schemas.microsoft.com/office/drawing/2010/main" val="0"/>
              </a:ext>
            </a:extLst>
          </a:blip>
          <a:srcRect l="23280" t="700" r="15475" b="11448"/>
          <a:stretch/>
        </p:blipFill>
        <p:spPr>
          <a:xfrm>
            <a:off x="4221480" y="320040"/>
            <a:ext cx="6355080" cy="5160929"/>
          </a:xfrm>
          <a:prstGeom prst="rect">
            <a:avLst/>
          </a:prstGeom>
        </p:spPr>
      </p:pic>
      <p:pic>
        <p:nvPicPr>
          <p:cNvPr id="12" name="Imagen 11">
            <a:extLst>
              <a:ext uri="{FF2B5EF4-FFF2-40B4-BE49-F238E27FC236}">
                <a16:creationId xmlns:a16="http://schemas.microsoft.com/office/drawing/2014/main" id="{D76656FF-7A00-4E85-88D4-9CD0A4B2AC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216" y="5852160"/>
            <a:ext cx="2114550" cy="762000"/>
          </a:xfrm>
          <a:prstGeom prst="rect">
            <a:avLst/>
          </a:prstGeom>
        </p:spPr>
      </p:pic>
      <p:sp>
        <p:nvSpPr>
          <p:cNvPr id="13" name="Subtítulo 2">
            <a:extLst>
              <a:ext uri="{FF2B5EF4-FFF2-40B4-BE49-F238E27FC236}">
                <a16:creationId xmlns:a16="http://schemas.microsoft.com/office/drawing/2014/main" id="{70BD4B0C-6F66-4D17-95E5-87B555BA1903}"/>
              </a:ext>
            </a:extLst>
          </p:cNvPr>
          <p:cNvSpPr txBox="1">
            <a:spLocks/>
          </p:cNvSpPr>
          <p:nvPr/>
        </p:nvSpPr>
        <p:spPr>
          <a:xfrm>
            <a:off x="8198070" y="5192110"/>
            <a:ext cx="2364826" cy="252247"/>
          </a:xfrm>
          <a:prstGeom prst="rect">
            <a:avLst/>
          </a:prstGeom>
        </p:spPr>
        <p:txBody>
          <a:bodyPr vert="horz" wrap="none" lIns="36000" tIns="45720" rIns="18000" bIns="45720" rtlCol="0">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b="1" dirty="0">
                <a:solidFill>
                  <a:schemeClr val="accent4">
                    <a:lumMod val="60000"/>
                    <a:lumOff val="40000"/>
                  </a:schemeClr>
                </a:solidFill>
              </a:rPr>
              <a:t>Fotografía: </a:t>
            </a:r>
            <a:r>
              <a:rPr lang="es-ES" b="1" dirty="0" err="1">
                <a:solidFill>
                  <a:schemeClr val="accent4">
                    <a:lumMod val="60000"/>
                    <a:lumOff val="40000"/>
                  </a:schemeClr>
                </a:solidFill>
              </a:rPr>
              <a:t>Herri</a:t>
            </a:r>
            <a:r>
              <a:rPr lang="es-ES" b="1" dirty="0">
                <a:solidFill>
                  <a:schemeClr val="accent4">
                    <a:lumMod val="60000"/>
                    <a:lumOff val="40000"/>
                  </a:schemeClr>
                </a:solidFill>
              </a:rPr>
              <a:t> </a:t>
            </a:r>
            <a:r>
              <a:rPr lang="es-ES" b="1" dirty="0" err="1">
                <a:solidFill>
                  <a:schemeClr val="accent4">
                    <a:lumMod val="60000"/>
                    <a:lumOff val="40000"/>
                  </a:schemeClr>
                </a:solidFill>
              </a:rPr>
              <a:t>Babesa</a:t>
            </a:r>
            <a:r>
              <a:rPr lang="es-ES" b="1" dirty="0">
                <a:solidFill>
                  <a:schemeClr val="accent4">
                    <a:lumMod val="60000"/>
                    <a:lumOff val="40000"/>
                  </a:schemeClr>
                </a:solidFill>
              </a:rPr>
              <a:t> Bermeo </a:t>
            </a:r>
            <a:endParaRPr lang="es-ES_tradnl" b="1" dirty="0">
              <a:solidFill>
                <a:schemeClr val="accent4">
                  <a:lumMod val="60000"/>
                  <a:lumOff val="40000"/>
                </a:schemeClr>
              </a:solidFill>
            </a:endParaRPr>
          </a:p>
        </p:txBody>
      </p:sp>
    </p:spTree>
    <p:extLst>
      <p:ext uri="{BB962C8B-B14F-4D97-AF65-F5344CB8AC3E}">
        <p14:creationId xmlns:p14="http://schemas.microsoft.com/office/powerpoint/2010/main" val="3237249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3149602" y="495530"/>
            <a:ext cx="6114472" cy="659015"/>
          </a:xfrm>
        </p:spPr>
        <p:txBody>
          <a:bodyPr>
            <a:normAutofit fontScale="85000" lnSpcReduction="10000"/>
          </a:bodyPr>
          <a:lstStyle/>
          <a:p>
            <a:pPr algn="l"/>
            <a:r>
              <a:rPr lang="es-ES" sz="4400" b="1" dirty="0">
                <a:solidFill>
                  <a:srgbClr val="BF3F7F"/>
                </a:solidFill>
                <a:latin typeface="+mj-lt"/>
              </a:rPr>
              <a:t>Alcance y amplitud del estudio</a:t>
            </a:r>
            <a:endParaRPr lang="es-ES_tradnl" sz="4400" b="1" dirty="0">
              <a:solidFill>
                <a:srgbClr val="BF3F7F"/>
              </a:solidFill>
              <a:latin typeface="+mj-lt"/>
            </a:endParaRPr>
          </a:p>
        </p:txBody>
      </p:sp>
      <p:sp>
        <p:nvSpPr>
          <p:cNvPr id="2" name="Rectángulo 1">
            <a:extLst>
              <a:ext uri="{FF2B5EF4-FFF2-40B4-BE49-F238E27FC236}">
                <a16:creationId xmlns:a16="http://schemas.microsoft.com/office/drawing/2014/main" id="{956E74D5-71C2-49C0-8D5F-0DA0E32D8EBA}"/>
              </a:ext>
            </a:extLst>
          </p:cNvPr>
          <p:cNvSpPr/>
          <p:nvPr/>
        </p:nvSpPr>
        <p:spPr>
          <a:xfrm>
            <a:off x="1708728" y="1366439"/>
            <a:ext cx="9005454" cy="4074642"/>
          </a:xfrm>
          <a:prstGeom prst="rect">
            <a:avLst/>
          </a:prstGeom>
        </p:spPr>
        <p:txBody>
          <a:bodyPr wrap="square">
            <a:spAutoFit/>
          </a:bodyPr>
          <a:lstStyle/>
          <a:p>
            <a:pPr marL="342900" indent="-342900" algn="just">
              <a:lnSpc>
                <a:spcPct val="115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Calibri" panose="020F0502020204030204" pitchFamily="34" charset="0"/>
              </a:rPr>
              <a:t>Periodo: 			25 años completos: de 2000 a 2024</a:t>
            </a:r>
          </a:p>
          <a:p>
            <a:pPr marL="342900" indent="-342900" algn="just">
              <a:lnSpc>
                <a:spcPct val="115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Calibri" panose="020F0502020204030204" pitchFamily="34" charset="0"/>
              </a:rPr>
              <a:t>Ámbito territorial: 		CAPV y Navarra</a:t>
            </a:r>
          </a:p>
          <a:p>
            <a:pPr marL="342900" indent="-342900" algn="just">
              <a:lnSpc>
                <a:spcPct val="115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Calibri" panose="020F0502020204030204" pitchFamily="34" charset="0"/>
              </a:rPr>
              <a:t>Objeto de estudio: 		Muertes en incendios y explosiones</a:t>
            </a:r>
          </a:p>
          <a:p>
            <a:pPr marL="342900" indent="-342900" algn="just">
              <a:lnSpc>
                <a:spcPct val="115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Calibri" panose="020F0502020204030204" pitchFamily="34" charset="0"/>
              </a:rPr>
              <a:t>Lugar: 			Edificios y espacios públicos</a:t>
            </a:r>
          </a:p>
          <a:p>
            <a:pPr marL="342900" indent="-342900" algn="just">
              <a:lnSpc>
                <a:spcPct val="115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Calibri" panose="020F0502020204030204" pitchFamily="34" charset="0"/>
              </a:rPr>
              <a:t>Información manejada:</a:t>
            </a:r>
            <a:r>
              <a:rPr lang="es-ES" sz="2800" dirty="0">
                <a:latin typeface="Calibri" panose="020F0502020204030204" pitchFamily="34" charset="0"/>
                <a:ea typeface="Calibri" panose="020F0502020204030204" pitchFamily="34" charset="0"/>
                <a:cs typeface="Calibri" panose="020F0502020204030204" pitchFamily="34" charset="0"/>
              </a:rPr>
              <a:t>	</a:t>
            </a:r>
            <a:r>
              <a:rPr lang="es-ES" sz="2400" dirty="0">
                <a:latin typeface="Calibri" panose="020F0502020204030204" pitchFamily="34" charset="0"/>
                <a:ea typeface="Calibri" panose="020F0502020204030204" pitchFamily="34" charset="0"/>
                <a:cs typeface="Calibri" panose="020F0502020204030204" pitchFamily="34" charset="0"/>
              </a:rPr>
              <a:t>375 víctimas</a:t>
            </a:r>
            <a:endParaRPr lang="es-ES" sz="2800" dirty="0">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15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Calibri" panose="020F0502020204030204" pitchFamily="34" charset="0"/>
              </a:rPr>
              <a:t>Total de víctimas:		204</a:t>
            </a:r>
          </a:p>
          <a:p>
            <a:pPr marL="342900" indent="-342900" algn="just">
              <a:lnSpc>
                <a:spcPct val="115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Calibri" panose="020F0502020204030204" pitchFamily="34" charset="0"/>
              </a:rPr>
              <a:t>Desglose:			Por territorios</a:t>
            </a:r>
          </a:p>
          <a:p>
            <a:pPr marL="342900" indent="-342900" algn="just">
              <a:lnSpc>
                <a:spcPct val="115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Calibri" panose="020F0502020204030204" pitchFamily="34" charset="0"/>
              </a:rPr>
              <a:t>Estudio detallado:		Muertes en viviendas</a:t>
            </a:r>
          </a:p>
        </p:txBody>
      </p:sp>
      <p:sp>
        <p:nvSpPr>
          <p:cNvPr id="6" name="CuadroTexto 5">
            <a:extLst>
              <a:ext uri="{FF2B5EF4-FFF2-40B4-BE49-F238E27FC236}">
                <a16:creationId xmlns:a16="http://schemas.microsoft.com/office/drawing/2014/main" id="{35793BBC-5531-45E0-889B-E9D7DF5447D9}"/>
              </a:ext>
            </a:extLst>
          </p:cNvPr>
          <p:cNvSpPr txBox="1"/>
          <p:nvPr/>
        </p:nvSpPr>
        <p:spPr>
          <a:xfrm>
            <a:off x="1819566" y="5606473"/>
            <a:ext cx="8663707" cy="823046"/>
          </a:xfrm>
          <a:prstGeom prst="rect">
            <a:avLst/>
          </a:prstGeom>
          <a:solidFill>
            <a:srgbClr val="BF3F7F"/>
          </a:solidFill>
        </p:spPr>
        <p:txBody>
          <a:bodyPr wrap="square" rtlCol="0">
            <a:spAutoFit/>
          </a:bodyPr>
          <a:lstStyle/>
          <a:p>
            <a:pPr algn="just">
              <a:lnSpc>
                <a:spcPct val="115000"/>
              </a:lnSpc>
              <a:spcAft>
                <a:spcPts val="600"/>
              </a:spcAft>
            </a:pPr>
            <a:r>
              <a:rPr lang="es-ES" sz="2000" dirty="0">
                <a:solidFill>
                  <a:schemeClr val="bg1"/>
                </a:solidFill>
                <a:latin typeface="Calibri" panose="020F0502020204030204" pitchFamily="34" charset="0"/>
                <a:ea typeface="Calibri" panose="020F0502020204030204" pitchFamily="34" charset="0"/>
                <a:cs typeface="Calibri" panose="020F0502020204030204" pitchFamily="34" charset="0"/>
              </a:rPr>
              <a:t>Casos excluidos 171: </a:t>
            </a:r>
            <a:r>
              <a:rPr lang="es-ES" dirty="0">
                <a:solidFill>
                  <a:schemeClr val="bg1"/>
                </a:solidFill>
                <a:latin typeface="Calibri" panose="020F0502020204030204" pitchFamily="34" charset="0"/>
                <a:ea typeface="Calibri" panose="020F0502020204030204" pitchFamily="34" charset="0"/>
                <a:cs typeface="Calibri" panose="020F0502020204030204" pitchFamily="34" charset="0"/>
              </a:rPr>
              <a:t>Suicidios y homicidios (29) </a:t>
            </a:r>
            <a:r>
              <a:rPr lang="es-ES" dirty="0" err="1">
                <a:solidFill>
                  <a:schemeClr val="bg1"/>
                </a:solidFill>
                <a:latin typeface="Calibri" panose="020F0502020204030204" pitchFamily="34" charset="0"/>
                <a:ea typeface="Calibri" panose="020F0502020204030204" pitchFamily="34" charset="0"/>
                <a:cs typeface="Calibri" panose="020F0502020204030204" pitchFamily="34" charset="0"/>
              </a:rPr>
              <a:t>Acc</a:t>
            </a:r>
            <a:r>
              <a:rPr lang="es-ES" dirty="0">
                <a:solidFill>
                  <a:schemeClr val="bg1"/>
                </a:solidFill>
                <a:latin typeface="Calibri" panose="020F0502020204030204" pitchFamily="34" charset="0"/>
                <a:ea typeface="Calibri" panose="020F0502020204030204" pitchFamily="34" charset="0"/>
                <a:cs typeface="Calibri" panose="020F0502020204030204" pitchFamily="34" charset="0"/>
              </a:rPr>
              <a:t>. Tráfico (15) Casos sin datos (81) </a:t>
            </a:r>
          </a:p>
          <a:p>
            <a:pPr algn="just">
              <a:lnSpc>
                <a:spcPct val="115000"/>
              </a:lnSpc>
              <a:spcAft>
                <a:spcPts val="600"/>
              </a:spcAft>
            </a:pPr>
            <a:r>
              <a:rPr lang="es-ES" dirty="0">
                <a:solidFill>
                  <a:schemeClr val="bg1"/>
                </a:solidFill>
                <a:latin typeface="Calibri" panose="020F0502020204030204" pitchFamily="34" charset="0"/>
                <a:ea typeface="Calibri" panose="020F0502020204030204" pitchFamily="34" charset="0"/>
                <a:cs typeface="Calibri" panose="020F0502020204030204" pitchFamily="34" charset="0"/>
              </a:rPr>
              <a:t>		       Fuera de la CAPV y Navarra (36)  No incendio, no explosión (10)</a:t>
            </a:r>
          </a:p>
        </p:txBody>
      </p:sp>
      <p:pic>
        <p:nvPicPr>
          <p:cNvPr id="5" name="Imagen 4" descr="PRINCIPAL COLOR">
            <a:extLst>
              <a:ext uri="{FF2B5EF4-FFF2-40B4-BE49-F238E27FC236}">
                <a16:creationId xmlns:a16="http://schemas.microsoft.com/office/drawing/2014/main" id="{A2BA38FF-8A5B-0D91-DC72-1755A70D339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1318775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33963"/>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graphicFrame>
        <p:nvGraphicFramePr>
          <p:cNvPr id="12" name="Gráfico 11">
            <a:extLst>
              <a:ext uri="{FF2B5EF4-FFF2-40B4-BE49-F238E27FC236}">
                <a16:creationId xmlns:a16="http://schemas.microsoft.com/office/drawing/2014/main" id="{DDF3C40B-DD59-495D-9EFD-8B521A0E3811}"/>
              </a:ext>
            </a:extLst>
          </p:cNvPr>
          <p:cNvGraphicFramePr/>
          <p:nvPr/>
        </p:nvGraphicFramePr>
        <p:xfrm>
          <a:off x="6065520" y="1447800"/>
          <a:ext cx="5032461" cy="4899688"/>
        </p:xfrm>
        <a:graphic>
          <a:graphicData uri="http://schemas.openxmlformats.org/drawingml/2006/chart">
            <c:chart xmlns:c="http://schemas.openxmlformats.org/drawingml/2006/chart" xmlns:r="http://schemas.openxmlformats.org/officeDocument/2006/relationships" r:id="rId3"/>
          </a:graphicData>
        </a:graphic>
      </p:graphicFrame>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858982" y="932329"/>
            <a:ext cx="4932218" cy="813724"/>
          </a:xfrm>
        </p:spPr>
        <p:txBody>
          <a:bodyPr>
            <a:normAutofit fontScale="92500"/>
          </a:bodyPr>
          <a:lstStyle/>
          <a:p>
            <a:pPr algn="l"/>
            <a:r>
              <a:rPr lang="es-ES" sz="4400" b="1" dirty="0">
                <a:solidFill>
                  <a:srgbClr val="BF3F7F"/>
                </a:solidFill>
                <a:latin typeface="+mj-lt"/>
              </a:rPr>
              <a:t>Víctimas por territorio</a:t>
            </a:r>
            <a:endParaRPr lang="es-ES_tradnl" sz="4400" b="1" dirty="0">
              <a:solidFill>
                <a:srgbClr val="BF3F7F"/>
              </a:solidFill>
              <a:latin typeface="+mj-lt"/>
            </a:endParaRPr>
          </a:p>
        </p:txBody>
      </p:sp>
      <p:sp>
        <p:nvSpPr>
          <p:cNvPr id="11" name="Subtítulo 13">
            <a:extLst>
              <a:ext uri="{FF2B5EF4-FFF2-40B4-BE49-F238E27FC236}">
                <a16:creationId xmlns:a16="http://schemas.microsoft.com/office/drawing/2014/main" id="{0E87F427-BCF8-4DBF-AA6D-1B457634CDFC}"/>
              </a:ext>
            </a:extLst>
          </p:cNvPr>
          <p:cNvSpPr txBox="1">
            <a:spLocks/>
          </p:cNvSpPr>
          <p:nvPr/>
        </p:nvSpPr>
        <p:spPr>
          <a:xfrm>
            <a:off x="825840" y="2022222"/>
            <a:ext cx="4392705" cy="381831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2800" b="1" dirty="0">
                <a:solidFill>
                  <a:srgbClr val="00B050"/>
                </a:solidFill>
              </a:rPr>
              <a:t>Víctimas mortales: 204 </a:t>
            </a:r>
          </a:p>
          <a:p>
            <a:pPr algn="l"/>
            <a:r>
              <a:rPr lang="es-ES" sz="2800" dirty="0"/>
              <a:t>Media anual: 8 muertes</a:t>
            </a:r>
          </a:p>
          <a:p>
            <a:pPr algn="l"/>
            <a:r>
              <a:rPr lang="es-ES" sz="2800" dirty="0"/>
              <a:t>Álava: 1 muerte al año</a:t>
            </a:r>
          </a:p>
          <a:p>
            <a:pPr algn="l"/>
            <a:r>
              <a:rPr lang="es-ES" sz="2800" dirty="0"/>
              <a:t>Gipuzkoa: 2 muertes al año</a:t>
            </a:r>
          </a:p>
          <a:p>
            <a:pPr algn="l"/>
            <a:r>
              <a:rPr lang="es-ES" sz="2800" dirty="0"/>
              <a:t>Bizkaia: 4 muertes al año</a:t>
            </a:r>
          </a:p>
        </p:txBody>
      </p:sp>
      <p:graphicFrame>
        <p:nvGraphicFramePr>
          <p:cNvPr id="2" name="Tabla 1">
            <a:extLst>
              <a:ext uri="{FF2B5EF4-FFF2-40B4-BE49-F238E27FC236}">
                <a16:creationId xmlns:a16="http://schemas.microsoft.com/office/drawing/2014/main" id="{1A7840E7-E570-407F-880C-BC231FFA7585}"/>
              </a:ext>
            </a:extLst>
          </p:cNvPr>
          <p:cNvGraphicFramePr>
            <a:graphicFrameLocks noGrp="1"/>
          </p:cNvGraphicFramePr>
          <p:nvPr>
            <p:extLst>
              <p:ext uri="{D42A27DB-BD31-4B8C-83A1-F6EECF244321}">
                <p14:modId xmlns:p14="http://schemas.microsoft.com/office/powerpoint/2010/main" val="1147014148"/>
              </p:ext>
            </p:extLst>
          </p:nvPr>
        </p:nvGraphicFramePr>
        <p:xfrm>
          <a:off x="5883563" y="358588"/>
          <a:ext cx="4930589" cy="6257364"/>
        </p:xfrm>
        <a:graphic>
          <a:graphicData uri="http://schemas.openxmlformats.org/drawingml/2006/table">
            <a:tbl>
              <a:tblPr firstRow="1" firstCol="1" bandRow="1">
                <a:tableStyleId>{5C22544A-7EE6-4342-B048-85BDC9FD1C3A}</a:tableStyleId>
              </a:tblPr>
              <a:tblGrid>
                <a:gridCol w="571030">
                  <a:extLst>
                    <a:ext uri="{9D8B030D-6E8A-4147-A177-3AD203B41FA5}">
                      <a16:colId xmlns:a16="http://schemas.microsoft.com/office/drawing/2014/main" val="1491817183"/>
                    </a:ext>
                  </a:extLst>
                </a:gridCol>
                <a:gridCol w="909805">
                  <a:extLst>
                    <a:ext uri="{9D8B030D-6E8A-4147-A177-3AD203B41FA5}">
                      <a16:colId xmlns:a16="http://schemas.microsoft.com/office/drawing/2014/main" val="1096296065"/>
                    </a:ext>
                  </a:extLst>
                </a:gridCol>
                <a:gridCol w="796299">
                  <a:extLst>
                    <a:ext uri="{9D8B030D-6E8A-4147-A177-3AD203B41FA5}">
                      <a16:colId xmlns:a16="http://schemas.microsoft.com/office/drawing/2014/main" val="3500925729"/>
                    </a:ext>
                  </a:extLst>
                </a:gridCol>
                <a:gridCol w="796299">
                  <a:extLst>
                    <a:ext uri="{9D8B030D-6E8A-4147-A177-3AD203B41FA5}">
                      <a16:colId xmlns:a16="http://schemas.microsoft.com/office/drawing/2014/main" val="222687873"/>
                    </a:ext>
                  </a:extLst>
                </a:gridCol>
                <a:gridCol w="1114119">
                  <a:extLst>
                    <a:ext uri="{9D8B030D-6E8A-4147-A177-3AD203B41FA5}">
                      <a16:colId xmlns:a16="http://schemas.microsoft.com/office/drawing/2014/main" val="1858680152"/>
                    </a:ext>
                  </a:extLst>
                </a:gridCol>
                <a:gridCol w="743037">
                  <a:extLst>
                    <a:ext uri="{9D8B030D-6E8A-4147-A177-3AD203B41FA5}">
                      <a16:colId xmlns:a16="http://schemas.microsoft.com/office/drawing/2014/main" val="1958695300"/>
                    </a:ext>
                  </a:extLst>
                </a:gridCol>
              </a:tblGrid>
              <a:tr h="330612">
                <a:tc gridSpan="6">
                  <a:txBody>
                    <a:bodyPr/>
                    <a:lstStyle/>
                    <a:p>
                      <a:pPr algn="ctr">
                        <a:lnSpc>
                          <a:spcPct val="115000"/>
                        </a:lnSpc>
                        <a:spcAft>
                          <a:spcPts val="0"/>
                        </a:spcAft>
                      </a:pPr>
                      <a:r>
                        <a:rPr lang="es-ES_tradnl" sz="1600" dirty="0">
                          <a:effectLst/>
                        </a:rPr>
                        <a:t>Datos de víctimas por territorios</a:t>
                      </a:r>
                      <a:endParaRPr lang="es-ES_tradn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2263555088"/>
                  </a:ext>
                </a:extLst>
              </a:tr>
              <a:tr h="431002">
                <a:tc>
                  <a:txBody>
                    <a:bodyPr/>
                    <a:lstStyle/>
                    <a:p>
                      <a:pPr algn="ctr">
                        <a:lnSpc>
                          <a:spcPct val="115000"/>
                        </a:lnSpc>
                        <a:spcAft>
                          <a:spcPts val="0"/>
                        </a:spcAft>
                      </a:pPr>
                      <a:r>
                        <a:rPr lang="es-ES_tradnl" sz="900">
                          <a:effectLst/>
                        </a:rPr>
                        <a:t>AÑO</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ÁLAVA</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BIZKAIA</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GIPUZKOA</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NAVARRA</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TOTAL</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extLst>
                  <a:ext uri="{0D108BD9-81ED-4DB2-BD59-A6C34878D82A}">
                    <a16:rowId xmlns:a16="http://schemas.microsoft.com/office/drawing/2014/main" val="4025996134"/>
                  </a:ext>
                </a:extLst>
              </a:tr>
              <a:tr h="211375">
                <a:tc>
                  <a:txBody>
                    <a:bodyPr/>
                    <a:lstStyle/>
                    <a:p>
                      <a:pPr algn="ctr">
                        <a:lnSpc>
                          <a:spcPct val="115000"/>
                        </a:lnSpc>
                        <a:spcAft>
                          <a:spcPts val="0"/>
                        </a:spcAft>
                      </a:pPr>
                      <a:r>
                        <a:rPr lang="es-ES_tradnl" sz="900">
                          <a:effectLst/>
                        </a:rPr>
                        <a:t>2000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dirty="0">
                          <a:effectLst/>
                        </a:rPr>
                        <a:t>0</a:t>
                      </a:r>
                      <a:endParaRPr lang="es-ES_tradn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2403588312"/>
                  </a:ext>
                </a:extLst>
              </a:tr>
              <a:tr h="211375">
                <a:tc>
                  <a:txBody>
                    <a:bodyPr/>
                    <a:lstStyle/>
                    <a:p>
                      <a:pPr algn="ctr">
                        <a:lnSpc>
                          <a:spcPct val="115000"/>
                        </a:lnSpc>
                        <a:spcAft>
                          <a:spcPts val="0"/>
                        </a:spcAft>
                      </a:pPr>
                      <a:r>
                        <a:rPr lang="es-ES_tradnl" sz="900">
                          <a:effectLst/>
                        </a:rPr>
                        <a:t>2001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4</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8</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4287089943"/>
                  </a:ext>
                </a:extLst>
              </a:tr>
              <a:tr h="211375">
                <a:tc>
                  <a:txBody>
                    <a:bodyPr/>
                    <a:lstStyle/>
                    <a:p>
                      <a:pPr algn="ctr">
                        <a:lnSpc>
                          <a:spcPct val="115000"/>
                        </a:lnSpc>
                        <a:spcAft>
                          <a:spcPts val="0"/>
                        </a:spcAft>
                      </a:pPr>
                      <a:r>
                        <a:rPr lang="es-ES_tradnl" sz="900">
                          <a:effectLst/>
                        </a:rPr>
                        <a:t>2002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5</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540621062"/>
                  </a:ext>
                </a:extLst>
              </a:tr>
              <a:tr h="211375">
                <a:tc>
                  <a:txBody>
                    <a:bodyPr/>
                    <a:lstStyle/>
                    <a:p>
                      <a:pPr algn="ctr">
                        <a:lnSpc>
                          <a:spcPct val="115000"/>
                        </a:lnSpc>
                        <a:spcAft>
                          <a:spcPts val="0"/>
                        </a:spcAft>
                      </a:pPr>
                      <a:r>
                        <a:rPr lang="es-ES_tradnl" sz="900">
                          <a:effectLst/>
                        </a:rPr>
                        <a:t>2003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dirty="0">
                          <a:effectLst/>
                        </a:rPr>
                        <a:t>1</a:t>
                      </a:r>
                      <a:endParaRPr lang="es-ES_tradn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5</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1123168623"/>
                  </a:ext>
                </a:extLst>
              </a:tr>
              <a:tr h="211375">
                <a:tc>
                  <a:txBody>
                    <a:bodyPr/>
                    <a:lstStyle/>
                    <a:p>
                      <a:pPr algn="ctr">
                        <a:lnSpc>
                          <a:spcPct val="115000"/>
                        </a:lnSpc>
                        <a:spcAft>
                          <a:spcPts val="0"/>
                        </a:spcAft>
                      </a:pPr>
                      <a:r>
                        <a:rPr lang="es-ES_tradnl" sz="900">
                          <a:effectLst/>
                        </a:rPr>
                        <a:t>2004</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5</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1652343541"/>
                  </a:ext>
                </a:extLst>
              </a:tr>
              <a:tr h="211375">
                <a:tc>
                  <a:txBody>
                    <a:bodyPr/>
                    <a:lstStyle/>
                    <a:p>
                      <a:pPr algn="ctr">
                        <a:lnSpc>
                          <a:spcPct val="115000"/>
                        </a:lnSpc>
                        <a:spcAft>
                          <a:spcPts val="0"/>
                        </a:spcAft>
                      </a:pPr>
                      <a:r>
                        <a:rPr lang="es-ES_tradnl" sz="900">
                          <a:effectLst/>
                        </a:rPr>
                        <a:t>2005</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3758460896"/>
                  </a:ext>
                </a:extLst>
              </a:tr>
              <a:tr h="211375">
                <a:tc>
                  <a:txBody>
                    <a:bodyPr/>
                    <a:lstStyle/>
                    <a:p>
                      <a:pPr algn="ctr">
                        <a:lnSpc>
                          <a:spcPct val="115000"/>
                        </a:lnSpc>
                        <a:spcAft>
                          <a:spcPts val="0"/>
                        </a:spcAft>
                      </a:pPr>
                      <a:r>
                        <a:rPr lang="es-ES_tradnl" sz="900">
                          <a:effectLst/>
                        </a:rPr>
                        <a:t>2006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5</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15</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1096796634"/>
                  </a:ext>
                </a:extLst>
              </a:tr>
              <a:tr h="211375">
                <a:tc>
                  <a:txBody>
                    <a:bodyPr/>
                    <a:lstStyle/>
                    <a:p>
                      <a:pPr algn="ctr">
                        <a:lnSpc>
                          <a:spcPct val="115000"/>
                        </a:lnSpc>
                        <a:spcAft>
                          <a:spcPts val="0"/>
                        </a:spcAft>
                      </a:pPr>
                      <a:r>
                        <a:rPr lang="es-ES_tradnl" sz="900">
                          <a:effectLst/>
                        </a:rPr>
                        <a:t>2007</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7</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1790281739"/>
                  </a:ext>
                </a:extLst>
              </a:tr>
              <a:tr h="211375">
                <a:tc>
                  <a:txBody>
                    <a:bodyPr/>
                    <a:lstStyle/>
                    <a:p>
                      <a:pPr algn="ctr">
                        <a:lnSpc>
                          <a:spcPct val="115000"/>
                        </a:lnSpc>
                        <a:spcAft>
                          <a:spcPts val="0"/>
                        </a:spcAft>
                      </a:pPr>
                      <a:r>
                        <a:rPr lang="es-ES_tradnl" sz="900">
                          <a:effectLst/>
                        </a:rPr>
                        <a:t>2008</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5</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110846733"/>
                  </a:ext>
                </a:extLst>
              </a:tr>
              <a:tr h="211375">
                <a:tc>
                  <a:txBody>
                    <a:bodyPr/>
                    <a:lstStyle/>
                    <a:p>
                      <a:pPr algn="ctr">
                        <a:lnSpc>
                          <a:spcPct val="115000"/>
                        </a:lnSpc>
                        <a:spcAft>
                          <a:spcPts val="0"/>
                        </a:spcAft>
                      </a:pPr>
                      <a:r>
                        <a:rPr lang="es-ES_tradnl" sz="900">
                          <a:effectLst/>
                        </a:rPr>
                        <a:t>2009</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8</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3587081238"/>
                  </a:ext>
                </a:extLst>
              </a:tr>
              <a:tr h="211375">
                <a:tc>
                  <a:txBody>
                    <a:bodyPr/>
                    <a:lstStyle/>
                    <a:p>
                      <a:pPr algn="ctr">
                        <a:lnSpc>
                          <a:spcPct val="115000"/>
                        </a:lnSpc>
                        <a:spcAft>
                          <a:spcPts val="0"/>
                        </a:spcAft>
                      </a:pPr>
                      <a:r>
                        <a:rPr lang="es-ES_tradnl" sz="900">
                          <a:effectLst/>
                        </a:rPr>
                        <a:t>2010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8</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4</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487973694"/>
                  </a:ext>
                </a:extLst>
              </a:tr>
              <a:tr h="211375">
                <a:tc>
                  <a:txBody>
                    <a:bodyPr/>
                    <a:lstStyle/>
                    <a:p>
                      <a:pPr algn="ctr">
                        <a:lnSpc>
                          <a:spcPct val="115000"/>
                        </a:lnSpc>
                        <a:spcAft>
                          <a:spcPts val="0"/>
                        </a:spcAft>
                      </a:pPr>
                      <a:r>
                        <a:rPr lang="es-ES_tradnl" sz="900">
                          <a:effectLst/>
                        </a:rPr>
                        <a:t>2011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1292166828"/>
                  </a:ext>
                </a:extLst>
              </a:tr>
              <a:tr h="211375">
                <a:tc>
                  <a:txBody>
                    <a:bodyPr/>
                    <a:lstStyle/>
                    <a:p>
                      <a:pPr algn="ctr">
                        <a:lnSpc>
                          <a:spcPct val="115000"/>
                        </a:lnSpc>
                        <a:spcAft>
                          <a:spcPts val="0"/>
                        </a:spcAft>
                      </a:pPr>
                      <a:r>
                        <a:rPr lang="es-ES_tradnl" sz="900">
                          <a:effectLst/>
                        </a:rPr>
                        <a:t>2012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8</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1240414339"/>
                  </a:ext>
                </a:extLst>
              </a:tr>
              <a:tr h="211375">
                <a:tc>
                  <a:txBody>
                    <a:bodyPr/>
                    <a:lstStyle/>
                    <a:p>
                      <a:pPr algn="ctr">
                        <a:lnSpc>
                          <a:spcPct val="115000"/>
                        </a:lnSpc>
                        <a:spcAft>
                          <a:spcPts val="0"/>
                        </a:spcAft>
                      </a:pPr>
                      <a:r>
                        <a:rPr lang="es-ES_tradnl" sz="900">
                          <a:effectLst/>
                        </a:rPr>
                        <a:t>2013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3171757471"/>
                  </a:ext>
                </a:extLst>
              </a:tr>
              <a:tr h="211375">
                <a:tc>
                  <a:txBody>
                    <a:bodyPr/>
                    <a:lstStyle/>
                    <a:p>
                      <a:pPr algn="ctr">
                        <a:lnSpc>
                          <a:spcPct val="115000"/>
                        </a:lnSpc>
                        <a:spcAft>
                          <a:spcPts val="0"/>
                        </a:spcAft>
                      </a:pPr>
                      <a:r>
                        <a:rPr lang="es-ES_tradnl" sz="900">
                          <a:effectLst/>
                        </a:rPr>
                        <a:t>2014</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4</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865728051"/>
                  </a:ext>
                </a:extLst>
              </a:tr>
              <a:tr h="211375">
                <a:tc>
                  <a:txBody>
                    <a:bodyPr/>
                    <a:lstStyle/>
                    <a:p>
                      <a:pPr algn="ctr">
                        <a:lnSpc>
                          <a:spcPct val="115000"/>
                        </a:lnSpc>
                        <a:spcAft>
                          <a:spcPts val="0"/>
                        </a:spcAft>
                      </a:pPr>
                      <a:r>
                        <a:rPr lang="es-ES_tradnl" sz="900">
                          <a:effectLst/>
                        </a:rPr>
                        <a:t>2015</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4031168394"/>
                  </a:ext>
                </a:extLst>
              </a:tr>
              <a:tr h="211375">
                <a:tc>
                  <a:txBody>
                    <a:bodyPr/>
                    <a:lstStyle/>
                    <a:p>
                      <a:pPr algn="ctr">
                        <a:lnSpc>
                          <a:spcPct val="115000"/>
                        </a:lnSpc>
                        <a:spcAft>
                          <a:spcPts val="0"/>
                        </a:spcAft>
                      </a:pPr>
                      <a:r>
                        <a:rPr lang="es-ES_tradnl" sz="900">
                          <a:effectLst/>
                        </a:rPr>
                        <a:t>2016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5</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9</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2267680102"/>
                  </a:ext>
                </a:extLst>
              </a:tr>
              <a:tr h="211375">
                <a:tc>
                  <a:txBody>
                    <a:bodyPr/>
                    <a:lstStyle/>
                    <a:p>
                      <a:pPr algn="ctr">
                        <a:lnSpc>
                          <a:spcPct val="115000"/>
                        </a:lnSpc>
                        <a:spcAft>
                          <a:spcPts val="0"/>
                        </a:spcAft>
                      </a:pPr>
                      <a:r>
                        <a:rPr lang="es-ES_tradnl" sz="900">
                          <a:effectLst/>
                        </a:rPr>
                        <a:t>2017</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7</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14</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2338024211"/>
                  </a:ext>
                </a:extLst>
              </a:tr>
              <a:tr h="211375">
                <a:tc>
                  <a:txBody>
                    <a:bodyPr/>
                    <a:lstStyle/>
                    <a:p>
                      <a:pPr algn="ctr">
                        <a:lnSpc>
                          <a:spcPct val="115000"/>
                        </a:lnSpc>
                        <a:spcAft>
                          <a:spcPts val="0"/>
                        </a:spcAft>
                      </a:pPr>
                      <a:r>
                        <a:rPr lang="es-ES_tradnl" sz="900">
                          <a:effectLst/>
                        </a:rPr>
                        <a:t>2018</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1639818258"/>
                  </a:ext>
                </a:extLst>
              </a:tr>
              <a:tr h="211375">
                <a:tc>
                  <a:txBody>
                    <a:bodyPr/>
                    <a:lstStyle/>
                    <a:p>
                      <a:pPr algn="ctr">
                        <a:lnSpc>
                          <a:spcPct val="115000"/>
                        </a:lnSpc>
                        <a:spcAft>
                          <a:spcPts val="0"/>
                        </a:spcAft>
                      </a:pPr>
                      <a:r>
                        <a:rPr lang="es-ES_tradnl" sz="900">
                          <a:effectLst/>
                        </a:rPr>
                        <a:t>2019</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4</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3044415974"/>
                  </a:ext>
                </a:extLst>
              </a:tr>
              <a:tr h="211375">
                <a:tc>
                  <a:txBody>
                    <a:bodyPr/>
                    <a:lstStyle/>
                    <a:p>
                      <a:pPr algn="ctr">
                        <a:lnSpc>
                          <a:spcPct val="115000"/>
                        </a:lnSpc>
                        <a:spcAft>
                          <a:spcPts val="0"/>
                        </a:spcAft>
                      </a:pPr>
                      <a:r>
                        <a:rPr lang="es-ES_tradnl" sz="900">
                          <a:effectLst/>
                        </a:rPr>
                        <a:t>2020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9</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1861846311"/>
                  </a:ext>
                </a:extLst>
              </a:tr>
              <a:tr h="211375">
                <a:tc>
                  <a:txBody>
                    <a:bodyPr/>
                    <a:lstStyle/>
                    <a:p>
                      <a:pPr algn="ctr">
                        <a:lnSpc>
                          <a:spcPct val="115000"/>
                        </a:lnSpc>
                        <a:spcAft>
                          <a:spcPts val="0"/>
                        </a:spcAft>
                      </a:pPr>
                      <a:r>
                        <a:rPr lang="es-ES_tradnl" sz="900">
                          <a:effectLst/>
                        </a:rPr>
                        <a:t>2021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794478638"/>
                  </a:ext>
                </a:extLst>
              </a:tr>
              <a:tr h="211375">
                <a:tc>
                  <a:txBody>
                    <a:bodyPr/>
                    <a:lstStyle/>
                    <a:p>
                      <a:pPr algn="ctr">
                        <a:lnSpc>
                          <a:spcPct val="115000"/>
                        </a:lnSpc>
                        <a:spcAft>
                          <a:spcPts val="0"/>
                        </a:spcAft>
                      </a:pPr>
                      <a:r>
                        <a:rPr lang="es-ES_tradnl" sz="900">
                          <a:effectLst/>
                        </a:rPr>
                        <a:t>2022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4</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2327221828"/>
                  </a:ext>
                </a:extLst>
              </a:tr>
              <a:tr h="211375">
                <a:tc>
                  <a:txBody>
                    <a:bodyPr/>
                    <a:lstStyle/>
                    <a:p>
                      <a:pPr algn="ctr">
                        <a:lnSpc>
                          <a:spcPct val="115000"/>
                        </a:lnSpc>
                        <a:spcAft>
                          <a:spcPts val="0"/>
                        </a:spcAft>
                      </a:pPr>
                      <a:r>
                        <a:rPr lang="es-ES_tradnl" sz="900">
                          <a:effectLst/>
                        </a:rPr>
                        <a:t>2023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8</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2965142869"/>
                  </a:ext>
                </a:extLst>
              </a:tr>
              <a:tr h="211375">
                <a:tc>
                  <a:txBody>
                    <a:bodyPr/>
                    <a:lstStyle/>
                    <a:p>
                      <a:pPr algn="ctr">
                        <a:lnSpc>
                          <a:spcPct val="115000"/>
                        </a:lnSpc>
                        <a:spcAft>
                          <a:spcPts val="0"/>
                        </a:spcAft>
                      </a:pPr>
                      <a:r>
                        <a:rPr lang="es-ES_tradnl" sz="900">
                          <a:effectLst/>
                        </a:rPr>
                        <a:t>2024</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0</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6</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1077848056"/>
                  </a:ext>
                </a:extLst>
              </a:tr>
              <a:tr h="211375">
                <a:tc>
                  <a:txBody>
                    <a:bodyPr/>
                    <a:lstStyle/>
                    <a:p>
                      <a:pPr algn="ctr">
                        <a:lnSpc>
                          <a:spcPct val="115000"/>
                        </a:lnSpc>
                        <a:spcAft>
                          <a:spcPts val="0"/>
                        </a:spcAft>
                      </a:pPr>
                      <a:r>
                        <a:rPr lang="es-ES_tradnl" sz="900">
                          <a:effectLst/>
                        </a:rPr>
                        <a:t>TOTAL</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tc>
                <a:tc>
                  <a:txBody>
                    <a:bodyPr/>
                    <a:lstStyle/>
                    <a:p>
                      <a:pPr algn="ctr">
                        <a:lnSpc>
                          <a:spcPct val="115000"/>
                        </a:lnSpc>
                        <a:spcAft>
                          <a:spcPts val="0"/>
                        </a:spcAft>
                      </a:pPr>
                      <a:r>
                        <a:rPr lang="es-ES_tradnl" sz="900">
                          <a:effectLst/>
                        </a:rPr>
                        <a:t>22</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dirty="0">
                          <a:effectLst/>
                        </a:rPr>
                        <a:t>94</a:t>
                      </a:r>
                      <a:endParaRPr lang="es-ES_tradn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41</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a:effectLst/>
                        </a:rPr>
                        <a:t>47</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tc>
                  <a:txBody>
                    <a:bodyPr/>
                    <a:lstStyle/>
                    <a:p>
                      <a:pPr algn="ctr">
                        <a:lnSpc>
                          <a:spcPct val="115000"/>
                        </a:lnSpc>
                        <a:spcAft>
                          <a:spcPts val="0"/>
                        </a:spcAft>
                      </a:pPr>
                      <a:r>
                        <a:rPr lang="es-ES_tradnl" sz="900" dirty="0">
                          <a:effectLst/>
                        </a:rPr>
                        <a:t>204</a:t>
                      </a:r>
                      <a:endParaRPr lang="es-ES_tradn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tc>
                <a:extLst>
                  <a:ext uri="{0D108BD9-81ED-4DB2-BD59-A6C34878D82A}">
                    <a16:rowId xmlns:a16="http://schemas.microsoft.com/office/drawing/2014/main" val="1567069027"/>
                  </a:ext>
                </a:extLst>
              </a:tr>
            </a:tbl>
          </a:graphicData>
        </a:graphic>
      </p:graphicFrame>
      <p:pic>
        <p:nvPicPr>
          <p:cNvPr id="3" name="Imagen 2" descr="PRINCIPAL COLOR">
            <a:extLst>
              <a:ext uri="{FF2B5EF4-FFF2-40B4-BE49-F238E27FC236}">
                <a16:creationId xmlns:a16="http://schemas.microsoft.com/office/drawing/2014/main" id="{4A741BB8-01FC-66FF-F030-06DC87F2518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507856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3352799" y="430306"/>
            <a:ext cx="5522259" cy="1004048"/>
          </a:xfrm>
        </p:spPr>
        <p:txBody>
          <a:bodyPr>
            <a:noAutofit/>
          </a:bodyPr>
          <a:lstStyle/>
          <a:p>
            <a:pPr algn="l"/>
            <a:r>
              <a:rPr lang="es-ES" sz="4400" b="1" dirty="0">
                <a:solidFill>
                  <a:srgbClr val="BF3F7F"/>
                </a:solidFill>
                <a:latin typeface="+mj-lt"/>
              </a:rPr>
              <a:t>Víctimas por territorios</a:t>
            </a:r>
            <a:endParaRPr lang="es-ES_tradnl" sz="4400" b="1" dirty="0">
              <a:solidFill>
                <a:srgbClr val="BF3F7F"/>
              </a:solidFill>
              <a:latin typeface="+mj-lt"/>
            </a:endParaRPr>
          </a:p>
        </p:txBody>
      </p:sp>
      <p:graphicFrame>
        <p:nvGraphicFramePr>
          <p:cNvPr id="13" name="Gráfico 12">
            <a:extLst>
              <a:ext uri="{FF2B5EF4-FFF2-40B4-BE49-F238E27FC236}">
                <a16:creationId xmlns:a16="http://schemas.microsoft.com/office/drawing/2014/main" id="{E7B5E3D0-8628-48CF-984E-E23E0BBFE827}"/>
              </a:ext>
            </a:extLst>
          </p:cNvPr>
          <p:cNvGraphicFramePr/>
          <p:nvPr/>
        </p:nvGraphicFramePr>
        <p:xfrm>
          <a:off x="824752" y="3621740"/>
          <a:ext cx="5253318" cy="27073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Gráfico 14">
            <a:extLst>
              <a:ext uri="{FF2B5EF4-FFF2-40B4-BE49-F238E27FC236}">
                <a16:creationId xmlns:a16="http://schemas.microsoft.com/office/drawing/2014/main" id="{2AF11B35-94AE-40E4-8A72-AFBC5040C7FA}"/>
              </a:ext>
            </a:extLst>
          </p:cNvPr>
          <p:cNvGraphicFramePr/>
          <p:nvPr/>
        </p:nvGraphicFramePr>
        <p:xfrm>
          <a:off x="6149788" y="3603812"/>
          <a:ext cx="5253318" cy="2707341"/>
        </p:xfrm>
        <a:graphic>
          <a:graphicData uri="http://schemas.openxmlformats.org/drawingml/2006/chart">
            <c:chart xmlns:c="http://schemas.openxmlformats.org/drawingml/2006/chart" xmlns:r="http://schemas.openxmlformats.org/officeDocument/2006/relationships" r:id="rId4"/>
          </a:graphicData>
        </a:graphic>
      </p:graphicFrame>
      <p:sp>
        <p:nvSpPr>
          <p:cNvPr id="16" name="Subtítulo 13">
            <a:extLst>
              <a:ext uri="{FF2B5EF4-FFF2-40B4-BE49-F238E27FC236}">
                <a16:creationId xmlns:a16="http://schemas.microsoft.com/office/drawing/2014/main" id="{A898FB12-7187-4A97-B272-6D5562CA4957}"/>
              </a:ext>
            </a:extLst>
          </p:cNvPr>
          <p:cNvSpPr txBox="1">
            <a:spLocks/>
          </p:cNvSpPr>
          <p:nvPr/>
        </p:nvSpPr>
        <p:spPr>
          <a:xfrm>
            <a:off x="6078071" y="2133600"/>
            <a:ext cx="5360893" cy="15598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3500" b="1" dirty="0">
                <a:solidFill>
                  <a:srgbClr val="BF3F7F"/>
                </a:solidFill>
              </a:rPr>
              <a:t>Tasa de muertes por millón de habitantes por territorio</a:t>
            </a:r>
            <a:endParaRPr lang="es-ES_tradnl" sz="3500" b="1" dirty="0">
              <a:solidFill>
                <a:srgbClr val="BF3F7F"/>
              </a:solidFill>
            </a:endParaRPr>
          </a:p>
        </p:txBody>
      </p:sp>
      <p:sp>
        <p:nvSpPr>
          <p:cNvPr id="17" name="Subtítulo 13">
            <a:extLst>
              <a:ext uri="{FF2B5EF4-FFF2-40B4-BE49-F238E27FC236}">
                <a16:creationId xmlns:a16="http://schemas.microsoft.com/office/drawing/2014/main" id="{FF55ABFA-CF54-487F-8218-2F89C2385DD5}"/>
              </a:ext>
            </a:extLst>
          </p:cNvPr>
          <p:cNvSpPr txBox="1">
            <a:spLocks/>
          </p:cNvSpPr>
          <p:nvPr/>
        </p:nvSpPr>
        <p:spPr>
          <a:xfrm>
            <a:off x="921192" y="2160494"/>
            <a:ext cx="5255490" cy="122925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3600" b="1" dirty="0">
                <a:solidFill>
                  <a:srgbClr val="00B050"/>
                </a:solidFill>
              </a:rPr>
              <a:t>Número de víctimas por territorio y sexo</a:t>
            </a:r>
            <a:endParaRPr lang="es-ES_tradnl" sz="3600" b="1" dirty="0">
              <a:solidFill>
                <a:srgbClr val="00B050"/>
              </a:solidFill>
            </a:endParaRPr>
          </a:p>
        </p:txBody>
      </p:sp>
      <p:pic>
        <p:nvPicPr>
          <p:cNvPr id="2" name="Imagen 1" descr="PRINCIPAL COLOR">
            <a:extLst>
              <a:ext uri="{FF2B5EF4-FFF2-40B4-BE49-F238E27FC236}">
                <a16:creationId xmlns:a16="http://schemas.microsoft.com/office/drawing/2014/main" id="{50914622-34AB-1164-8F2F-62450E2181D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160796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3636820" y="347749"/>
            <a:ext cx="4876800" cy="813724"/>
          </a:xfrm>
        </p:spPr>
        <p:txBody>
          <a:bodyPr>
            <a:normAutofit/>
          </a:bodyPr>
          <a:lstStyle/>
          <a:p>
            <a:pPr algn="l"/>
            <a:r>
              <a:rPr lang="es-ES" sz="4400" b="1" dirty="0">
                <a:solidFill>
                  <a:srgbClr val="BF3F7F"/>
                </a:solidFill>
                <a:latin typeface="+mj-lt"/>
              </a:rPr>
              <a:t>Los peores incendios</a:t>
            </a:r>
            <a:endParaRPr lang="es-ES_tradnl" sz="4400" b="1" dirty="0">
              <a:solidFill>
                <a:srgbClr val="BF3F7F"/>
              </a:solidFill>
              <a:latin typeface="+mj-lt"/>
            </a:endParaRPr>
          </a:p>
        </p:txBody>
      </p:sp>
      <p:sp>
        <p:nvSpPr>
          <p:cNvPr id="2" name="Rectángulo 1">
            <a:extLst>
              <a:ext uri="{FF2B5EF4-FFF2-40B4-BE49-F238E27FC236}">
                <a16:creationId xmlns:a16="http://schemas.microsoft.com/office/drawing/2014/main" id="{956E74D5-71C2-49C0-8D5F-0DA0E32D8EBA}"/>
              </a:ext>
            </a:extLst>
          </p:cNvPr>
          <p:cNvSpPr/>
          <p:nvPr/>
        </p:nvSpPr>
        <p:spPr>
          <a:xfrm>
            <a:off x="1241475" y="1458803"/>
            <a:ext cx="9647613" cy="4468596"/>
          </a:xfrm>
          <a:prstGeom prst="rect">
            <a:avLst/>
          </a:prstGeom>
        </p:spPr>
        <p:txBody>
          <a:bodyPr wrap="square">
            <a:spAutoFit/>
          </a:bodyPr>
          <a:lstStyle/>
          <a:p>
            <a:pPr marL="342900" indent="-342900" algn="just">
              <a:lnSpc>
                <a:spcPct val="115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Calibri" panose="020F0502020204030204" pitchFamily="34" charset="0"/>
              </a:rPr>
              <a:t>El siniestro más grave ocurrió a las 6 de la mañana </a:t>
            </a:r>
            <a:r>
              <a:rPr lang="es-ES" sz="2400" dirty="0">
                <a:solidFill>
                  <a:srgbClr val="BF3F7F"/>
                </a:solidFill>
                <a:latin typeface="Calibri" panose="020F0502020204030204" pitchFamily="34" charset="0"/>
                <a:ea typeface="Calibri" panose="020F0502020204030204" pitchFamily="34" charset="0"/>
                <a:cs typeface="Calibri" panose="020F0502020204030204" pitchFamily="34" charset="0"/>
              </a:rPr>
              <a:t>en Zorroza, Bilbao, el 27 de mayo del año 2017 con </a:t>
            </a:r>
            <a:r>
              <a:rPr lang="es-ES" sz="2400" b="1" dirty="0">
                <a:solidFill>
                  <a:srgbClr val="BF3F7F"/>
                </a:solidFill>
                <a:latin typeface="Calibri" panose="020F0502020204030204" pitchFamily="34" charset="0"/>
                <a:ea typeface="Calibri" panose="020F0502020204030204" pitchFamily="34" charset="0"/>
                <a:cs typeface="Calibri" panose="020F0502020204030204" pitchFamily="34" charset="0"/>
              </a:rPr>
              <a:t>cinco víctimas mortales </a:t>
            </a:r>
            <a:r>
              <a:rPr lang="es-ES" sz="2400" dirty="0">
                <a:solidFill>
                  <a:srgbClr val="BF3F7F"/>
                </a:solidFill>
                <a:latin typeface="Calibri" panose="020F0502020204030204" pitchFamily="34" charset="0"/>
                <a:ea typeface="Calibri" panose="020F0502020204030204" pitchFamily="34" charset="0"/>
                <a:cs typeface="Calibri" panose="020F0502020204030204" pitchFamily="34" charset="0"/>
              </a:rPr>
              <a:t>de una familia, </a:t>
            </a:r>
            <a:r>
              <a:rPr lang="es-ES" sz="2400" dirty="0">
                <a:latin typeface="Calibri" panose="020F0502020204030204" pitchFamily="34" charset="0"/>
                <a:ea typeface="Calibri" panose="020F0502020204030204" pitchFamily="34" charset="0"/>
                <a:cs typeface="Calibri" panose="020F0502020204030204" pitchFamily="34" charset="0"/>
              </a:rPr>
              <a:t>dos hombres de 46 y 23 años, una mujer de 20, una niña de 3 y un niño de 2 años. Cuatro fallecieron en el momento del incendio dentro de su vivienda y otra murió después por haberse arrojado por la ventana.</a:t>
            </a:r>
            <a:endParaRPr lang="es-ES_tradnl"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15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Calibri" panose="020F0502020204030204" pitchFamily="34" charset="0"/>
              </a:rPr>
              <a:t>También en una pensión del barrio San Francisco de </a:t>
            </a:r>
            <a:r>
              <a:rPr lang="es-ES" sz="2400" b="1" dirty="0">
                <a:solidFill>
                  <a:srgbClr val="BF3F7F"/>
                </a:solidFill>
                <a:latin typeface="Calibri" panose="020F0502020204030204" pitchFamily="34" charset="0"/>
                <a:ea typeface="Calibri" panose="020F0502020204030204" pitchFamily="34" charset="0"/>
                <a:cs typeface="Calibri" panose="020F0502020204030204" pitchFamily="34" charset="0"/>
              </a:rPr>
              <a:t>Bilbao, fallecieron 4 personas </a:t>
            </a:r>
            <a:r>
              <a:rPr lang="es-ES" sz="2400" dirty="0">
                <a:latin typeface="Calibri" panose="020F0502020204030204" pitchFamily="34" charset="0"/>
                <a:ea typeface="Calibri" panose="020F0502020204030204" pitchFamily="34" charset="0"/>
                <a:cs typeface="Calibri" panose="020F0502020204030204" pitchFamily="34" charset="0"/>
              </a:rPr>
              <a:t>el día 4 de marzo de 2006. </a:t>
            </a:r>
            <a:endParaRPr lang="es-ES_tradnl"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15000"/>
              </a:lnSpc>
              <a:spcAft>
                <a:spcPts val="600"/>
              </a:spcAft>
              <a:buFont typeface="Arial" panose="020B0604020202020204" pitchFamily="34" charset="0"/>
              <a:buChar char="•"/>
            </a:pPr>
            <a:r>
              <a:rPr lang="es-ES" sz="2400" dirty="0">
                <a:latin typeface="Calibri" panose="020F0502020204030204" pitchFamily="34" charset="0"/>
                <a:ea typeface="Calibri" panose="020F0502020204030204" pitchFamily="34" charset="0"/>
                <a:cs typeface="Calibri" panose="020F0502020204030204" pitchFamily="34" charset="0"/>
              </a:rPr>
              <a:t>En Navarra, el peor incendio ocurrió en Pueyo el 17 de marzo de 2006 donde fallecieron</a:t>
            </a:r>
            <a:r>
              <a:rPr lang="es-ES" sz="2400" b="1" dirty="0">
                <a:latin typeface="Calibri" panose="020F0502020204030204" pitchFamily="34" charset="0"/>
                <a:ea typeface="Calibri" panose="020F0502020204030204" pitchFamily="34" charset="0"/>
                <a:cs typeface="Calibri" panose="020F0502020204030204" pitchFamily="34" charset="0"/>
              </a:rPr>
              <a:t> </a:t>
            </a:r>
            <a:r>
              <a:rPr lang="es-ES" sz="2400" b="1" dirty="0">
                <a:solidFill>
                  <a:srgbClr val="BF3F7F"/>
                </a:solidFill>
                <a:latin typeface="Calibri" panose="020F0502020204030204" pitchFamily="34" charset="0"/>
                <a:ea typeface="Calibri" panose="020F0502020204030204" pitchFamily="34" charset="0"/>
                <a:cs typeface="Calibri" panose="020F0502020204030204" pitchFamily="34" charset="0"/>
              </a:rPr>
              <a:t>4 miembros de una familia </a:t>
            </a:r>
            <a:r>
              <a:rPr lang="es-ES" sz="2400" dirty="0">
                <a:solidFill>
                  <a:srgbClr val="BF3F7F"/>
                </a:solidFill>
                <a:latin typeface="Calibri" panose="020F0502020204030204" pitchFamily="34" charset="0"/>
                <a:ea typeface="Calibri" panose="020F0502020204030204" pitchFamily="34" charset="0"/>
                <a:cs typeface="Calibri" panose="020F0502020204030204" pitchFamily="34" charset="0"/>
              </a:rPr>
              <a:t>en una casa de campo. </a:t>
            </a:r>
            <a:r>
              <a:rPr lang="es-ES" sz="2400" dirty="0">
                <a:latin typeface="Calibri" panose="020F0502020204030204" pitchFamily="34" charset="0"/>
                <a:ea typeface="Calibri" panose="020F0502020204030204" pitchFamily="34" charset="0"/>
                <a:cs typeface="Calibri" panose="020F0502020204030204" pitchFamily="34" charset="0"/>
              </a:rPr>
              <a:t>Dos hombres de 71 y 35 años y dos mujeres de 69 y 35 años.</a:t>
            </a:r>
            <a:endParaRPr lang="es-ES_tradnl"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descr="PRINCIPAL COLOR">
            <a:extLst>
              <a:ext uri="{FF2B5EF4-FFF2-40B4-BE49-F238E27FC236}">
                <a16:creationId xmlns:a16="http://schemas.microsoft.com/office/drawing/2014/main" id="{27A34503-69D0-9B24-B8E8-F8D977D02FB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1930081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1990166" y="215153"/>
            <a:ext cx="8283388" cy="950259"/>
          </a:xfrm>
        </p:spPr>
        <p:txBody>
          <a:bodyPr>
            <a:normAutofit fontScale="92500" lnSpcReduction="20000"/>
          </a:bodyPr>
          <a:lstStyle/>
          <a:p>
            <a:pPr>
              <a:lnSpc>
                <a:spcPct val="170000"/>
              </a:lnSpc>
            </a:pPr>
            <a:r>
              <a:rPr lang="es-ES" sz="4400" b="1" dirty="0">
                <a:solidFill>
                  <a:srgbClr val="BF3F7F"/>
                </a:solidFill>
                <a:latin typeface="+mj-lt"/>
              </a:rPr>
              <a:t>Muertes por incendios y explosiones</a:t>
            </a:r>
            <a:endParaRPr lang="es-ES_tradnl" sz="4400" b="1" dirty="0">
              <a:solidFill>
                <a:srgbClr val="BF3F7F"/>
              </a:solidFill>
              <a:latin typeface="+mj-lt"/>
            </a:endParaRPr>
          </a:p>
        </p:txBody>
      </p:sp>
      <p:graphicFrame>
        <p:nvGraphicFramePr>
          <p:cNvPr id="12" name="Gráfico 11">
            <a:extLst>
              <a:ext uri="{FF2B5EF4-FFF2-40B4-BE49-F238E27FC236}">
                <a16:creationId xmlns:a16="http://schemas.microsoft.com/office/drawing/2014/main" id="{CBCFEEF0-A73B-4CF5-B5D5-859219391A74}"/>
              </a:ext>
            </a:extLst>
          </p:cNvPr>
          <p:cNvGraphicFramePr/>
          <p:nvPr>
            <p:extLst>
              <p:ext uri="{D42A27DB-BD31-4B8C-83A1-F6EECF244321}">
                <p14:modId xmlns:p14="http://schemas.microsoft.com/office/powerpoint/2010/main" val="2284202"/>
              </p:ext>
            </p:extLst>
          </p:nvPr>
        </p:nvGraphicFramePr>
        <p:xfrm>
          <a:off x="1954306" y="2420471"/>
          <a:ext cx="8355106" cy="4035747"/>
        </p:xfrm>
        <a:graphic>
          <a:graphicData uri="http://schemas.openxmlformats.org/drawingml/2006/chart">
            <c:chart xmlns:c="http://schemas.openxmlformats.org/drawingml/2006/chart" xmlns:r="http://schemas.openxmlformats.org/officeDocument/2006/relationships" r:id="rId3"/>
          </a:graphicData>
        </a:graphic>
      </p:graphicFrame>
      <p:sp>
        <p:nvSpPr>
          <p:cNvPr id="16" name="Subtítulo 13">
            <a:extLst>
              <a:ext uri="{FF2B5EF4-FFF2-40B4-BE49-F238E27FC236}">
                <a16:creationId xmlns:a16="http://schemas.microsoft.com/office/drawing/2014/main" id="{9A2FF853-824B-47AB-A29F-48D375FA2153}"/>
              </a:ext>
            </a:extLst>
          </p:cNvPr>
          <p:cNvSpPr txBox="1">
            <a:spLocks/>
          </p:cNvSpPr>
          <p:nvPr/>
        </p:nvSpPr>
        <p:spPr>
          <a:xfrm>
            <a:off x="2115671" y="1344705"/>
            <a:ext cx="7781366" cy="9054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70000"/>
              </a:lnSpc>
            </a:pPr>
            <a:r>
              <a:rPr lang="es-ES" sz="3200" b="1" dirty="0">
                <a:solidFill>
                  <a:srgbClr val="FF0000"/>
                </a:solidFill>
                <a:latin typeface="+mj-lt"/>
              </a:rPr>
              <a:t>Incendios 183 (90%) </a:t>
            </a:r>
            <a:r>
              <a:rPr lang="es-ES" sz="3200" b="1" dirty="0">
                <a:latin typeface="+mj-lt"/>
              </a:rPr>
              <a:t>|</a:t>
            </a:r>
            <a:r>
              <a:rPr lang="es-ES" sz="3200" b="1" dirty="0">
                <a:solidFill>
                  <a:srgbClr val="FF0000"/>
                </a:solidFill>
                <a:latin typeface="+mj-lt"/>
              </a:rPr>
              <a:t> </a:t>
            </a:r>
            <a:r>
              <a:rPr lang="es-ES" sz="3200" b="1" dirty="0">
                <a:solidFill>
                  <a:srgbClr val="002060"/>
                </a:solidFill>
                <a:latin typeface="+mj-lt"/>
              </a:rPr>
              <a:t>Explosiones 20 (10%)</a:t>
            </a:r>
            <a:endParaRPr lang="es-ES_tradnl" sz="3200" b="1" dirty="0">
              <a:solidFill>
                <a:srgbClr val="002060"/>
              </a:solidFill>
              <a:latin typeface="+mj-lt"/>
            </a:endParaRPr>
          </a:p>
        </p:txBody>
      </p:sp>
      <p:pic>
        <p:nvPicPr>
          <p:cNvPr id="2" name="Imagen 1" descr="PRINCIPAL COLOR">
            <a:extLst>
              <a:ext uri="{FF2B5EF4-FFF2-40B4-BE49-F238E27FC236}">
                <a16:creationId xmlns:a16="http://schemas.microsoft.com/office/drawing/2014/main" id="{E6A68831-E942-8067-EB8D-D6DE466E36F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3168793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3360420" y="340706"/>
            <a:ext cx="5497830" cy="665134"/>
          </a:xfrm>
        </p:spPr>
        <p:txBody>
          <a:bodyPr>
            <a:noAutofit/>
          </a:bodyPr>
          <a:lstStyle/>
          <a:p>
            <a:pPr algn="l"/>
            <a:r>
              <a:rPr lang="es-ES" sz="4400" b="1" dirty="0">
                <a:solidFill>
                  <a:srgbClr val="BF3F7F"/>
                </a:solidFill>
                <a:latin typeface="+mj-lt"/>
              </a:rPr>
              <a:t>Fallecimientos por sexo</a:t>
            </a:r>
            <a:endParaRPr lang="es-ES_tradnl" sz="4400" b="1" dirty="0">
              <a:solidFill>
                <a:srgbClr val="BF3F7F"/>
              </a:solidFill>
              <a:latin typeface="+mj-lt"/>
            </a:endParaRPr>
          </a:p>
        </p:txBody>
      </p:sp>
      <p:graphicFrame>
        <p:nvGraphicFramePr>
          <p:cNvPr id="11" name="Gráfico 10">
            <a:extLst>
              <a:ext uri="{FF2B5EF4-FFF2-40B4-BE49-F238E27FC236}">
                <a16:creationId xmlns:a16="http://schemas.microsoft.com/office/drawing/2014/main" id="{83F7910F-3A01-45D6-A715-BCE22793EE93}"/>
              </a:ext>
            </a:extLst>
          </p:cNvPr>
          <p:cNvGraphicFramePr/>
          <p:nvPr/>
        </p:nvGraphicFramePr>
        <p:xfrm>
          <a:off x="6022110" y="3836353"/>
          <a:ext cx="5189040" cy="25829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Gráfico 12">
            <a:extLst>
              <a:ext uri="{FF2B5EF4-FFF2-40B4-BE49-F238E27FC236}">
                <a16:creationId xmlns:a16="http://schemas.microsoft.com/office/drawing/2014/main" id="{66047770-0A39-45C7-96D6-85CB4D2D7D1E}"/>
              </a:ext>
            </a:extLst>
          </p:cNvPr>
          <p:cNvGraphicFramePr/>
          <p:nvPr>
            <p:extLst>
              <p:ext uri="{D42A27DB-BD31-4B8C-83A1-F6EECF244321}">
                <p14:modId xmlns:p14="http://schemas.microsoft.com/office/powerpoint/2010/main" val="3470696734"/>
              </p:ext>
            </p:extLst>
          </p:nvPr>
        </p:nvGraphicFramePr>
        <p:xfrm>
          <a:off x="873273" y="3836895"/>
          <a:ext cx="4828279" cy="2581834"/>
        </p:xfrm>
        <a:graphic>
          <a:graphicData uri="http://schemas.openxmlformats.org/drawingml/2006/chart">
            <c:chart xmlns:c="http://schemas.openxmlformats.org/drawingml/2006/chart" xmlns:r="http://schemas.openxmlformats.org/officeDocument/2006/relationships" r:id="rId4"/>
          </a:graphicData>
        </a:graphic>
      </p:graphicFrame>
      <p:sp>
        <p:nvSpPr>
          <p:cNvPr id="15" name="Rectangle 2">
            <a:extLst>
              <a:ext uri="{FF2B5EF4-FFF2-40B4-BE49-F238E27FC236}">
                <a16:creationId xmlns:a16="http://schemas.microsoft.com/office/drawing/2014/main" id="{9B762D4C-4A00-42AD-BBE2-1B9281A8EE63}"/>
              </a:ext>
            </a:extLst>
          </p:cNvPr>
          <p:cNvSpPr>
            <a:spLocks noChangeArrowheads="1"/>
          </p:cNvSpPr>
          <p:nvPr/>
        </p:nvSpPr>
        <p:spPr bwMode="auto">
          <a:xfrm>
            <a:off x="861175" y="1440199"/>
            <a:ext cx="476631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_tradnl" sz="2400" b="1" i="0" u="none" strike="noStrike" cap="none" normalizeH="0" baseline="0" dirty="0">
                <a:ln>
                  <a:noFill/>
                </a:ln>
                <a:solidFill>
                  <a:srgbClr val="00B050"/>
                </a:solidFill>
                <a:effectLst/>
                <a:latin typeface="Calibri" panose="020F0502020204030204" pitchFamily="34" charset="0"/>
                <a:ea typeface="Calibri" panose="020F0502020204030204" pitchFamily="34" charset="0"/>
                <a:cs typeface="Calibri" panose="020F0502020204030204" pitchFamily="34" charset="0"/>
              </a:rPr>
              <a:t>Sobre el total de incendios los </a:t>
            </a:r>
            <a:r>
              <a:rPr lang="es-ES" altLang="es-ES_tradnl" sz="2400" b="1" dirty="0">
                <a:solidFill>
                  <a:srgbClr val="00B050"/>
                </a:solidFill>
                <a:latin typeface="Calibri" panose="020F0502020204030204" pitchFamily="34" charset="0"/>
                <a:ea typeface="Calibri" panose="020F0502020204030204" pitchFamily="34" charset="0"/>
                <a:cs typeface="Calibri" panose="020F0502020204030204" pitchFamily="34" charset="0"/>
              </a:rPr>
              <a:t>hom</a:t>
            </a:r>
            <a:r>
              <a:rPr kumimoji="0" lang="es-ES" altLang="es-ES_tradnl" sz="2400" b="1" i="0" u="none" strike="noStrike" cap="none" normalizeH="0" baseline="0" dirty="0">
                <a:ln>
                  <a:noFill/>
                </a:ln>
                <a:solidFill>
                  <a:srgbClr val="00B050"/>
                </a:solidFill>
                <a:effectLst/>
                <a:latin typeface="Calibri" panose="020F0502020204030204" pitchFamily="34" charset="0"/>
                <a:ea typeface="Calibri" panose="020F0502020204030204" pitchFamily="34" charset="0"/>
                <a:cs typeface="Calibri" panose="020F0502020204030204" pitchFamily="34" charset="0"/>
              </a:rPr>
              <a:t>bres suponen el 69% de todas la víctimas. Las mujeres el 31%.</a:t>
            </a:r>
          </a:p>
          <a:p>
            <a:pPr marL="0" marR="0" lvl="0" indent="0" algn="just" defTabSz="914400" rtl="0" eaLnBrk="0" fontAlgn="base" latinLnBrk="0" hangingPunct="0">
              <a:lnSpc>
                <a:spcPct val="100000"/>
              </a:lnSpc>
              <a:spcBef>
                <a:spcPct val="0"/>
              </a:spcBef>
              <a:spcAft>
                <a:spcPct val="0"/>
              </a:spcAft>
              <a:buClrTx/>
              <a:buSzTx/>
              <a:buFontTx/>
              <a:buNone/>
              <a:tabLst/>
            </a:pPr>
            <a:r>
              <a:rPr lang="es-ES" altLang="es-ES_tradnl" sz="2400" b="1" dirty="0">
                <a:solidFill>
                  <a:srgbClr val="00B050"/>
                </a:solidFill>
                <a:latin typeface="Calibri" panose="020F0502020204030204" pitchFamily="34" charset="0"/>
                <a:ea typeface="Calibri" panose="020F0502020204030204" pitchFamily="34" charset="0"/>
                <a:cs typeface="Calibri" panose="020F0502020204030204" pitchFamily="34" charset="0"/>
              </a:rPr>
              <a:t>Mueren más del doble de hombres que de mujeres.</a:t>
            </a:r>
            <a:endParaRPr kumimoji="0" lang="es-ES" altLang="es-ES_tradnl" sz="2400" b="1" i="0" u="none" strike="noStrike" cap="none" normalizeH="0" baseline="0" dirty="0">
              <a:ln>
                <a:noFill/>
              </a:ln>
              <a:solidFill>
                <a:srgbClr val="00B05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 name="Rectángulo 15">
            <a:extLst>
              <a:ext uri="{FF2B5EF4-FFF2-40B4-BE49-F238E27FC236}">
                <a16:creationId xmlns:a16="http://schemas.microsoft.com/office/drawing/2014/main" id="{E8FF605D-712C-43E3-AC94-B643ECA1A204}"/>
              </a:ext>
            </a:extLst>
          </p:cNvPr>
          <p:cNvSpPr/>
          <p:nvPr/>
        </p:nvSpPr>
        <p:spPr>
          <a:xfrm>
            <a:off x="6080760" y="1390556"/>
            <a:ext cx="4983480" cy="1938992"/>
          </a:xfrm>
          <a:prstGeom prst="rect">
            <a:avLst/>
          </a:prstGeom>
        </p:spPr>
        <p:txBody>
          <a:bodyPr wrap="square">
            <a:spAutoFit/>
          </a:bodyPr>
          <a:lstStyle/>
          <a:p>
            <a:pPr algn="just"/>
            <a:r>
              <a:rPr lang="es-ES" sz="2400" b="1" dirty="0">
                <a:solidFill>
                  <a:srgbClr val="BF3F7F"/>
                </a:solidFill>
                <a:latin typeface="Calibri" panose="020F0502020204030204" pitchFamily="34" charset="0"/>
                <a:cs typeface="Calibri" panose="020F0502020204030204" pitchFamily="34" charset="0"/>
              </a:rPr>
              <a:t>Entre las víctimas mortales en viviendas los hombres son el 63% y las mujeres el 37%.</a:t>
            </a:r>
          </a:p>
          <a:p>
            <a:pPr algn="just"/>
            <a:r>
              <a:rPr lang="es-ES" altLang="es-ES_tradnl" sz="2400" b="1" dirty="0" bmk="">
                <a:solidFill>
                  <a:srgbClr val="BF3F7F"/>
                </a:solidFill>
                <a:latin typeface="Calibri" panose="020F0502020204030204" pitchFamily="34" charset="0"/>
                <a:ea typeface="Calibri" panose="020F0502020204030204" pitchFamily="34" charset="0"/>
                <a:cs typeface="Calibri" panose="020F0502020204030204" pitchFamily="34" charset="0"/>
              </a:rPr>
              <a:t>De las 63 mujeres fallecidas, 55 (87%) han muerto en su vivienda.</a:t>
            </a:r>
            <a:endParaRPr lang="es-ES_tradnl" sz="2400" b="1" dirty="0">
              <a:solidFill>
                <a:srgbClr val="BF3F7F"/>
              </a:solidFill>
              <a:latin typeface="Calibri" panose="020F0502020204030204" pitchFamily="34" charset="0"/>
              <a:cs typeface="Calibri" panose="020F0502020204030204" pitchFamily="34" charset="0"/>
            </a:endParaRPr>
          </a:p>
        </p:txBody>
      </p:sp>
      <p:pic>
        <p:nvPicPr>
          <p:cNvPr id="2" name="Imagen 1" descr="PRINCIPAL COLOR">
            <a:extLst>
              <a:ext uri="{FF2B5EF4-FFF2-40B4-BE49-F238E27FC236}">
                <a16:creationId xmlns:a16="http://schemas.microsoft.com/office/drawing/2014/main" id="{EE688ECA-3E37-E5E7-BD85-BC1EB26CCC7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4252133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3306632" y="340706"/>
            <a:ext cx="5497830" cy="665134"/>
          </a:xfrm>
        </p:spPr>
        <p:txBody>
          <a:bodyPr>
            <a:noAutofit/>
          </a:bodyPr>
          <a:lstStyle/>
          <a:p>
            <a:pPr algn="l"/>
            <a:r>
              <a:rPr lang="es-ES" sz="4400" b="1" dirty="0">
                <a:solidFill>
                  <a:srgbClr val="BF3F7F"/>
                </a:solidFill>
                <a:latin typeface="+mj-lt"/>
              </a:rPr>
              <a:t>Fallecimientos por edad</a:t>
            </a:r>
            <a:endParaRPr lang="es-ES_tradnl" sz="4400" b="1" dirty="0">
              <a:solidFill>
                <a:srgbClr val="BF3F7F"/>
              </a:solidFill>
              <a:latin typeface="+mj-lt"/>
            </a:endParaRPr>
          </a:p>
        </p:txBody>
      </p:sp>
      <p:sp>
        <p:nvSpPr>
          <p:cNvPr id="2" name="Rectángulo 1">
            <a:extLst>
              <a:ext uri="{FF2B5EF4-FFF2-40B4-BE49-F238E27FC236}">
                <a16:creationId xmlns:a16="http://schemas.microsoft.com/office/drawing/2014/main" id="{0EA05D8E-B7F0-4C40-A41C-550E7A37DBD2}"/>
              </a:ext>
            </a:extLst>
          </p:cNvPr>
          <p:cNvSpPr/>
          <p:nvPr/>
        </p:nvSpPr>
        <p:spPr>
          <a:xfrm>
            <a:off x="1422775" y="1147328"/>
            <a:ext cx="9168059" cy="1477328"/>
          </a:xfrm>
          <a:prstGeom prst="rect">
            <a:avLst/>
          </a:prstGeom>
        </p:spPr>
        <p:txBody>
          <a:bodyPr wrap="square">
            <a:spAutoFit/>
          </a:bodyPr>
          <a:lstStyle/>
          <a:p>
            <a:pPr algn="just"/>
            <a:r>
              <a:rPr lang="es-ES" dirty="0"/>
              <a:t>Morir en un incendio es un riesgo creciente en la vida que aumenta con los años. </a:t>
            </a:r>
          </a:p>
          <a:p>
            <a:pPr algn="just"/>
            <a:r>
              <a:rPr lang="es-ES" dirty="0"/>
              <a:t>La curva del gráfico que representa el total de víctimas mortales mantiene una tendencia ascendente desde la infancia, aumentando en la juventud, disparándose en la madurez durante la vida laboral y alcanzándose una mortalidad creciente a partir de los 60 años que solo se reduce a partir de los 90 años cuando ya queda poca población viva de esa edad.</a:t>
            </a:r>
            <a:endParaRPr lang="es-ES_tradnl" dirty="0"/>
          </a:p>
        </p:txBody>
      </p:sp>
      <p:graphicFrame>
        <p:nvGraphicFramePr>
          <p:cNvPr id="15" name="Gráfico 14">
            <a:extLst>
              <a:ext uri="{FF2B5EF4-FFF2-40B4-BE49-F238E27FC236}">
                <a16:creationId xmlns:a16="http://schemas.microsoft.com/office/drawing/2014/main" id="{25968F16-1DC1-48F1-A6C0-193765E835CF}"/>
              </a:ext>
            </a:extLst>
          </p:cNvPr>
          <p:cNvGraphicFramePr/>
          <p:nvPr>
            <p:extLst>
              <p:ext uri="{D42A27DB-BD31-4B8C-83A1-F6EECF244321}">
                <p14:modId xmlns:p14="http://schemas.microsoft.com/office/powerpoint/2010/main" val="1921476974"/>
              </p:ext>
            </p:extLst>
          </p:nvPr>
        </p:nvGraphicFramePr>
        <p:xfrm>
          <a:off x="1466127" y="2825357"/>
          <a:ext cx="9126071" cy="3944471"/>
        </p:xfrm>
        <a:graphic>
          <a:graphicData uri="http://schemas.openxmlformats.org/drawingml/2006/chart">
            <c:chart xmlns:c="http://schemas.openxmlformats.org/drawingml/2006/chart" xmlns:r="http://schemas.openxmlformats.org/officeDocument/2006/relationships" r:id="rId3"/>
          </a:graphicData>
        </a:graphic>
      </p:graphicFrame>
      <p:pic>
        <p:nvPicPr>
          <p:cNvPr id="3" name="Imagen 2" descr="PRINCIPAL COLOR">
            <a:extLst>
              <a:ext uri="{FF2B5EF4-FFF2-40B4-BE49-F238E27FC236}">
                <a16:creationId xmlns:a16="http://schemas.microsoft.com/office/drawing/2014/main" id="{4D1360FA-5955-608E-D520-5DAC37B8FEF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3609433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2456328" y="304800"/>
            <a:ext cx="7297271" cy="838200"/>
          </a:xfrm>
        </p:spPr>
        <p:txBody>
          <a:bodyPr>
            <a:normAutofit/>
          </a:bodyPr>
          <a:lstStyle/>
          <a:p>
            <a:pPr algn="l"/>
            <a:r>
              <a:rPr lang="es-ES" sz="4400" b="1" dirty="0">
                <a:solidFill>
                  <a:srgbClr val="BF3F7F"/>
                </a:solidFill>
                <a:latin typeface="+mj-lt"/>
              </a:rPr>
              <a:t>Los mayores, más vulnerables </a:t>
            </a:r>
            <a:endParaRPr lang="es-ES_tradnl" sz="4400" b="1" dirty="0">
              <a:solidFill>
                <a:srgbClr val="BF3F7F"/>
              </a:solidFill>
              <a:latin typeface="+mj-lt"/>
            </a:endParaRPr>
          </a:p>
        </p:txBody>
      </p:sp>
      <p:sp>
        <p:nvSpPr>
          <p:cNvPr id="2" name="Rectángulo 1">
            <a:extLst>
              <a:ext uri="{FF2B5EF4-FFF2-40B4-BE49-F238E27FC236}">
                <a16:creationId xmlns:a16="http://schemas.microsoft.com/office/drawing/2014/main" id="{115723AF-CA81-4102-92CF-1F8CF57A6DCD}"/>
              </a:ext>
            </a:extLst>
          </p:cNvPr>
          <p:cNvSpPr/>
          <p:nvPr/>
        </p:nvSpPr>
        <p:spPr>
          <a:xfrm>
            <a:off x="537882" y="1291842"/>
            <a:ext cx="5391863" cy="2123658"/>
          </a:xfrm>
          <a:prstGeom prst="rect">
            <a:avLst/>
          </a:prstGeom>
        </p:spPr>
        <p:txBody>
          <a:bodyPr wrap="square">
            <a:spAutoFit/>
          </a:bodyPr>
          <a:lstStyle/>
          <a:p>
            <a:pPr algn="just"/>
            <a:r>
              <a:rPr lang="es-ES" sz="2200" b="1" dirty="0">
                <a:solidFill>
                  <a:srgbClr val="00B050"/>
                </a:solidFill>
              </a:rPr>
              <a:t>Los menores de 15 años suponen el 2% de los muertos por incendio, un porcentaje muy bajo en relación con otras estadísticas de otros países. Los mayores de 65 años suponen el 53% de todos los fallecidos en incendios en viviendas. </a:t>
            </a:r>
            <a:endParaRPr lang="es-ES_tradnl" sz="2200" b="1" dirty="0">
              <a:solidFill>
                <a:srgbClr val="00B050"/>
              </a:solidFill>
            </a:endParaRPr>
          </a:p>
        </p:txBody>
      </p:sp>
      <p:graphicFrame>
        <p:nvGraphicFramePr>
          <p:cNvPr id="13" name="Gráfico 12">
            <a:extLst>
              <a:ext uri="{FF2B5EF4-FFF2-40B4-BE49-F238E27FC236}">
                <a16:creationId xmlns:a16="http://schemas.microsoft.com/office/drawing/2014/main" id="{84C55709-0ABD-4A1A-B1C5-BB8A18521804}"/>
              </a:ext>
            </a:extLst>
          </p:cNvPr>
          <p:cNvGraphicFramePr/>
          <p:nvPr>
            <p:extLst>
              <p:ext uri="{D42A27DB-BD31-4B8C-83A1-F6EECF244321}">
                <p14:modId xmlns:p14="http://schemas.microsoft.com/office/powerpoint/2010/main" val="2455556721"/>
              </p:ext>
            </p:extLst>
          </p:nvPr>
        </p:nvGraphicFramePr>
        <p:xfrm>
          <a:off x="896471" y="3657600"/>
          <a:ext cx="4859264" cy="28076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Gráfico 16">
            <a:extLst>
              <a:ext uri="{FF2B5EF4-FFF2-40B4-BE49-F238E27FC236}">
                <a16:creationId xmlns:a16="http://schemas.microsoft.com/office/drawing/2014/main" id="{69B0E649-37FE-427F-B7AC-F0010BA24B4E}"/>
              </a:ext>
            </a:extLst>
          </p:cNvPr>
          <p:cNvGraphicFramePr/>
          <p:nvPr>
            <p:extLst>
              <p:ext uri="{D42A27DB-BD31-4B8C-83A1-F6EECF244321}">
                <p14:modId xmlns:p14="http://schemas.microsoft.com/office/powerpoint/2010/main" val="1783185486"/>
              </p:ext>
            </p:extLst>
          </p:nvPr>
        </p:nvGraphicFramePr>
        <p:xfrm>
          <a:off x="6178636" y="3653674"/>
          <a:ext cx="5135909" cy="2811780"/>
        </p:xfrm>
        <a:graphic>
          <a:graphicData uri="http://schemas.openxmlformats.org/drawingml/2006/chart">
            <c:chart xmlns:c="http://schemas.openxmlformats.org/drawingml/2006/chart" xmlns:r="http://schemas.openxmlformats.org/officeDocument/2006/relationships" r:id="rId4"/>
          </a:graphicData>
        </a:graphic>
      </p:graphicFrame>
      <p:sp>
        <p:nvSpPr>
          <p:cNvPr id="18" name="Rectángulo 17">
            <a:extLst>
              <a:ext uri="{FF2B5EF4-FFF2-40B4-BE49-F238E27FC236}">
                <a16:creationId xmlns:a16="http://schemas.microsoft.com/office/drawing/2014/main" id="{ED399781-05F6-41BA-90FA-BB96FB255503}"/>
              </a:ext>
            </a:extLst>
          </p:cNvPr>
          <p:cNvSpPr/>
          <p:nvPr/>
        </p:nvSpPr>
        <p:spPr>
          <a:xfrm>
            <a:off x="6158209" y="1333406"/>
            <a:ext cx="5391863" cy="1785104"/>
          </a:xfrm>
          <a:prstGeom prst="rect">
            <a:avLst/>
          </a:prstGeom>
        </p:spPr>
        <p:txBody>
          <a:bodyPr wrap="square">
            <a:spAutoFit/>
          </a:bodyPr>
          <a:lstStyle/>
          <a:p>
            <a:pPr algn="just"/>
            <a:r>
              <a:rPr lang="es-ES" sz="2200" b="1" dirty="0">
                <a:solidFill>
                  <a:srgbClr val="BF3F7F"/>
                </a:solidFill>
              </a:rPr>
              <a:t>La tasa o índice de muertes por millón de habitantes a partir de los 80 años es entre cuatro y cinco veces superior a la tasa entre los menores de 50 años y más de diez veces superior a los menores de 20 años.</a:t>
            </a:r>
            <a:endParaRPr lang="es-ES_tradnl" sz="2200" b="1" dirty="0">
              <a:solidFill>
                <a:srgbClr val="BF3F7F"/>
              </a:solidFill>
            </a:endParaRPr>
          </a:p>
        </p:txBody>
      </p:sp>
      <p:pic>
        <p:nvPicPr>
          <p:cNvPr id="3" name="Imagen 2" descr="PRINCIPAL COLOR">
            <a:extLst>
              <a:ext uri="{FF2B5EF4-FFF2-40B4-BE49-F238E27FC236}">
                <a16:creationId xmlns:a16="http://schemas.microsoft.com/office/drawing/2014/main" id="{B96BF49E-2376-B09E-618A-AE234246ADF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3589531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2752436" y="434109"/>
            <a:ext cx="6659419" cy="701964"/>
          </a:xfrm>
        </p:spPr>
        <p:txBody>
          <a:bodyPr>
            <a:normAutofit fontScale="92500"/>
          </a:bodyPr>
          <a:lstStyle/>
          <a:p>
            <a:pPr algn="l"/>
            <a:r>
              <a:rPr lang="es-ES" sz="4800" b="1" dirty="0">
                <a:solidFill>
                  <a:srgbClr val="BF3F7F"/>
                </a:solidFill>
                <a:latin typeface="+mj-lt"/>
              </a:rPr>
              <a:t>Muertes por uso del edificio</a:t>
            </a:r>
            <a:endParaRPr lang="es-ES_tradnl" sz="4800" b="1" dirty="0">
              <a:solidFill>
                <a:srgbClr val="BF3F7F"/>
              </a:solidFill>
              <a:latin typeface="+mj-lt"/>
            </a:endParaRPr>
          </a:p>
        </p:txBody>
      </p:sp>
      <p:sp>
        <p:nvSpPr>
          <p:cNvPr id="2" name="Rectangle 2">
            <a:extLst>
              <a:ext uri="{FF2B5EF4-FFF2-40B4-BE49-F238E27FC236}">
                <a16:creationId xmlns:a16="http://schemas.microsoft.com/office/drawing/2014/main" id="{19344080-E99C-421D-84BC-9BE954C6ED84}"/>
              </a:ext>
            </a:extLst>
          </p:cNvPr>
          <p:cNvSpPr>
            <a:spLocks noChangeArrowheads="1"/>
          </p:cNvSpPr>
          <p:nvPr/>
        </p:nvSpPr>
        <p:spPr bwMode="auto">
          <a:xfrm>
            <a:off x="684770" y="1288820"/>
            <a:ext cx="10701704"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s-ES" dirty="0"/>
              <a:t>De las </a:t>
            </a:r>
            <a:r>
              <a:rPr lang="es-ES" b="1" dirty="0"/>
              <a:t>204</a:t>
            </a:r>
            <a:r>
              <a:rPr lang="es-ES" dirty="0"/>
              <a:t> muertes totales de las que se disponen datos, </a:t>
            </a:r>
            <a:r>
              <a:rPr lang="es-ES" b="1" dirty="0"/>
              <a:t>170</a:t>
            </a:r>
            <a:r>
              <a:rPr lang="es-ES" dirty="0"/>
              <a:t> han sido en edificios, que suponen el </a:t>
            </a:r>
            <a:r>
              <a:rPr lang="es-ES" b="1" dirty="0"/>
              <a:t>83,3%</a:t>
            </a:r>
            <a:r>
              <a:rPr lang="es-ES" dirty="0"/>
              <a:t> de todas las víctimas de incendios y explosiones.</a:t>
            </a:r>
          </a:p>
          <a:p>
            <a:pPr lvl="0" algn="just" eaLnBrk="0" fontAlgn="base" hangingPunct="0">
              <a:spcBef>
                <a:spcPct val="0"/>
              </a:spcBef>
              <a:spcAft>
                <a:spcPct val="0"/>
              </a:spcAft>
            </a:pPr>
            <a:endParaRPr kumimoji="0" lang="es-ES_tradnl" altLang="es-ES_tradnl" sz="1000" b="1" i="0" u="none" strike="noStrike" cap="none" normalizeH="0" baseline="0" dirty="0">
              <a:ln>
                <a:noFill/>
              </a:ln>
              <a:solidFill>
                <a:srgbClr val="BF3F7F"/>
              </a:solidFill>
              <a:effectLst/>
            </a:endParaRPr>
          </a:p>
          <a:p>
            <a:pPr lvl="0" algn="just" eaLnBrk="0" fontAlgn="base" hangingPunct="0">
              <a:spcBef>
                <a:spcPct val="0"/>
              </a:spcBef>
              <a:spcAft>
                <a:spcPct val="0"/>
              </a:spcAft>
            </a:pPr>
            <a:r>
              <a:rPr lang="es-ES" dirty="0"/>
              <a:t>La mayoría de las muertes se han producido en edificios de vivienda </a:t>
            </a:r>
            <a:r>
              <a:rPr lang="es-ES" b="1" dirty="0"/>
              <a:t>(72,1%), </a:t>
            </a:r>
            <a:r>
              <a:rPr lang="es-ES" dirty="0"/>
              <a:t>pero referido al porcentaje de víctimas, de las </a:t>
            </a:r>
            <a:r>
              <a:rPr lang="es-ES" b="1" dirty="0"/>
              <a:t>170 </a:t>
            </a:r>
            <a:r>
              <a:rPr lang="es-ES" dirty="0"/>
              <a:t>muertes en edificios, las víctimas en viviendas han sido el </a:t>
            </a:r>
            <a:r>
              <a:rPr lang="es-ES" b="1" dirty="0"/>
              <a:t>86,5%</a:t>
            </a:r>
            <a:r>
              <a:rPr lang="es-ES" b="1" dirty="0" bmk="_Hlk192769200">
                <a:cs typeface="Calibri" panose="020F0502020204030204" pitchFamily="34" charset="0"/>
              </a:rPr>
              <a:t>.</a:t>
            </a:r>
          </a:p>
          <a:p>
            <a:pPr lvl="0" algn="just" eaLnBrk="0" fontAlgn="base" hangingPunct="0">
              <a:spcBef>
                <a:spcPct val="0"/>
              </a:spcBef>
              <a:spcAft>
                <a:spcPct val="0"/>
              </a:spcAft>
            </a:pPr>
            <a:endParaRPr kumimoji="0" lang="es-ES" altLang="es-ES_tradnl" sz="1000" b="1" i="0" u="none" strike="noStrike" cap="none" normalizeH="0" baseline="0" dirty="0" bmk="_Hlk192769200">
              <a:ln>
                <a:noFill/>
              </a:ln>
              <a:solidFill>
                <a:srgbClr val="BF3F7F"/>
              </a:solidFill>
              <a:effectLst/>
              <a:ea typeface="Calibri" panose="020F0502020204030204" pitchFamily="34" charset="0"/>
              <a:cs typeface="Calibri" panose="020F0502020204030204" pitchFamily="34" charset="0"/>
            </a:endParaRPr>
          </a:p>
          <a:p>
            <a:pPr algn="just"/>
            <a:r>
              <a:rPr lang="es-ES" dirty="0"/>
              <a:t>Computando otras 9 muertes en infraviviendas en el exterior (chabolas, etc.) serían </a:t>
            </a:r>
            <a:r>
              <a:rPr lang="es-ES" b="1" dirty="0"/>
              <a:t>156 </a:t>
            </a:r>
            <a:r>
              <a:rPr lang="es-ES" dirty="0"/>
              <a:t>muertes en edificaciones utilizadas como viviendas, que supondrían el </a:t>
            </a:r>
            <a:r>
              <a:rPr lang="es-ES" b="1" dirty="0"/>
              <a:t>87,2% </a:t>
            </a:r>
            <a:r>
              <a:rPr lang="es-ES" dirty="0"/>
              <a:t>de todas las muertes en algún tipo de edificación.</a:t>
            </a:r>
            <a:endParaRPr lang="es-ES_tradnl" dirty="0"/>
          </a:p>
        </p:txBody>
      </p:sp>
      <p:graphicFrame>
        <p:nvGraphicFramePr>
          <p:cNvPr id="11" name="Gráfico 10">
            <a:extLst>
              <a:ext uri="{FF2B5EF4-FFF2-40B4-BE49-F238E27FC236}">
                <a16:creationId xmlns:a16="http://schemas.microsoft.com/office/drawing/2014/main" id="{088EDBFC-BAAF-42B7-9BCF-0C1B4516F9D9}"/>
              </a:ext>
            </a:extLst>
          </p:cNvPr>
          <p:cNvGraphicFramePr/>
          <p:nvPr>
            <p:extLst>
              <p:ext uri="{D42A27DB-BD31-4B8C-83A1-F6EECF244321}">
                <p14:modId xmlns:p14="http://schemas.microsoft.com/office/powerpoint/2010/main" val="474474287"/>
              </p:ext>
            </p:extLst>
          </p:nvPr>
        </p:nvGraphicFramePr>
        <p:xfrm>
          <a:off x="1224634" y="3353887"/>
          <a:ext cx="9412941" cy="3236259"/>
        </p:xfrm>
        <a:graphic>
          <a:graphicData uri="http://schemas.openxmlformats.org/drawingml/2006/chart">
            <c:chart xmlns:c="http://schemas.openxmlformats.org/drawingml/2006/chart" xmlns:r="http://schemas.openxmlformats.org/officeDocument/2006/relationships" r:id="rId3"/>
          </a:graphicData>
        </a:graphic>
      </p:graphicFrame>
      <p:pic>
        <p:nvPicPr>
          <p:cNvPr id="3" name="Imagen 2" descr="PRINCIPAL COLOR">
            <a:extLst>
              <a:ext uri="{FF2B5EF4-FFF2-40B4-BE49-F238E27FC236}">
                <a16:creationId xmlns:a16="http://schemas.microsoft.com/office/drawing/2014/main" id="{0415F4EB-597E-8F2F-99B2-B6100005070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3153009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1653309" y="1121756"/>
            <a:ext cx="2983346" cy="2147917"/>
          </a:xfrm>
        </p:spPr>
        <p:txBody>
          <a:bodyPr>
            <a:normAutofit fontScale="92500"/>
          </a:bodyPr>
          <a:lstStyle/>
          <a:p>
            <a:r>
              <a:rPr lang="es-ES" sz="4800" b="1" dirty="0">
                <a:solidFill>
                  <a:srgbClr val="BF3F7F"/>
                </a:solidFill>
                <a:latin typeface="+mj-lt"/>
              </a:rPr>
              <a:t>Muertes por meses en viviendas</a:t>
            </a:r>
            <a:endParaRPr lang="es-ES_tradnl" sz="4800" b="1" dirty="0">
              <a:solidFill>
                <a:srgbClr val="BF3F7F"/>
              </a:solidFill>
              <a:latin typeface="+mj-lt"/>
            </a:endParaRPr>
          </a:p>
        </p:txBody>
      </p:sp>
      <p:graphicFrame>
        <p:nvGraphicFramePr>
          <p:cNvPr id="11" name="Gráfico 10">
            <a:extLst>
              <a:ext uri="{FF2B5EF4-FFF2-40B4-BE49-F238E27FC236}">
                <a16:creationId xmlns:a16="http://schemas.microsoft.com/office/drawing/2014/main" id="{52C32408-2DF2-43FD-8D8A-421A65B8F962}"/>
              </a:ext>
            </a:extLst>
          </p:cNvPr>
          <p:cNvGraphicFramePr/>
          <p:nvPr>
            <p:extLst>
              <p:ext uri="{D42A27DB-BD31-4B8C-83A1-F6EECF244321}">
                <p14:modId xmlns:p14="http://schemas.microsoft.com/office/powerpoint/2010/main" val="3814039668"/>
              </p:ext>
            </p:extLst>
          </p:nvPr>
        </p:nvGraphicFramePr>
        <p:xfrm>
          <a:off x="5127812" y="340659"/>
          <a:ext cx="5773270" cy="31555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Gráfico 12">
            <a:extLst>
              <a:ext uri="{FF2B5EF4-FFF2-40B4-BE49-F238E27FC236}">
                <a16:creationId xmlns:a16="http://schemas.microsoft.com/office/drawing/2014/main" id="{91789F17-0CE5-4C26-AC56-E4F6017ECCF9}"/>
              </a:ext>
            </a:extLst>
          </p:cNvPr>
          <p:cNvGraphicFramePr/>
          <p:nvPr>
            <p:extLst>
              <p:ext uri="{D42A27DB-BD31-4B8C-83A1-F6EECF244321}">
                <p14:modId xmlns:p14="http://schemas.microsoft.com/office/powerpoint/2010/main" val="644906930"/>
              </p:ext>
            </p:extLst>
          </p:nvPr>
        </p:nvGraphicFramePr>
        <p:xfrm>
          <a:off x="5109882" y="3675528"/>
          <a:ext cx="5805245" cy="3030071"/>
        </p:xfrm>
        <a:graphic>
          <a:graphicData uri="http://schemas.openxmlformats.org/drawingml/2006/chart">
            <c:chart xmlns:c="http://schemas.openxmlformats.org/drawingml/2006/chart" xmlns:r="http://schemas.openxmlformats.org/officeDocument/2006/relationships" r:id="rId4"/>
          </a:graphicData>
        </a:graphic>
      </p:graphicFrame>
      <p:cxnSp>
        <p:nvCxnSpPr>
          <p:cNvPr id="15" name="Conector recto de flecha 14">
            <a:extLst>
              <a:ext uri="{FF2B5EF4-FFF2-40B4-BE49-F238E27FC236}">
                <a16:creationId xmlns:a16="http://schemas.microsoft.com/office/drawing/2014/main" id="{139EA84B-643A-41E7-B715-4CFAC5ECF4A1}"/>
              </a:ext>
            </a:extLst>
          </p:cNvPr>
          <p:cNvCxnSpPr>
            <a:cxnSpLocks/>
          </p:cNvCxnSpPr>
          <p:nvPr/>
        </p:nvCxnSpPr>
        <p:spPr>
          <a:xfrm>
            <a:off x="6605631" y="4069976"/>
            <a:ext cx="3532094" cy="1810871"/>
          </a:xfrm>
          <a:prstGeom prst="straightConnector1">
            <a:avLst/>
          </a:prstGeom>
          <a:ln w="38100">
            <a:solidFill>
              <a:srgbClr val="FF0000"/>
            </a:solidFill>
            <a:headEnd type="triangle"/>
            <a:tailEnd type="triangle"/>
          </a:ln>
        </p:spPr>
        <p:style>
          <a:lnRef idx="1">
            <a:schemeClr val="accent2"/>
          </a:lnRef>
          <a:fillRef idx="0">
            <a:schemeClr val="accent2"/>
          </a:fillRef>
          <a:effectRef idx="0">
            <a:schemeClr val="accent2"/>
          </a:effectRef>
          <a:fontRef idx="minor">
            <a:schemeClr val="tx1"/>
          </a:fontRef>
        </p:style>
      </p:cxnSp>
      <p:sp>
        <p:nvSpPr>
          <p:cNvPr id="12" name="Rectángulo 11">
            <a:extLst>
              <a:ext uri="{FF2B5EF4-FFF2-40B4-BE49-F238E27FC236}">
                <a16:creationId xmlns:a16="http://schemas.microsoft.com/office/drawing/2014/main" id="{A8947134-685D-429A-B69D-F2B33A26A3D0}"/>
              </a:ext>
            </a:extLst>
          </p:cNvPr>
          <p:cNvSpPr/>
          <p:nvPr/>
        </p:nvSpPr>
        <p:spPr>
          <a:xfrm>
            <a:off x="1588654" y="3808751"/>
            <a:ext cx="3168073" cy="1938992"/>
          </a:xfrm>
          <a:prstGeom prst="rect">
            <a:avLst/>
          </a:prstGeom>
        </p:spPr>
        <p:txBody>
          <a:bodyPr wrap="square">
            <a:spAutoFit/>
          </a:bodyPr>
          <a:lstStyle/>
          <a:p>
            <a:pPr algn="just"/>
            <a:r>
              <a:rPr lang="es-ES" sz="2400" b="1" dirty="0"/>
              <a:t>Más del 50% de las víctimas mortales se producen en los meses invernales: diciembre, enero, febrero y marzo.</a:t>
            </a:r>
            <a:endParaRPr lang="es-ES_tradnl" sz="2400" b="1" dirty="0"/>
          </a:p>
        </p:txBody>
      </p:sp>
      <p:pic>
        <p:nvPicPr>
          <p:cNvPr id="2" name="Imagen 1" descr="PRINCIPAL COLOR">
            <a:extLst>
              <a:ext uri="{FF2B5EF4-FFF2-40B4-BE49-F238E27FC236}">
                <a16:creationId xmlns:a16="http://schemas.microsoft.com/office/drawing/2014/main" id="{8D923E4E-6242-369F-1DA7-228B75A6BE0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1746217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2456328" y="304800"/>
            <a:ext cx="7297271" cy="838200"/>
          </a:xfrm>
        </p:spPr>
        <p:txBody>
          <a:bodyPr>
            <a:normAutofit/>
          </a:bodyPr>
          <a:lstStyle/>
          <a:p>
            <a:pPr algn="l"/>
            <a:r>
              <a:rPr lang="es-ES" sz="4400" b="1" dirty="0">
                <a:solidFill>
                  <a:srgbClr val="BF3F7F"/>
                </a:solidFill>
                <a:latin typeface="+mj-lt"/>
              </a:rPr>
              <a:t>Muertes por día de la semana</a:t>
            </a:r>
            <a:endParaRPr lang="es-ES_tradnl" sz="4400" b="1" dirty="0">
              <a:solidFill>
                <a:srgbClr val="BF3F7F"/>
              </a:solidFill>
              <a:latin typeface="+mj-lt"/>
            </a:endParaRPr>
          </a:p>
        </p:txBody>
      </p:sp>
      <p:graphicFrame>
        <p:nvGraphicFramePr>
          <p:cNvPr id="11" name="Gráfico 10">
            <a:extLst>
              <a:ext uri="{FF2B5EF4-FFF2-40B4-BE49-F238E27FC236}">
                <a16:creationId xmlns:a16="http://schemas.microsoft.com/office/drawing/2014/main" id="{22FF1D98-50EC-4510-8793-7E1D976C3C9A}"/>
              </a:ext>
            </a:extLst>
          </p:cNvPr>
          <p:cNvGraphicFramePr/>
          <p:nvPr>
            <p:extLst>
              <p:ext uri="{D42A27DB-BD31-4B8C-83A1-F6EECF244321}">
                <p14:modId xmlns:p14="http://schemas.microsoft.com/office/powerpoint/2010/main" val="2820491071"/>
              </p:ext>
            </p:extLst>
          </p:nvPr>
        </p:nvGraphicFramePr>
        <p:xfrm>
          <a:off x="2241177" y="2832847"/>
          <a:ext cx="7745506" cy="367879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ángulo 1">
            <a:extLst>
              <a:ext uri="{FF2B5EF4-FFF2-40B4-BE49-F238E27FC236}">
                <a16:creationId xmlns:a16="http://schemas.microsoft.com/office/drawing/2014/main" id="{115723AF-CA81-4102-92CF-1F8CF57A6DCD}"/>
              </a:ext>
            </a:extLst>
          </p:cNvPr>
          <p:cNvSpPr/>
          <p:nvPr/>
        </p:nvSpPr>
        <p:spPr>
          <a:xfrm>
            <a:off x="681318" y="1291842"/>
            <a:ext cx="10524563" cy="1384995"/>
          </a:xfrm>
          <a:prstGeom prst="rect">
            <a:avLst/>
          </a:prstGeom>
        </p:spPr>
        <p:txBody>
          <a:bodyPr wrap="square">
            <a:spAutoFit/>
          </a:bodyPr>
          <a:lstStyle/>
          <a:p>
            <a:pPr algn="just"/>
            <a:r>
              <a:rPr lang="es-ES" sz="2800" dirty="0">
                <a:latin typeface="Calibri" panose="020F0502020204030204" pitchFamily="34" charset="0"/>
                <a:ea typeface="Calibri" panose="020F0502020204030204" pitchFamily="34" charset="0"/>
                <a:cs typeface="Times New Roman" panose="02020603050405020304" pitchFamily="18" charset="0"/>
              </a:rPr>
              <a:t>Los tres primeros días de la semana tienen menos víctimas. Con el avance de la semana aumentan las víctimas mortales en incendios en viviendas alcanzándose el mayor número de fallecimientos el domingo.</a:t>
            </a:r>
            <a:endParaRPr lang="es-ES_tradnl" sz="2800" dirty="0"/>
          </a:p>
        </p:txBody>
      </p:sp>
      <p:pic>
        <p:nvPicPr>
          <p:cNvPr id="3" name="Imagen 2" descr="PRINCIPAL COLOR">
            <a:extLst>
              <a:ext uri="{FF2B5EF4-FFF2-40B4-BE49-F238E27FC236}">
                <a16:creationId xmlns:a16="http://schemas.microsoft.com/office/drawing/2014/main" id="{5306D9A7-4012-CF77-1735-00D1D121EF6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2118829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2456328" y="304800"/>
            <a:ext cx="7297271" cy="838200"/>
          </a:xfrm>
        </p:spPr>
        <p:txBody>
          <a:bodyPr>
            <a:normAutofit/>
          </a:bodyPr>
          <a:lstStyle/>
          <a:p>
            <a:pPr algn="l"/>
            <a:r>
              <a:rPr lang="es-ES" sz="4400" b="1" dirty="0">
                <a:solidFill>
                  <a:srgbClr val="BF3F7F"/>
                </a:solidFill>
                <a:latin typeface="+mj-lt"/>
              </a:rPr>
              <a:t>Muertes en laborables y festivos</a:t>
            </a:r>
            <a:endParaRPr lang="es-ES_tradnl" sz="4400" b="1" dirty="0">
              <a:solidFill>
                <a:srgbClr val="BF3F7F"/>
              </a:solidFill>
              <a:latin typeface="+mj-lt"/>
            </a:endParaRPr>
          </a:p>
        </p:txBody>
      </p:sp>
      <p:graphicFrame>
        <p:nvGraphicFramePr>
          <p:cNvPr id="3" name="Tabla 2">
            <a:extLst>
              <a:ext uri="{FF2B5EF4-FFF2-40B4-BE49-F238E27FC236}">
                <a16:creationId xmlns:a16="http://schemas.microsoft.com/office/drawing/2014/main" id="{3CD323ED-F75E-4CE2-B3C0-8D22B30CAEE8}"/>
              </a:ext>
            </a:extLst>
          </p:cNvPr>
          <p:cNvGraphicFramePr>
            <a:graphicFrameLocks noGrp="1"/>
          </p:cNvGraphicFramePr>
          <p:nvPr>
            <p:extLst>
              <p:ext uri="{D42A27DB-BD31-4B8C-83A1-F6EECF244321}">
                <p14:modId xmlns:p14="http://schemas.microsoft.com/office/powerpoint/2010/main" val="2577206465"/>
              </p:ext>
            </p:extLst>
          </p:nvPr>
        </p:nvGraphicFramePr>
        <p:xfrm>
          <a:off x="196852" y="1358778"/>
          <a:ext cx="4948890" cy="1743008"/>
        </p:xfrm>
        <a:graphic>
          <a:graphicData uri="http://schemas.openxmlformats.org/drawingml/2006/table">
            <a:tbl>
              <a:tblPr firstRow="1" firstCol="1" bandRow="1">
                <a:tableStyleId>{5C22544A-7EE6-4342-B048-85BDC9FD1C3A}</a:tableStyleId>
              </a:tblPr>
              <a:tblGrid>
                <a:gridCol w="1835957">
                  <a:extLst>
                    <a:ext uri="{9D8B030D-6E8A-4147-A177-3AD203B41FA5}">
                      <a16:colId xmlns:a16="http://schemas.microsoft.com/office/drawing/2014/main" val="785542576"/>
                    </a:ext>
                  </a:extLst>
                </a:gridCol>
                <a:gridCol w="1725621">
                  <a:extLst>
                    <a:ext uri="{9D8B030D-6E8A-4147-A177-3AD203B41FA5}">
                      <a16:colId xmlns:a16="http://schemas.microsoft.com/office/drawing/2014/main" val="128492063"/>
                    </a:ext>
                  </a:extLst>
                </a:gridCol>
                <a:gridCol w="1387312">
                  <a:extLst>
                    <a:ext uri="{9D8B030D-6E8A-4147-A177-3AD203B41FA5}">
                      <a16:colId xmlns:a16="http://schemas.microsoft.com/office/drawing/2014/main" val="3686284787"/>
                    </a:ext>
                  </a:extLst>
                </a:gridCol>
              </a:tblGrid>
              <a:tr h="394677">
                <a:tc gridSpan="3">
                  <a:txBody>
                    <a:bodyPr/>
                    <a:lstStyle/>
                    <a:p>
                      <a:pPr algn="ctr">
                        <a:lnSpc>
                          <a:spcPct val="115000"/>
                        </a:lnSpc>
                        <a:spcAft>
                          <a:spcPts val="0"/>
                        </a:spcAft>
                      </a:pPr>
                      <a:r>
                        <a:rPr lang="es-ES_tradnl" sz="1600">
                          <a:effectLst/>
                        </a:rPr>
                        <a:t>Porcentaje anual de los tipos de día</a:t>
                      </a:r>
                      <a:endParaRPr lang="es-ES_tradnl" sz="14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1684892494"/>
                  </a:ext>
                </a:extLst>
              </a:tr>
              <a:tr h="361766">
                <a:tc>
                  <a:txBody>
                    <a:bodyPr/>
                    <a:lstStyle/>
                    <a:p>
                      <a:pPr algn="ctr">
                        <a:lnSpc>
                          <a:spcPct val="115000"/>
                        </a:lnSpc>
                        <a:spcAft>
                          <a:spcPts val="0"/>
                        </a:spcAft>
                      </a:pPr>
                      <a:r>
                        <a:rPr lang="es-ES_tradnl" sz="1400">
                          <a:effectLst/>
                        </a:rPr>
                        <a:t>Tipo de día</a:t>
                      </a:r>
                      <a:endParaRPr lang="es-ES_tradnl" sz="14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400">
                          <a:effectLst/>
                        </a:rPr>
                        <a:t>Número de días</a:t>
                      </a:r>
                      <a:endParaRPr lang="es-ES_tradnl" sz="14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400">
                          <a:effectLst/>
                        </a:rPr>
                        <a:t>Porcentaje</a:t>
                      </a:r>
                      <a:endParaRPr lang="es-ES_tradnl" sz="14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148954673"/>
                  </a:ext>
                </a:extLst>
              </a:tr>
              <a:tr h="328855">
                <a:tc>
                  <a:txBody>
                    <a:bodyPr/>
                    <a:lstStyle/>
                    <a:p>
                      <a:pPr algn="l">
                        <a:lnSpc>
                          <a:spcPct val="115000"/>
                        </a:lnSpc>
                        <a:spcAft>
                          <a:spcPts val="0"/>
                        </a:spcAft>
                      </a:pPr>
                      <a:r>
                        <a:rPr lang="es-ES_tradnl" sz="1100">
                          <a:effectLst/>
                        </a:rPr>
                        <a:t>Laborables</a:t>
                      </a:r>
                      <a:endParaRPr lang="es-ES_tradnl" sz="14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100">
                          <a:effectLst/>
                        </a:rPr>
                        <a:t>235</a:t>
                      </a:r>
                      <a:endParaRPr lang="es-ES_tradnl" sz="14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100">
                          <a:effectLst/>
                        </a:rPr>
                        <a:t>64,4%</a:t>
                      </a:r>
                      <a:endParaRPr lang="es-ES_tradnl" sz="14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1255526279"/>
                  </a:ext>
                </a:extLst>
              </a:tr>
              <a:tr h="328855">
                <a:tc>
                  <a:txBody>
                    <a:bodyPr/>
                    <a:lstStyle/>
                    <a:p>
                      <a:pPr algn="l">
                        <a:lnSpc>
                          <a:spcPct val="115000"/>
                        </a:lnSpc>
                        <a:spcAft>
                          <a:spcPts val="0"/>
                        </a:spcAft>
                      </a:pPr>
                      <a:r>
                        <a:rPr lang="es-ES_tradnl" sz="1100">
                          <a:effectLst/>
                        </a:rPr>
                        <a:t>Vísperas de festivo</a:t>
                      </a:r>
                      <a:endParaRPr lang="es-ES_tradnl" sz="14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100">
                          <a:effectLst/>
                        </a:rPr>
                        <a:t>64</a:t>
                      </a:r>
                      <a:endParaRPr lang="es-ES_tradnl" sz="14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100">
                          <a:effectLst/>
                        </a:rPr>
                        <a:t>17,5%</a:t>
                      </a:r>
                      <a:endParaRPr lang="es-ES_tradnl" sz="14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2701407995"/>
                  </a:ext>
                </a:extLst>
              </a:tr>
              <a:tr h="328855">
                <a:tc>
                  <a:txBody>
                    <a:bodyPr/>
                    <a:lstStyle/>
                    <a:p>
                      <a:pPr algn="l">
                        <a:lnSpc>
                          <a:spcPct val="115000"/>
                        </a:lnSpc>
                        <a:spcAft>
                          <a:spcPts val="0"/>
                        </a:spcAft>
                      </a:pPr>
                      <a:r>
                        <a:rPr lang="es-ES_tradnl" sz="1100">
                          <a:effectLst/>
                        </a:rPr>
                        <a:t>Festivos</a:t>
                      </a:r>
                      <a:endParaRPr lang="es-ES_tradnl" sz="14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100">
                          <a:effectLst/>
                        </a:rPr>
                        <a:t>66 (52+14)</a:t>
                      </a:r>
                      <a:endParaRPr lang="es-ES_tradnl" sz="14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100" dirty="0">
                          <a:effectLst/>
                        </a:rPr>
                        <a:t>18,1%</a:t>
                      </a:r>
                      <a:endParaRPr lang="es-ES_tradn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3431925184"/>
                  </a:ext>
                </a:extLst>
              </a:tr>
            </a:tbl>
          </a:graphicData>
        </a:graphic>
      </p:graphicFrame>
      <p:graphicFrame>
        <p:nvGraphicFramePr>
          <p:cNvPr id="6" name="Tabla 5">
            <a:extLst>
              <a:ext uri="{FF2B5EF4-FFF2-40B4-BE49-F238E27FC236}">
                <a16:creationId xmlns:a16="http://schemas.microsoft.com/office/drawing/2014/main" id="{0FB51387-8BD4-42B8-AC62-E3F06993A6E3}"/>
              </a:ext>
            </a:extLst>
          </p:cNvPr>
          <p:cNvGraphicFramePr>
            <a:graphicFrameLocks noGrp="1"/>
          </p:cNvGraphicFramePr>
          <p:nvPr>
            <p:extLst>
              <p:ext uri="{D42A27DB-BD31-4B8C-83A1-F6EECF244321}">
                <p14:modId xmlns:p14="http://schemas.microsoft.com/office/powerpoint/2010/main" val="3959408879"/>
              </p:ext>
            </p:extLst>
          </p:nvPr>
        </p:nvGraphicFramePr>
        <p:xfrm>
          <a:off x="5253318" y="1311285"/>
          <a:ext cx="6666156" cy="1888423"/>
        </p:xfrm>
        <a:graphic>
          <a:graphicData uri="http://schemas.openxmlformats.org/drawingml/2006/table">
            <a:tbl>
              <a:tblPr firstRow="1" firstCol="1" bandRow="1">
                <a:tableStyleId>{5C22544A-7EE6-4342-B048-85BDC9FD1C3A}</a:tableStyleId>
              </a:tblPr>
              <a:tblGrid>
                <a:gridCol w="1488601">
                  <a:extLst>
                    <a:ext uri="{9D8B030D-6E8A-4147-A177-3AD203B41FA5}">
                      <a16:colId xmlns:a16="http://schemas.microsoft.com/office/drawing/2014/main" val="3591507414"/>
                    </a:ext>
                  </a:extLst>
                </a:gridCol>
                <a:gridCol w="1395293">
                  <a:extLst>
                    <a:ext uri="{9D8B030D-6E8A-4147-A177-3AD203B41FA5}">
                      <a16:colId xmlns:a16="http://schemas.microsoft.com/office/drawing/2014/main" val="1892986523"/>
                    </a:ext>
                  </a:extLst>
                </a:gridCol>
                <a:gridCol w="1372508">
                  <a:extLst>
                    <a:ext uri="{9D8B030D-6E8A-4147-A177-3AD203B41FA5}">
                      <a16:colId xmlns:a16="http://schemas.microsoft.com/office/drawing/2014/main" val="519620979"/>
                    </a:ext>
                  </a:extLst>
                </a:gridCol>
                <a:gridCol w="1037246">
                  <a:extLst>
                    <a:ext uri="{9D8B030D-6E8A-4147-A177-3AD203B41FA5}">
                      <a16:colId xmlns:a16="http://schemas.microsoft.com/office/drawing/2014/main" val="4186529339"/>
                    </a:ext>
                  </a:extLst>
                </a:gridCol>
                <a:gridCol w="1372508">
                  <a:extLst>
                    <a:ext uri="{9D8B030D-6E8A-4147-A177-3AD203B41FA5}">
                      <a16:colId xmlns:a16="http://schemas.microsoft.com/office/drawing/2014/main" val="1958065419"/>
                    </a:ext>
                  </a:extLst>
                </a:gridCol>
              </a:tblGrid>
              <a:tr h="442813">
                <a:tc gridSpan="5">
                  <a:txBody>
                    <a:bodyPr/>
                    <a:lstStyle/>
                    <a:p>
                      <a:pPr algn="ctr">
                        <a:lnSpc>
                          <a:spcPct val="115000"/>
                        </a:lnSpc>
                        <a:spcAft>
                          <a:spcPts val="0"/>
                        </a:spcAft>
                      </a:pPr>
                      <a:r>
                        <a:rPr lang="es-ES_tradnl" sz="2400" dirty="0">
                          <a:effectLst/>
                        </a:rPr>
                        <a:t>Víctimas en viviendas por tipo de día</a:t>
                      </a:r>
                      <a:endParaRPr lang="es-ES_tradn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1150640392"/>
                  </a:ext>
                </a:extLst>
              </a:tr>
              <a:tr h="388583">
                <a:tc>
                  <a:txBody>
                    <a:bodyPr/>
                    <a:lstStyle/>
                    <a:p>
                      <a:pPr algn="ctr">
                        <a:lnSpc>
                          <a:spcPct val="115000"/>
                        </a:lnSpc>
                        <a:spcAft>
                          <a:spcPts val="0"/>
                        </a:spcAft>
                      </a:pPr>
                      <a:r>
                        <a:rPr lang="es-ES_tradnl" sz="2000">
                          <a:effectLst/>
                        </a:rPr>
                        <a:t>Tipo de día</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000">
                          <a:effectLst/>
                        </a:rPr>
                        <a:t>Hombres</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000">
                          <a:effectLst/>
                        </a:rPr>
                        <a:t>Mujeres</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000">
                          <a:effectLst/>
                        </a:rPr>
                        <a:t>Total</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000">
                          <a:effectLst/>
                        </a:rPr>
                        <a:t>Porcentaje</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1450707394"/>
                  </a:ext>
                </a:extLst>
              </a:tr>
              <a:tr h="265309">
                <a:tc>
                  <a:txBody>
                    <a:bodyPr/>
                    <a:lstStyle/>
                    <a:p>
                      <a:pPr algn="l">
                        <a:lnSpc>
                          <a:spcPct val="115000"/>
                        </a:lnSpc>
                        <a:spcAft>
                          <a:spcPts val="0"/>
                        </a:spcAft>
                      </a:pPr>
                      <a:r>
                        <a:rPr lang="es-ES_tradnl" sz="1600">
                          <a:effectLst/>
                        </a:rPr>
                        <a:t>Laborable</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52</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36</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88</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dirty="0">
                          <a:effectLst/>
                        </a:rPr>
                        <a:t>59,9%</a:t>
                      </a:r>
                      <a:endParaRPr lang="es-ES_tradn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2935043450"/>
                  </a:ext>
                </a:extLst>
              </a:tr>
              <a:tr h="233915">
                <a:tc>
                  <a:txBody>
                    <a:bodyPr/>
                    <a:lstStyle/>
                    <a:p>
                      <a:pPr algn="l">
                        <a:lnSpc>
                          <a:spcPct val="115000"/>
                        </a:lnSpc>
                        <a:spcAft>
                          <a:spcPts val="0"/>
                        </a:spcAft>
                      </a:pPr>
                      <a:r>
                        <a:rPr lang="es-ES_tradnl" sz="1600" dirty="0">
                          <a:effectLst/>
                        </a:rPr>
                        <a:t>Víspera</a:t>
                      </a:r>
                      <a:endParaRPr lang="es-ES_tradn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16</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8</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24</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16,3%</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2921080945"/>
                  </a:ext>
                </a:extLst>
              </a:tr>
              <a:tr h="243898">
                <a:tc>
                  <a:txBody>
                    <a:bodyPr/>
                    <a:lstStyle/>
                    <a:p>
                      <a:pPr algn="l">
                        <a:lnSpc>
                          <a:spcPct val="115000"/>
                        </a:lnSpc>
                        <a:spcAft>
                          <a:spcPts val="0"/>
                        </a:spcAft>
                      </a:pPr>
                      <a:r>
                        <a:rPr lang="es-ES_tradnl" sz="1600">
                          <a:effectLst/>
                        </a:rPr>
                        <a:t>Festivo</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24</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11</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35</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dirty="0">
                          <a:effectLst/>
                        </a:rPr>
                        <a:t>23,8%</a:t>
                      </a:r>
                      <a:endParaRPr lang="es-ES_tradn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1495148011"/>
                  </a:ext>
                </a:extLst>
              </a:tr>
              <a:tr h="233915">
                <a:tc>
                  <a:txBody>
                    <a:bodyPr/>
                    <a:lstStyle/>
                    <a:p>
                      <a:pPr algn="l">
                        <a:lnSpc>
                          <a:spcPct val="115000"/>
                        </a:lnSpc>
                        <a:spcAft>
                          <a:spcPts val="0"/>
                        </a:spcAft>
                      </a:pPr>
                      <a:r>
                        <a:rPr lang="es-ES_tradnl" sz="1600" dirty="0">
                          <a:effectLst/>
                        </a:rPr>
                        <a:t>Total</a:t>
                      </a:r>
                      <a:endParaRPr lang="es-ES_tradn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92</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55</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a:effectLst/>
                        </a:rPr>
                        <a:t>147</a:t>
                      </a:r>
                      <a:endParaRPr lang="es-ES_tradnl" sz="20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600" dirty="0">
                          <a:effectLst/>
                        </a:rPr>
                        <a:t>100%</a:t>
                      </a:r>
                      <a:endParaRPr lang="es-ES_tradn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2284638504"/>
                  </a:ext>
                </a:extLst>
              </a:tr>
            </a:tbl>
          </a:graphicData>
        </a:graphic>
      </p:graphicFrame>
      <p:sp>
        <p:nvSpPr>
          <p:cNvPr id="12" name="Rectángulo 11">
            <a:extLst>
              <a:ext uri="{FF2B5EF4-FFF2-40B4-BE49-F238E27FC236}">
                <a16:creationId xmlns:a16="http://schemas.microsoft.com/office/drawing/2014/main" id="{AC896BB3-8105-4452-AB0F-039B59093F16}"/>
              </a:ext>
            </a:extLst>
          </p:cNvPr>
          <p:cNvSpPr/>
          <p:nvPr/>
        </p:nvSpPr>
        <p:spPr>
          <a:xfrm>
            <a:off x="1488140" y="3318570"/>
            <a:ext cx="8946777" cy="3108543"/>
          </a:xfrm>
          <a:prstGeom prst="rect">
            <a:avLst/>
          </a:prstGeom>
        </p:spPr>
        <p:txBody>
          <a:bodyPr wrap="square">
            <a:spAutoFit/>
          </a:bodyPr>
          <a:lstStyle/>
          <a:p>
            <a:pPr algn="just"/>
            <a:r>
              <a:rPr lang="es-ES" sz="2800" dirty="0">
                <a:latin typeface="Calibri" panose="020F0502020204030204" pitchFamily="34" charset="0"/>
                <a:ea typeface="Calibri" panose="020F0502020204030204" pitchFamily="34" charset="0"/>
                <a:cs typeface="Times New Roman" panose="02020603050405020304" pitchFamily="18" charset="0"/>
              </a:rPr>
              <a:t>A los días laborables les correspondería una mayor siniestralidad (64,4%) y tienen un 59,9%.</a:t>
            </a:r>
          </a:p>
          <a:p>
            <a:pPr algn="just"/>
            <a:r>
              <a:rPr lang="es-ES" sz="2800" dirty="0">
                <a:latin typeface="Calibri" panose="020F0502020204030204" pitchFamily="34" charset="0"/>
                <a:ea typeface="Calibri" panose="020F0502020204030204" pitchFamily="34" charset="0"/>
                <a:cs typeface="Times New Roman" panose="02020603050405020304" pitchFamily="18" charset="0"/>
              </a:rPr>
              <a:t>A los días festivos les correspondería una siniestralidad del 18,1% y presentan una accidentabilidad del 23,8%, un 5,7% más. </a:t>
            </a:r>
          </a:p>
          <a:p>
            <a:pPr algn="just"/>
            <a:r>
              <a:rPr lang="es-ES" sz="2800" dirty="0">
                <a:latin typeface="Calibri" panose="020F0502020204030204" pitchFamily="34" charset="0"/>
                <a:ea typeface="Calibri" panose="020F0502020204030204" pitchFamily="34" charset="0"/>
                <a:cs typeface="Times New Roman" panose="02020603050405020304" pitchFamily="18" charset="0"/>
              </a:rPr>
              <a:t>Los 5,7 puntos sobre el 18,1% en las muertes de incendio en viviendas los días festivos suponen un crecimiento del 30%.</a:t>
            </a:r>
            <a:endParaRPr lang="es-ES_tradnl" sz="2800" dirty="0"/>
          </a:p>
        </p:txBody>
      </p:sp>
      <p:pic>
        <p:nvPicPr>
          <p:cNvPr id="2" name="Imagen 1" descr="PRINCIPAL COLOR">
            <a:extLst>
              <a:ext uri="{FF2B5EF4-FFF2-40B4-BE49-F238E27FC236}">
                <a16:creationId xmlns:a16="http://schemas.microsoft.com/office/drawing/2014/main" id="{84C2BF8D-5D3C-0CD4-9B54-CE1E90C786E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1273827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1864659" y="268941"/>
            <a:ext cx="8390964" cy="1093695"/>
          </a:xfrm>
        </p:spPr>
        <p:txBody>
          <a:bodyPr>
            <a:noAutofit/>
          </a:bodyPr>
          <a:lstStyle/>
          <a:p>
            <a:pPr>
              <a:lnSpc>
                <a:spcPct val="115000"/>
              </a:lnSpc>
              <a:spcAft>
                <a:spcPts val="0"/>
              </a:spcAft>
            </a:pPr>
            <a:r>
              <a:rPr lang="es-ES" sz="4400" b="1" dirty="0">
                <a:solidFill>
                  <a:srgbClr val="BF3F7F"/>
                </a:solidFill>
                <a:latin typeface="+mj-lt"/>
                <a:ea typeface="Calibri" panose="020F0502020204030204" pitchFamily="34" charset="0"/>
                <a:cs typeface="Arial" panose="020B0604020202020204" pitchFamily="34" charset="0"/>
              </a:rPr>
              <a:t>Riesgo por hora del día</a:t>
            </a:r>
            <a:endParaRPr lang="es-ES_tradnl" sz="4400" b="1" dirty="0">
              <a:solidFill>
                <a:srgbClr val="BF3F7F"/>
              </a:solidFill>
              <a:latin typeface="+mj-lt"/>
              <a:ea typeface="Calibri" panose="020F0502020204030204" pitchFamily="34" charset="0"/>
              <a:cs typeface="Arial" panose="020B0604020202020204" pitchFamily="34" charset="0"/>
            </a:endParaRPr>
          </a:p>
        </p:txBody>
      </p:sp>
      <p:sp>
        <p:nvSpPr>
          <p:cNvPr id="2" name="Rectángulo 1">
            <a:extLst>
              <a:ext uri="{FF2B5EF4-FFF2-40B4-BE49-F238E27FC236}">
                <a16:creationId xmlns:a16="http://schemas.microsoft.com/office/drawing/2014/main" id="{012B3009-C8B4-446B-B063-60AE00421E5E}"/>
              </a:ext>
            </a:extLst>
          </p:cNvPr>
          <p:cNvSpPr/>
          <p:nvPr/>
        </p:nvSpPr>
        <p:spPr>
          <a:xfrm>
            <a:off x="1514764" y="1155871"/>
            <a:ext cx="9075542" cy="1766317"/>
          </a:xfrm>
          <a:prstGeom prst="rect">
            <a:avLst/>
          </a:prstGeom>
        </p:spPr>
        <p:txBody>
          <a:bodyPr wrap="square">
            <a:spAutoFit/>
          </a:bodyPr>
          <a:lstStyle/>
          <a:p>
            <a:pPr algn="just">
              <a:lnSpc>
                <a:spcPct val="115000"/>
              </a:lnSpc>
              <a:spcAft>
                <a:spcPts val="600"/>
              </a:spcAft>
            </a:pPr>
            <a:r>
              <a:rPr lang="es-ES" sz="2400" dirty="0"/>
              <a:t>No se encuentra un patrón de fallecimiento de las víctimas según la hora del día, parece que se producen de una forma aleatoria. Las horas en que se registraron más de 10 víctimas mortales fueron las 6 de la mañana y las 6 de la tarde.</a:t>
            </a:r>
            <a:endParaRPr lang="es-ES_tradnl" sz="24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Gráfico 10">
            <a:extLst>
              <a:ext uri="{FF2B5EF4-FFF2-40B4-BE49-F238E27FC236}">
                <a16:creationId xmlns:a16="http://schemas.microsoft.com/office/drawing/2014/main" id="{B14B31EB-30DF-44E4-A725-1176199B7722}"/>
              </a:ext>
            </a:extLst>
          </p:cNvPr>
          <p:cNvGraphicFramePr/>
          <p:nvPr>
            <p:extLst>
              <p:ext uri="{D42A27DB-BD31-4B8C-83A1-F6EECF244321}">
                <p14:modId xmlns:p14="http://schemas.microsoft.com/office/powerpoint/2010/main" val="3508936729"/>
              </p:ext>
            </p:extLst>
          </p:nvPr>
        </p:nvGraphicFramePr>
        <p:xfrm>
          <a:off x="2510118" y="2976990"/>
          <a:ext cx="7351057" cy="3674821"/>
        </p:xfrm>
        <a:graphic>
          <a:graphicData uri="http://schemas.openxmlformats.org/drawingml/2006/chart">
            <c:chart xmlns:c="http://schemas.openxmlformats.org/drawingml/2006/chart" xmlns:r="http://schemas.openxmlformats.org/officeDocument/2006/relationships" r:id="rId3"/>
          </a:graphicData>
        </a:graphic>
      </p:graphicFrame>
      <p:pic>
        <p:nvPicPr>
          <p:cNvPr id="3" name="Imagen 2" descr="PRINCIPAL COLOR">
            <a:extLst>
              <a:ext uri="{FF2B5EF4-FFF2-40B4-BE49-F238E27FC236}">
                <a16:creationId xmlns:a16="http://schemas.microsoft.com/office/drawing/2014/main" id="{8A60EC26-C255-58F1-4795-7F9F979D42D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979194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2420469" y="519954"/>
            <a:ext cx="7297271" cy="945776"/>
          </a:xfrm>
        </p:spPr>
        <p:txBody>
          <a:bodyPr>
            <a:normAutofit/>
          </a:bodyPr>
          <a:lstStyle/>
          <a:p>
            <a:r>
              <a:rPr lang="es-ES" sz="4400" b="1" dirty="0">
                <a:solidFill>
                  <a:srgbClr val="BF3F7F"/>
                </a:solidFill>
                <a:latin typeface="+mj-lt"/>
              </a:rPr>
              <a:t>Muertes por la noche</a:t>
            </a:r>
            <a:endParaRPr lang="es-ES_tradnl" sz="4400" b="1" dirty="0">
              <a:solidFill>
                <a:srgbClr val="BF3F7F"/>
              </a:solidFill>
              <a:latin typeface="+mj-lt"/>
            </a:endParaRPr>
          </a:p>
        </p:txBody>
      </p:sp>
      <p:sp>
        <p:nvSpPr>
          <p:cNvPr id="2" name="Rectángulo 1">
            <a:extLst>
              <a:ext uri="{FF2B5EF4-FFF2-40B4-BE49-F238E27FC236}">
                <a16:creationId xmlns:a16="http://schemas.microsoft.com/office/drawing/2014/main" id="{115723AF-CA81-4102-92CF-1F8CF57A6DCD}"/>
              </a:ext>
            </a:extLst>
          </p:cNvPr>
          <p:cNvSpPr/>
          <p:nvPr/>
        </p:nvSpPr>
        <p:spPr>
          <a:xfrm>
            <a:off x="898327" y="1507613"/>
            <a:ext cx="10273553" cy="1077218"/>
          </a:xfrm>
          <a:prstGeom prst="rect">
            <a:avLst/>
          </a:prstGeom>
        </p:spPr>
        <p:txBody>
          <a:bodyPr wrap="square">
            <a:spAutoFit/>
          </a:bodyPr>
          <a:lstStyle/>
          <a:p>
            <a:r>
              <a:rPr lang="es-ES" sz="3200" dirty="0"/>
              <a:t>El 62,6% ocurren en incendios en viviendas durante la noche.</a:t>
            </a:r>
          </a:p>
          <a:p>
            <a:r>
              <a:rPr lang="es-ES" sz="3200" dirty="0"/>
              <a:t>Los detectores de incendios pueden salvar muchas vidas.</a:t>
            </a:r>
            <a:endParaRPr lang="es-ES_tradnl" sz="2800" dirty="0"/>
          </a:p>
        </p:txBody>
      </p:sp>
      <p:graphicFrame>
        <p:nvGraphicFramePr>
          <p:cNvPr id="3" name="Tabla 2">
            <a:extLst>
              <a:ext uri="{FF2B5EF4-FFF2-40B4-BE49-F238E27FC236}">
                <a16:creationId xmlns:a16="http://schemas.microsoft.com/office/drawing/2014/main" id="{DB9413FF-DCDA-46E0-83BD-AB23F2BAC9A6}"/>
              </a:ext>
            </a:extLst>
          </p:cNvPr>
          <p:cNvGraphicFramePr>
            <a:graphicFrameLocks noGrp="1"/>
          </p:cNvGraphicFramePr>
          <p:nvPr>
            <p:extLst>
              <p:ext uri="{D42A27DB-BD31-4B8C-83A1-F6EECF244321}">
                <p14:modId xmlns:p14="http://schemas.microsoft.com/office/powerpoint/2010/main" val="597553520"/>
              </p:ext>
            </p:extLst>
          </p:nvPr>
        </p:nvGraphicFramePr>
        <p:xfrm>
          <a:off x="1785522" y="3123427"/>
          <a:ext cx="8480610" cy="3092824"/>
        </p:xfrm>
        <a:graphic>
          <a:graphicData uri="http://schemas.openxmlformats.org/drawingml/2006/table">
            <a:tbl>
              <a:tblPr firstRow="1" firstCol="1" bandRow="1">
                <a:tableStyleId>{5C22544A-7EE6-4342-B048-85BDC9FD1C3A}</a:tableStyleId>
              </a:tblPr>
              <a:tblGrid>
                <a:gridCol w="1617717">
                  <a:extLst>
                    <a:ext uri="{9D8B030D-6E8A-4147-A177-3AD203B41FA5}">
                      <a16:colId xmlns:a16="http://schemas.microsoft.com/office/drawing/2014/main" val="2703558945"/>
                    </a:ext>
                  </a:extLst>
                </a:gridCol>
                <a:gridCol w="1453527">
                  <a:extLst>
                    <a:ext uri="{9D8B030D-6E8A-4147-A177-3AD203B41FA5}">
                      <a16:colId xmlns:a16="http://schemas.microsoft.com/office/drawing/2014/main" val="242098147"/>
                    </a:ext>
                  </a:extLst>
                </a:gridCol>
                <a:gridCol w="1804819">
                  <a:extLst>
                    <a:ext uri="{9D8B030D-6E8A-4147-A177-3AD203B41FA5}">
                      <a16:colId xmlns:a16="http://schemas.microsoft.com/office/drawing/2014/main" val="596878351"/>
                    </a:ext>
                  </a:extLst>
                </a:gridCol>
                <a:gridCol w="1820093">
                  <a:extLst>
                    <a:ext uri="{9D8B030D-6E8A-4147-A177-3AD203B41FA5}">
                      <a16:colId xmlns:a16="http://schemas.microsoft.com/office/drawing/2014/main" val="2472476207"/>
                    </a:ext>
                  </a:extLst>
                </a:gridCol>
                <a:gridCol w="1784454">
                  <a:extLst>
                    <a:ext uri="{9D8B030D-6E8A-4147-A177-3AD203B41FA5}">
                      <a16:colId xmlns:a16="http://schemas.microsoft.com/office/drawing/2014/main" val="3336747180"/>
                    </a:ext>
                  </a:extLst>
                </a:gridCol>
              </a:tblGrid>
              <a:tr h="687694">
                <a:tc gridSpan="5">
                  <a:txBody>
                    <a:bodyPr/>
                    <a:lstStyle/>
                    <a:p>
                      <a:pPr algn="ctr">
                        <a:lnSpc>
                          <a:spcPct val="115000"/>
                        </a:lnSpc>
                        <a:spcAft>
                          <a:spcPts val="0"/>
                        </a:spcAft>
                      </a:pPr>
                      <a:r>
                        <a:rPr lang="es-ES_tradnl" sz="3200" dirty="0">
                          <a:effectLst/>
                        </a:rPr>
                        <a:t>Víctimas diurnas y nocturnas</a:t>
                      </a:r>
                      <a:endParaRPr lang="es-ES_tradnl"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425618489"/>
                  </a:ext>
                </a:extLst>
              </a:tr>
              <a:tr h="652335">
                <a:tc>
                  <a:txBody>
                    <a:bodyPr/>
                    <a:lstStyle/>
                    <a:p>
                      <a:pPr algn="just">
                        <a:lnSpc>
                          <a:spcPct val="115000"/>
                        </a:lnSpc>
                        <a:spcAft>
                          <a:spcPts val="0"/>
                        </a:spcAft>
                      </a:pPr>
                      <a:r>
                        <a:rPr lang="es-ES_tradnl" sz="2000">
                          <a:effectLst/>
                        </a:rPr>
                        <a:t>Día/Noche</a:t>
                      </a:r>
                      <a:endParaRPr lang="es-ES_tradnl" sz="2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dirty="0">
                          <a:effectLst/>
                        </a:rPr>
                        <a:t>Hombre</a:t>
                      </a:r>
                      <a:endParaRPr lang="es-ES_tradnl"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dirty="0">
                          <a:effectLst/>
                        </a:rPr>
                        <a:t>Mujer</a:t>
                      </a:r>
                      <a:endParaRPr lang="es-ES_tradnl"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dirty="0">
                          <a:effectLst/>
                        </a:rPr>
                        <a:t>Total</a:t>
                      </a:r>
                      <a:endParaRPr lang="es-ES_tradnl"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a:effectLst/>
                        </a:rPr>
                        <a:t>Porcentaje</a:t>
                      </a:r>
                      <a:endParaRPr lang="es-ES_tradnl" sz="32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1140505152"/>
                  </a:ext>
                </a:extLst>
              </a:tr>
              <a:tr h="584265">
                <a:tc>
                  <a:txBody>
                    <a:bodyPr/>
                    <a:lstStyle/>
                    <a:p>
                      <a:pPr algn="just">
                        <a:lnSpc>
                          <a:spcPct val="115000"/>
                        </a:lnSpc>
                        <a:spcAft>
                          <a:spcPts val="0"/>
                        </a:spcAft>
                      </a:pPr>
                      <a:r>
                        <a:rPr lang="es-ES_tradnl" sz="2000">
                          <a:effectLst/>
                        </a:rPr>
                        <a:t>DÍA</a:t>
                      </a:r>
                      <a:endParaRPr lang="es-ES_tradnl" sz="2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a:effectLst/>
                        </a:rPr>
                        <a:t>29</a:t>
                      </a:r>
                      <a:endParaRPr lang="es-ES_tradnl" sz="32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dirty="0">
                          <a:effectLst/>
                        </a:rPr>
                        <a:t>23</a:t>
                      </a:r>
                      <a:endParaRPr lang="es-ES_tradnl"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dirty="0">
                          <a:effectLst/>
                        </a:rPr>
                        <a:t>52</a:t>
                      </a:r>
                      <a:endParaRPr lang="es-ES_tradnl"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dirty="0">
                          <a:effectLst/>
                        </a:rPr>
                        <a:t>37,4%</a:t>
                      </a:r>
                      <a:endParaRPr lang="es-ES_tradnl"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3904485496"/>
                  </a:ext>
                </a:extLst>
              </a:tr>
              <a:tr h="584265">
                <a:tc>
                  <a:txBody>
                    <a:bodyPr/>
                    <a:lstStyle/>
                    <a:p>
                      <a:pPr algn="just">
                        <a:lnSpc>
                          <a:spcPct val="115000"/>
                        </a:lnSpc>
                        <a:spcAft>
                          <a:spcPts val="0"/>
                        </a:spcAft>
                      </a:pPr>
                      <a:r>
                        <a:rPr lang="es-ES_tradnl" sz="2000">
                          <a:effectLst/>
                        </a:rPr>
                        <a:t>NOCHE</a:t>
                      </a:r>
                      <a:endParaRPr lang="es-ES_tradnl" sz="2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a:effectLst/>
                        </a:rPr>
                        <a:t>59</a:t>
                      </a:r>
                      <a:endParaRPr lang="es-ES_tradnl" sz="32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a:effectLst/>
                        </a:rPr>
                        <a:t>28</a:t>
                      </a:r>
                      <a:endParaRPr lang="es-ES_tradnl" sz="32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a:effectLst/>
                        </a:rPr>
                        <a:t>87</a:t>
                      </a:r>
                      <a:endParaRPr lang="es-ES_tradnl" sz="32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dirty="0">
                          <a:effectLst/>
                        </a:rPr>
                        <a:t>62,6%</a:t>
                      </a:r>
                      <a:endParaRPr lang="es-ES_tradnl"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753754498"/>
                  </a:ext>
                </a:extLst>
              </a:tr>
              <a:tr h="584265">
                <a:tc>
                  <a:txBody>
                    <a:bodyPr/>
                    <a:lstStyle/>
                    <a:p>
                      <a:pPr algn="just">
                        <a:lnSpc>
                          <a:spcPct val="115000"/>
                        </a:lnSpc>
                        <a:spcAft>
                          <a:spcPts val="0"/>
                        </a:spcAft>
                      </a:pPr>
                      <a:r>
                        <a:rPr lang="es-ES_tradnl" sz="2000">
                          <a:effectLst/>
                        </a:rPr>
                        <a:t>TOTAL</a:t>
                      </a:r>
                      <a:endParaRPr lang="es-ES_tradnl" sz="2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a:effectLst/>
                        </a:rPr>
                        <a:t>88</a:t>
                      </a:r>
                      <a:endParaRPr lang="es-ES_tradnl" sz="32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a:effectLst/>
                        </a:rPr>
                        <a:t>51</a:t>
                      </a:r>
                      <a:endParaRPr lang="es-ES_tradnl" sz="32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a:effectLst/>
                        </a:rPr>
                        <a:t>139</a:t>
                      </a:r>
                      <a:endParaRPr lang="es-ES_tradnl" sz="32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2400" dirty="0">
                          <a:effectLst/>
                        </a:rPr>
                        <a:t>100%</a:t>
                      </a:r>
                      <a:endParaRPr lang="es-ES_tradnl"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2898136514"/>
                  </a:ext>
                </a:extLst>
              </a:tr>
            </a:tbl>
          </a:graphicData>
        </a:graphic>
      </p:graphicFrame>
      <p:sp>
        <p:nvSpPr>
          <p:cNvPr id="6" name="Elipse 5">
            <a:extLst>
              <a:ext uri="{FF2B5EF4-FFF2-40B4-BE49-F238E27FC236}">
                <a16:creationId xmlns:a16="http://schemas.microsoft.com/office/drawing/2014/main" id="{9F0D6A0A-340F-452F-B49C-5D2AFC20E035}"/>
              </a:ext>
            </a:extLst>
          </p:cNvPr>
          <p:cNvSpPr/>
          <p:nvPr/>
        </p:nvSpPr>
        <p:spPr>
          <a:xfrm>
            <a:off x="8728532" y="4895346"/>
            <a:ext cx="1183341" cy="84268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5" name="Imagen 4" descr="PRINCIPAL COLOR">
            <a:extLst>
              <a:ext uri="{FF2B5EF4-FFF2-40B4-BE49-F238E27FC236}">
                <a16:creationId xmlns:a16="http://schemas.microsoft.com/office/drawing/2014/main" id="{DCA17B5D-627F-0788-00BE-480394987D3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3956336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1864659" y="268941"/>
            <a:ext cx="8390964" cy="1093695"/>
          </a:xfrm>
        </p:spPr>
        <p:txBody>
          <a:bodyPr>
            <a:noAutofit/>
          </a:bodyPr>
          <a:lstStyle/>
          <a:p>
            <a:pPr>
              <a:lnSpc>
                <a:spcPct val="115000"/>
              </a:lnSpc>
              <a:spcAft>
                <a:spcPts val="0"/>
              </a:spcAft>
            </a:pPr>
            <a:r>
              <a:rPr lang="es-ES" sz="4400" b="1" dirty="0">
                <a:solidFill>
                  <a:srgbClr val="BF3F7F"/>
                </a:solidFill>
                <a:latin typeface="+mj-lt"/>
                <a:ea typeface="Calibri" panose="020F0502020204030204" pitchFamily="34" charset="0"/>
                <a:cs typeface="Arial" panose="020B0604020202020204" pitchFamily="34" charset="0"/>
              </a:rPr>
              <a:t>Riesgo por tamaño de la población</a:t>
            </a:r>
            <a:endParaRPr lang="es-ES_tradnl" sz="4400" b="1" dirty="0">
              <a:solidFill>
                <a:srgbClr val="BF3F7F"/>
              </a:solidFill>
              <a:latin typeface="+mj-lt"/>
              <a:ea typeface="Calibri" panose="020F0502020204030204" pitchFamily="34" charset="0"/>
              <a:cs typeface="Arial" panose="020B0604020202020204" pitchFamily="34" charset="0"/>
            </a:endParaRPr>
          </a:p>
        </p:txBody>
      </p:sp>
      <p:sp>
        <p:nvSpPr>
          <p:cNvPr id="2" name="Rectángulo 1">
            <a:extLst>
              <a:ext uri="{FF2B5EF4-FFF2-40B4-BE49-F238E27FC236}">
                <a16:creationId xmlns:a16="http://schemas.microsoft.com/office/drawing/2014/main" id="{012B3009-C8B4-446B-B063-60AE00421E5E}"/>
              </a:ext>
            </a:extLst>
          </p:cNvPr>
          <p:cNvSpPr/>
          <p:nvPr/>
        </p:nvSpPr>
        <p:spPr>
          <a:xfrm>
            <a:off x="1219201" y="1183580"/>
            <a:ext cx="9269505" cy="1029256"/>
          </a:xfrm>
          <a:prstGeom prst="rect">
            <a:avLst/>
          </a:prstGeom>
        </p:spPr>
        <p:txBody>
          <a:bodyPr wrap="square">
            <a:spAutoFit/>
          </a:bodyPr>
          <a:lstStyle/>
          <a:p>
            <a:pPr algn="just">
              <a:lnSpc>
                <a:spcPct val="115000"/>
              </a:lnSpc>
              <a:spcAft>
                <a:spcPts val="600"/>
              </a:spcAft>
            </a:pPr>
            <a:r>
              <a:rPr lang="es-ES" dirty="0">
                <a:latin typeface="Calibri" panose="020F0502020204030204" pitchFamily="34" charset="0"/>
                <a:ea typeface="Calibri" panose="020F0502020204030204" pitchFamily="34" charset="0"/>
                <a:cs typeface="Calibri" panose="020F0502020204030204" pitchFamily="34" charset="0"/>
              </a:rPr>
              <a:t>El riesgo de morir en un incendio en la CAPV y Navarra es mayor, cuanto más pequeña es una ciudad. El índice de muertos por millón de habitantes en las poblaciones de menos de 1.000 habitantes es 4 veces mayor que en las ciudades de más de cincuenta mil habitantes.</a:t>
            </a:r>
            <a:endParaRPr lang="es-ES_tradnl"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3" name="Gráfico 12">
            <a:extLst>
              <a:ext uri="{FF2B5EF4-FFF2-40B4-BE49-F238E27FC236}">
                <a16:creationId xmlns:a16="http://schemas.microsoft.com/office/drawing/2014/main" id="{ABD15FF8-0868-465B-9015-3BD4CA835F62}"/>
              </a:ext>
            </a:extLst>
          </p:cNvPr>
          <p:cNvGraphicFramePr/>
          <p:nvPr>
            <p:extLst>
              <p:ext uri="{D42A27DB-BD31-4B8C-83A1-F6EECF244321}">
                <p14:modId xmlns:p14="http://schemas.microsoft.com/office/powerpoint/2010/main" val="2491041445"/>
              </p:ext>
            </p:extLst>
          </p:nvPr>
        </p:nvGraphicFramePr>
        <p:xfrm>
          <a:off x="1248540" y="2311716"/>
          <a:ext cx="9558006" cy="4181447"/>
        </p:xfrm>
        <a:graphic>
          <a:graphicData uri="http://schemas.openxmlformats.org/drawingml/2006/chart">
            <c:chart xmlns:c="http://schemas.openxmlformats.org/drawingml/2006/chart" xmlns:r="http://schemas.openxmlformats.org/officeDocument/2006/relationships" r:id="rId3"/>
          </a:graphicData>
        </a:graphic>
      </p:graphicFrame>
      <p:pic>
        <p:nvPicPr>
          <p:cNvPr id="3" name="Imagen 2" descr="PRINCIPAL COLOR">
            <a:extLst>
              <a:ext uri="{FF2B5EF4-FFF2-40B4-BE49-F238E27FC236}">
                <a16:creationId xmlns:a16="http://schemas.microsoft.com/office/drawing/2014/main" id="{205543FA-3BBA-7217-CF0D-53FA5D2E965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4187424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2752436" y="434109"/>
            <a:ext cx="6659419" cy="701964"/>
          </a:xfrm>
        </p:spPr>
        <p:txBody>
          <a:bodyPr>
            <a:normAutofit lnSpcReduction="10000"/>
          </a:bodyPr>
          <a:lstStyle/>
          <a:p>
            <a:pPr algn="l"/>
            <a:r>
              <a:rPr lang="es-ES" sz="4800" b="1" dirty="0">
                <a:solidFill>
                  <a:srgbClr val="BF3F7F"/>
                </a:solidFill>
                <a:latin typeface="+mj-lt"/>
              </a:rPr>
              <a:t>Muertes en infraviviendas</a:t>
            </a:r>
            <a:endParaRPr lang="es-ES_tradnl" sz="4800" b="1" dirty="0">
              <a:solidFill>
                <a:srgbClr val="BF3F7F"/>
              </a:solidFill>
              <a:latin typeface="+mj-lt"/>
            </a:endParaRPr>
          </a:p>
        </p:txBody>
      </p:sp>
      <p:sp>
        <p:nvSpPr>
          <p:cNvPr id="2" name="Rectangle 2">
            <a:extLst>
              <a:ext uri="{FF2B5EF4-FFF2-40B4-BE49-F238E27FC236}">
                <a16:creationId xmlns:a16="http://schemas.microsoft.com/office/drawing/2014/main" id="{19344080-E99C-421D-84BC-9BE954C6ED84}"/>
              </a:ext>
            </a:extLst>
          </p:cNvPr>
          <p:cNvSpPr>
            <a:spLocks noChangeArrowheads="1"/>
          </p:cNvSpPr>
          <p:nvPr/>
        </p:nvSpPr>
        <p:spPr bwMode="auto">
          <a:xfrm>
            <a:off x="832552" y="4370543"/>
            <a:ext cx="1070170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s-ES" altLang="es-ES_tradnl" sz="2400" b="1" dirty="0">
                <a:solidFill>
                  <a:srgbClr val="BF3F7F"/>
                </a:solidFill>
                <a:latin typeface="Calibri" panose="020F0502020204030204" pitchFamily="34" charset="0"/>
                <a:ea typeface="Calibri" panose="020F0502020204030204" pitchFamily="34" charset="0"/>
                <a:cs typeface="Calibri" panose="020F0502020204030204" pitchFamily="34" charset="0"/>
              </a:rPr>
              <a:t>Llama la atención que 13 víctimas, un 9% de las muertes en viviendas, ocurran en edificios ocupados o viviendas que pueden calificarse como infraviviendas, lo que resulta un porcentaje muy elevado. </a:t>
            </a:r>
            <a:endParaRPr kumimoji="0" lang="es-ES_tradnl" altLang="es-ES_tradnl" sz="2400" b="0" i="0" u="none" strike="noStrike" cap="none" normalizeH="0" baseline="0" dirty="0">
              <a:ln>
                <a:noFill/>
              </a:ln>
              <a:solidFill>
                <a:srgbClr val="BF3F7F"/>
              </a:solidFill>
              <a:effectLst/>
              <a:latin typeface="Arial" panose="020B0604020202020204" pitchFamily="34" charset="0"/>
            </a:endParaRPr>
          </a:p>
        </p:txBody>
      </p:sp>
      <p:graphicFrame>
        <p:nvGraphicFramePr>
          <p:cNvPr id="3" name="Tabla 2">
            <a:extLst>
              <a:ext uri="{FF2B5EF4-FFF2-40B4-BE49-F238E27FC236}">
                <a16:creationId xmlns:a16="http://schemas.microsoft.com/office/drawing/2014/main" id="{5EBC4B78-A91C-476D-BBC1-0657DA4C6A0D}"/>
              </a:ext>
            </a:extLst>
          </p:cNvPr>
          <p:cNvGraphicFramePr>
            <a:graphicFrameLocks noGrp="1"/>
          </p:cNvGraphicFramePr>
          <p:nvPr>
            <p:extLst>
              <p:ext uri="{D42A27DB-BD31-4B8C-83A1-F6EECF244321}">
                <p14:modId xmlns:p14="http://schemas.microsoft.com/office/powerpoint/2010/main" val="2791517933"/>
              </p:ext>
            </p:extLst>
          </p:nvPr>
        </p:nvGraphicFramePr>
        <p:xfrm>
          <a:off x="498764" y="1616363"/>
          <a:ext cx="5800435" cy="2078183"/>
        </p:xfrm>
        <a:graphic>
          <a:graphicData uri="http://schemas.openxmlformats.org/drawingml/2006/table">
            <a:tbl>
              <a:tblPr firstRow="1" firstCol="1" bandRow="1">
                <a:tableStyleId>{5C22544A-7EE6-4342-B048-85BDC9FD1C3A}</a:tableStyleId>
              </a:tblPr>
              <a:tblGrid>
                <a:gridCol w="1469696">
                  <a:extLst>
                    <a:ext uri="{9D8B030D-6E8A-4147-A177-3AD203B41FA5}">
                      <a16:colId xmlns:a16="http://schemas.microsoft.com/office/drawing/2014/main" val="2718885496"/>
                    </a:ext>
                  </a:extLst>
                </a:gridCol>
                <a:gridCol w="1149100">
                  <a:extLst>
                    <a:ext uri="{9D8B030D-6E8A-4147-A177-3AD203B41FA5}">
                      <a16:colId xmlns:a16="http://schemas.microsoft.com/office/drawing/2014/main" val="1020525512"/>
                    </a:ext>
                  </a:extLst>
                </a:gridCol>
                <a:gridCol w="1148200">
                  <a:extLst>
                    <a:ext uri="{9D8B030D-6E8A-4147-A177-3AD203B41FA5}">
                      <a16:colId xmlns:a16="http://schemas.microsoft.com/office/drawing/2014/main" val="518343019"/>
                    </a:ext>
                  </a:extLst>
                </a:gridCol>
                <a:gridCol w="821300">
                  <a:extLst>
                    <a:ext uri="{9D8B030D-6E8A-4147-A177-3AD203B41FA5}">
                      <a16:colId xmlns:a16="http://schemas.microsoft.com/office/drawing/2014/main" val="2633075504"/>
                    </a:ext>
                  </a:extLst>
                </a:gridCol>
                <a:gridCol w="1212139">
                  <a:extLst>
                    <a:ext uri="{9D8B030D-6E8A-4147-A177-3AD203B41FA5}">
                      <a16:colId xmlns:a16="http://schemas.microsoft.com/office/drawing/2014/main" val="2388409265"/>
                    </a:ext>
                  </a:extLst>
                </a:gridCol>
              </a:tblGrid>
              <a:tr h="453688">
                <a:tc gridSpan="5">
                  <a:txBody>
                    <a:bodyPr/>
                    <a:lstStyle/>
                    <a:p>
                      <a:pPr algn="ctr">
                        <a:lnSpc>
                          <a:spcPct val="115000"/>
                        </a:lnSpc>
                        <a:spcAft>
                          <a:spcPts val="0"/>
                        </a:spcAft>
                      </a:pPr>
                      <a:r>
                        <a:rPr lang="es-ES_tradnl" sz="1600" dirty="0">
                          <a:effectLst/>
                        </a:rPr>
                        <a:t>Víctimas mortales en edificios por tipo de vivienda</a:t>
                      </a:r>
                      <a:endParaRPr lang="es-ES_tradn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2457758556"/>
                  </a:ext>
                </a:extLst>
              </a:tr>
              <a:tr h="380247">
                <a:tc>
                  <a:txBody>
                    <a:bodyPr/>
                    <a:lstStyle/>
                    <a:p>
                      <a:pPr algn="ctr">
                        <a:lnSpc>
                          <a:spcPct val="115000"/>
                        </a:lnSpc>
                        <a:spcAft>
                          <a:spcPts val="0"/>
                        </a:spcAft>
                      </a:pPr>
                      <a:r>
                        <a:rPr lang="es-ES_tradnl" sz="1400" dirty="0">
                          <a:effectLst/>
                        </a:rPr>
                        <a:t>Tipo Vivienda</a:t>
                      </a:r>
                      <a:endParaRPr lang="es-ES_tradn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400" b="1" dirty="0">
                          <a:effectLst/>
                        </a:rPr>
                        <a:t>Hombres</a:t>
                      </a:r>
                      <a:endParaRPr lang="es-ES_tradnl"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400" b="1" dirty="0">
                          <a:effectLst/>
                        </a:rPr>
                        <a:t>Mujeres</a:t>
                      </a:r>
                      <a:endParaRPr lang="es-ES_tradnl"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400" b="1" dirty="0">
                          <a:effectLst/>
                        </a:rPr>
                        <a:t>Total</a:t>
                      </a:r>
                      <a:endParaRPr lang="es-ES_tradnl"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400" b="1" dirty="0">
                          <a:effectLst/>
                        </a:rPr>
                        <a:t>Porcentaje</a:t>
                      </a:r>
                      <a:endParaRPr lang="es-ES_tradnl"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278731865"/>
                  </a:ext>
                </a:extLst>
              </a:tr>
              <a:tr h="311062">
                <a:tc>
                  <a:txBody>
                    <a:bodyPr/>
                    <a:lstStyle/>
                    <a:p>
                      <a:pPr algn="l">
                        <a:lnSpc>
                          <a:spcPct val="115000"/>
                        </a:lnSpc>
                        <a:spcAft>
                          <a:spcPts val="0"/>
                        </a:spcAft>
                      </a:pPr>
                      <a:r>
                        <a:rPr lang="es-ES_tradnl" sz="1200" dirty="0">
                          <a:effectLst/>
                        </a:rPr>
                        <a:t>Unifamiliar</a:t>
                      </a: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dirty="0">
                          <a:effectLst/>
                        </a:rPr>
                        <a:t>30</a:t>
                      </a: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dirty="0">
                          <a:effectLst/>
                        </a:rPr>
                        <a:t>19</a:t>
                      </a: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dirty="0">
                          <a:effectLst/>
                        </a:rPr>
                        <a:t>49</a:t>
                      </a: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dirty="0">
                          <a:effectLst/>
                        </a:rPr>
                        <a:t>33,3%</a:t>
                      </a: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2591216558"/>
                  </a:ext>
                </a:extLst>
              </a:tr>
              <a:tr h="311062">
                <a:tc>
                  <a:txBody>
                    <a:bodyPr/>
                    <a:lstStyle/>
                    <a:p>
                      <a:pPr algn="l">
                        <a:lnSpc>
                          <a:spcPct val="115000"/>
                        </a:lnSpc>
                        <a:spcAft>
                          <a:spcPts val="0"/>
                        </a:spcAft>
                      </a:pPr>
                      <a:r>
                        <a:rPr lang="es-ES_tradnl" sz="1200">
                          <a:effectLst/>
                        </a:rPr>
                        <a:t>Colectiva</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a:effectLst/>
                        </a:rPr>
                        <a:t>51</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a:effectLst/>
                        </a:rPr>
                        <a:t>34</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a:effectLst/>
                        </a:rPr>
                        <a:t>85</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dirty="0">
                          <a:effectLst/>
                        </a:rPr>
                        <a:t>57,8%</a:t>
                      </a: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2957821883"/>
                  </a:ext>
                </a:extLst>
              </a:tr>
              <a:tr h="311062">
                <a:tc>
                  <a:txBody>
                    <a:bodyPr/>
                    <a:lstStyle/>
                    <a:p>
                      <a:pPr algn="l">
                        <a:lnSpc>
                          <a:spcPct val="115000"/>
                        </a:lnSpc>
                        <a:spcAft>
                          <a:spcPts val="0"/>
                        </a:spcAft>
                      </a:pPr>
                      <a:r>
                        <a:rPr lang="es-ES_tradnl" sz="1200">
                          <a:effectLst/>
                        </a:rPr>
                        <a:t>Infravivienda</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a:effectLst/>
                        </a:rPr>
                        <a:t>11</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a:effectLst/>
                        </a:rPr>
                        <a:t>2</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a:effectLst/>
                        </a:rPr>
                        <a:t>13</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dirty="0">
                          <a:effectLst/>
                        </a:rPr>
                        <a:t>8,8%</a:t>
                      </a: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2392709402"/>
                  </a:ext>
                </a:extLst>
              </a:tr>
              <a:tr h="311062">
                <a:tc>
                  <a:txBody>
                    <a:bodyPr/>
                    <a:lstStyle/>
                    <a:p>
                      <a:pPr algn="l">
                        <a:lnSpc>
                          <a:spcPct val="115000"/>
                        </a:lnSpc>
                        <a:spcAft>
                          <a:spcPts val="0"/>
                        </a:spcAft>
                      </a:pPr>
                      <a:r>
                        <a:rPr lang="es-ES_tradnl" sz="1200">
                          <a:effectLst/>
                        </a:rPr>
                        <a:t>TOTAL</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a:effectLst/>
                        </a:rPr>
                        <a:t>92</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a:effectLst/>
                        </a:rPr>
                        <a:t>55</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a:effectLst/>
                        </a:rPr>
                        <a:t>147</a:t>
                      </a: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tc>
                  <a:txBody>
                    <a:bodyPr/>
                    <a:lstStyle/>
                    <a:p>
                      <a:pPr algn="ctr">
                        <a:lnSpc>
                          <a:spcPct val="115000"/>
                        </a:lnSpc>
                        <a:spcAft>
                          <a:spcPts val="0"/>
                        </a:spcAft>
                      </a:pPr>
                      <a:r>
                        <a:rPr lang="es-ES_tradnl" sz="1200" dirty="0">
                          <a:effectLst/>
                        </a:rPr>
                        <a:t>100%</a:t>
                      </a: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3975" marR="53975" marT="0" marB="0" anchor="ctr"/>
                </a:tc>
                <a:extLst>
                  <a:ext uri="{0D108BD9-81ED-4DB2-BD59-A6C34878D82A}">
                    <a16:rowId xmlns:a16="http://schemas.microsoft.com/office/drawing/2014/main" val="3515707251"/>
                  </a:ext>
                </a:extLst>
              </a:tr>
            </a:tbl>
          </a:graphicData>
        </a:graphic>
      </p:graphicFrame>
      <p:graphicFrame>
        <p:nvGraphicFramePr>
          <p:cNvPr id="11" name="Gráfico 10">
            <a:extLst>
              <a:ext uri="{FF2B5EF4-FFF2-40B4-BE49-F238E27FC236}">
                <a16:creationId xmlns:a16="http://schemas.microsoft.com/office/drawing/2014/main" id="{3F90608D-421C-434F-A902-04EE9432DAC3}"/>
              </a:ext>
            </a:extLst>
          </p:cNvPr>
          <p:cNvGraphicFramePr/>
          <p:nvPr>
            <p:extLst>
              <p:ext uri="{D42A27DB-BD31-4B8C-83A1-F6EECF244321}">
                <p14:modId xmlns:p14="http://schemas.microsoft.com/office/powerpoint/2010/main" val="547433498"/>
              </p:ext>
            </p:extLst>
          </p:nvPr>
        </p:nvGraphicFramePr>
        <p:xfrm>
          <a:off x="6336144" y="1591455"/>
          <a:ext cx="5361219" cy="2158509"/>
        </p:xfrm>
        <a:graphic>
          <a:graphicData uri="http://schemas.openxmlformats.org/drawingml/2006/chart">
            <c:chart xmlns:c="http://schemas.openxmlformats.org/drawingml/2006/chart" xmlns:r="http://schemas.openxmlformats.org/officeDocument/2006/relationships" r:id="rId3"/>
          </a:graphicData>
        </a:graphic>
      </p:graphicFrame>
      <p:pic>
        <p:nvPicPr>
          <p:cNvPr id="5" name="Imagen 4" descr="PRINCIPAL COLOR">
            <a:extLst>
              <a:ext uri="{FF2B5EF4-FFF2-40B4-BE49-F238E27FC236}">
                <a16:creationId xmlns:a16="http://schemas.microsoft.com/office/drawing/2014/main" id="{0B382FD1-1EAF-2857-D50C-94073871634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710965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2312351" y="352659"/>
            <a:ext cx="7691718" cy="665134"/>
          </a:xfrm>
        </p:spPr>
        <p:txBody>
          <a:bodyPr>
            <a:noAutofit/>
          </a:bodyPr>
          <a:lstStyle/>
          <a:p>
            <a:pPr algn="l"/>
            <a:r>
              <a:rPr lang="es-ES" sz="4400" b="1" dirty="0">
                <a:solidFill>
                  <a:srgbClr val="BF3F7F"/>
                </a:solidFill>
                <a:latin typeface="+mj-lt"/>
              </a:rPr>
              <a:t>Fallecimientos por temperatura</a:t>
            </a:r>
            <a:endParaRPr lang="es-ES_tradnl" sz="4400" b="1" dirty="0">
              <a:solidFill>
                <a:srgbClr val="BF3F7F"/>
              </a:solidFill>
              <a:latin typeface="+mj-lt"/>
            </a:endParaRPr>
          </a:p>
        </p:txBody>
      </p:sp>
      <p:graphicFrame>
        <p:nvGraphicFramePr>
          <p:cNvPr id="12" name="Gráfico 11">
            <a:extLst>
              <a:ext uri="{FF2B5EF4-FFF2-40B4-BE49-F238E27FC236}">
                <a16:creationId xmlns:a16="http://schemas.microsoft.com/office/drawing/2014/main" id="{25968F16-1DC1-48F1-A6C0-193765E835CF}"/>
              </a:ext>
            </a:extLst>
          </p:cNvPr>
          <p:cNvGraphicFramePr/>
          <p:nvPr>
            <p:extLst>
              <p:ext uri="{D42A27DB-BD31-4B8C-83A1-F6EECF244321}">
                <p14:modId xmlns:p14="http://schemas.microsoft.com/office/powerpoint/2010/main" val="601826641"/>
              </p:ext>
            </p:extLst>
          </p:nvPr>
        </p:nvGraphicFramePr>
        <p:xfrm>
          <a:off x="324085" y="1532149"/>
          <a:ext cx="5656189" cy="26003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Gráfico 14">
            <a:extLst>
              <a:ext uri="{FF2B5EF4-FFF2-40B4-BE49-F238E27FC236}">
                <a16:creationId xmlns:a16="http://schemas.microsoft.com/office/drawing/2014/main" id="{25968F16-1DC1-48F1-A6C0-193765E835CF}"/>
              </a:ext>
            </a:extLst>
          </p:cNvPr>
          <p:cNvGraphicFramePr/>
          <p:nvPr>
            <p:extLst>
              <p:ext uri="{D42A27DB-BD31-4B8C-83A1-F6EECF244321}">
                <p14:modId xmlns:p14="http://schemas.microsoft.com/office/powerpoint/2010/main" val="3245787858"/>
              </p:ext>
            </p:extLst>
          </p:nvPr>
        </p:nvGraphicFramePr>
        <p:xfrm>
          <a:off x="6167718" y="1533237"/>
          <a:ext cx="5553112" cy="2586818"/>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ángulo 1">
            <a:extLst>
              <a:ext uri="{FF2B5EF4-FFF2-40B4-BE49-F238E27FC236}">
                <a16:creationId xmlns:a16="http://schemas.microsoft.com/office/drawing/2014/main" id="{9BDE8EC3-2E99-4DBC-B873-6CADB8805AEB}"/>
              </a:ext>
            </a:extLst>
          </p:cNvPr>
          <p:cNvSpPr/>
          <p:nvPr/>
        </p:nvSpPr>
        <p:spPr>
          <a:xfrm>
            <a:off x="6165000" y="4554995"/>
            <a:ext cx="5199530" cy="1938992"/>
          </a:xfrm>
          <a:prstGeom prst="rect">
            <a:avLst/>
          </a:prstGeom>
        </p:spPr>
        <p:txBody>
          <a:bodyPr wrap="square">
            <a:spAutoFit/>
          </a:bodyPr>
          <a:lstStyle/>
          <a:p>
            <a:pPr algn="just"/>
            <a:r>
              <a:rPr lang="es-ES_tradnl" sz="2000" dirty="0">
                <a:solidFill>
                  <a:srgbClr val="BF3F7F"/>
                </a:solidFill>
                <a:latin typeface="Calibri" panose="020F0502020204030204" pitchFamily="34" charset="0"/>
                <a:ea typeface="Calibri" panose="020F0502020204030204" pitchFamily="34" charset="0"/>
                <a:cs typeface="Times New Roman" panose="02020603050405020304" pitchFamily="18" charset="0"/>
              </a:rPr>
              <a:t>El mayor número de muertes en viviendas unifamiliares ocurre cuando la temperatura mínima está entre 0</a:t>
            </a:r>
            <a:r>
              <a:rPr lang="es-ES_tradnl" sz="2000" dirty="0">
                <a:solidFill>
                  <a:srgbClr val="BF3F7F"/>
                </a:solidFill>
                <a:latin typeface="Calibri" panose="020F0502020204030204" pitchFamily="34" charset="0"/>
                <a:ea typeface="Calibri" panose="020F0502020204030204" pitchFamily="34" charset="0"/>
              </a:rPr>
              <a:t>° </a:t>
            </a:r>
            <a:r>
              <a:rPr lang="es-ES_tradnl" sz="2000" dirty="0">
                <a:solidFill>
                  <a:srgbClr val="BF3F7F"/>
                </a:solidFill>
                <a:latin typeface="Calibri" panose="020F0502020204030204" pitchFamily="34" charset="0"/>
                <a:ea typeface="Calibri" panose="020F0502020204030204" pitchFamily="34" charset="0"/>
                <a:cs typeface="Times New Roman" panose="02020603050405020304" pitchFamily="18" charset="0"/>
              </a:rPr>
              <a:t>y 4</a:t>
            </a:r>
            <a:r>
              <a:rPr lang="es-ES_tradnl" sz="2000" dirty="0">
                <a:solidFill>
                  <a:srgbClr val="BF3F7F"/>
                </a:solidFill>
                <a:latin typeface="Calibri" panose="020F0502020204030204" pitchFamily="34" charset="0"/>
                <a:ea typeface="Calibri" panose="020F0502020204030204" pitchFamily="34" charset="0"/>
              </a:rPr>
              <a:t>°</a:t>
            </a:r>
            <a:r>
              <a:rPr lang="es-ES_tradnl" sz="2000" dirty="0">
                <a:solidFill>
                  <a:srgbClr val="BF3F7F"/>
                </a:solidFill>
                <a:latin typeface="Calibri" panose="020F0502020204030204" pitchFamily="34" charset="0"/>
                <a:ea typeface="Calibri" panose="020F0502020204030204" pitchFamily="34" charset="0"/>
                <a:cs typeface="Times New Roman" panose="02020603050405020304" pitchFamily="18" charset="0"/>
              </a:rPr>
              <a:t>. El número de muertes en viviendas unifamiliares los días que la temperatura mínima está por debajo de 10</a:t>
            </a:r>
            <a:r>
              <a:rPr lang="es-ES_tradnl" sz="2000" dirty="0">
                <a:solidFill>
                  <a:srgbClr val="BF3F7F"/>
                </a:solidFill>
                <a:latin typeface="Calibri" panose="020F0502020204030204" pitchFamily="34" charset="0"/>
                <a:ea typeface="Calibri" panose="020F0502020204030204" pitchFamily="34" charset="0"/>
              </a:rPr>
              <a:t>°,</a:t>
            </a:r>
            <a:r>
              <a:rPr lang="es-ES_tradnl" sz="2000" dirty="0">
                <a:solidFill>
                  <a:srgbClr val="BF3F7F"/>
                </a:solidFill>
                <a:latin typeface="Calibri" panose="020F0502020204030204" pitchFamily="34" charset="0"/>
                <a:ea typeface="Calibri" panose="020F0502020204030204" pitchFamily="34" charset="0"/>
                <a:cs typeface="Times New Roman" panose="02020603050405020304" pitchFamily="18" charset="0"/>
              </a:rPr>
              <a:t> alcanza el 77,6%, más de tres cuartas partes.</a:t>
            </a:r>
            <a:endParaRPr lang="es-ES_tradnl" sz="2000" dirty="0">
              <a:solidFill>
                <a:srgbClr val="BF3F7F"/>
              </a:solidFill>
            </a:endParaRPr>
          </a:p>
        </p:txBody>
      </p:sp>
      <p:sp>
        <p:nvSpPr>
          <p:cNvPr id="16" name="Rectángulo 15">
            <a:extLst>
              <a:ext uri="{FF2B5EF4-FFF2-40B4-BE49-F238E27FC236}">
                <a16:creationId xmlns:a16="http://schemas.microsoft.com/office/drawing/2014/main" id="{FA101DB3-40F3-42B7-9C08-53B719A42067}"/>
              </a:ext>
            </a:extLst>
          </p:cNvPr>
          <p:cNvSpPr/>
          <p:nvPr/>
        </p:nvSpPr>
        <p:spPr>
          <a:xfrm>
            <a:off x="851648" y="4563959"/>
            <a:ext cx="5056094" cy="1938992"/>
          </a:xfrm>
          <a:prstGeom prst="rect">
            <a:avLst/>
          </a:prstGeom>
        </p:spPr>
        <p:txBody>
          <a:bodyPr wrap="square">
            <a:spAutoFit/>
          </a:bodyPr>
          <a:lstStyle/>
          <a:p>
            <a:pPr algn="just"/>
            <a:r>
              <a:rPr lang="es-ES_tradnl" sz="2400" dirty="0">
                <a:solidFill>
                  <a:srgbClr val="00B050"/>
                </a:solidFill>
              </a:rPr>
              <a:t>Las víctimas mortales en viviendas ocurridas los días con temperaturas mínimas por debajo de 10° han sido 98 (66,67%) y suponen dos terceras partes de las muertes.</a:t>
            </a:r>
          </a:p>
        </p:txBody>
      </p:sp>
      <p:sp>
        <p:nvSpPr>
          <p:cNvPr id="11" name="Subtítulo 2">
            <a:extLst>
              <a:ext uri="{FF2B5EF4-FFF2-40B4-BE49-F238E27FC236}">
                <a16:creationId xmlns:a16="http://schemas.microsoft.com/office/drawing/2014/main" id="{D3E3A11D-38D8-40A8-9764-427511805BCC}"/>
              </a:ext>
            </a:extLst>
          </p:cNvPr>
          <p:cNvSpPr txBox="1">
            <a:spLocks/>
          </p:cNvSpPr>
          <p:nvPr/>
        </p:nvSpPr>
        <p:spPr>
          <a:xfrm>
            <a:off x="830317" y="4136330"/>
            <a:ext cx="4456385" cy="351587"/>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1800" b="1" dirty="0">
                <a:solidFill>
                  <a:srgbClr val="00B050"/>
                </a:solidFill>
              </a:rPr>
              <a:t>Muertes en viviendas por temperatura y sexo</a:t>
            </a:r>
            <a:endParaRPr lang="es-ES_tradnl" sz="1800" b="1" dirty="0">
              <a:solidFill>
                <a:srgbClr val="00B050"/>
              </a:solidFill>
            </a:endParaRPr>
          </a:p>
        </p:txBody>
      </p:sp>
      <p:sp>
        <p:nvSpPr>
          <p:cNvPr id="13" name="Subtítulo 2">
            <a:extLst>
              <a:ext uri="{FF2B5EF4-FFF2-40B4-BE49-F238E27FC236}">
                <a16:creationId xmlns:a16="http://schemas.microsoft.com/office/drawing/2014/main" id="{214D884D-9652-4A69-B402-5645B8A79958}"/>
              </a:ext>
            </a:extLst>
          </p:cNvPr>
          <p:cNvSpPr txBox="1">
            <a:spLocks/>
          </p:cNvSpPr>
          <p:nvPr/>
        </p:nvSpPr>
        <p:spPr>
          <a:xfrm>
            <a:off x="6873766" y="4130566"/>
            <a:ext cx="4165745" cy="30480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1800" b="1" dirty="0">
                <a:solidFill>
                  <a:srgbClr val="BF3F7F"/>
                </a:solidFill>
              </a:rPr>
              <a:t>Muertes por temperatura y tipo de vivienda</a:t>
            </a:r>
            <a:endParaRPr lang="es-ES_tradnl" sz="1800" b="1" dirty="0">
              <a:solidFill>
                <a:srgbClr val="BF3F7F"/>
              </a:solidFill>
            </a:endParaRPr>
          </a:p>
        </p:txBody>
      </p:sp>
      <p:pic>
        <p:nvPicPr>
          <p:cNvPr id="3" name="Imagen 2" descr="PRINCIPAL COLOR">
            <a:extLst>
              <a:ext uri="{FF2B5EF4-FFF2-40B4-BE49-F238E27FC236}">
                <a16:creationId xmlns:a16="http://schemas.microsoft.com/office/drawing/2014/main" id="{CFC46418-0BF6-99E7-FC74-29604A9766F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3581365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2395506" y="381966"/>
            <a:ext cx="7422775" cy="694480"/>
          </a:xfrm>
        </p:spPr>
        <p:txBody>
          <a:bodyPr>
            <a:noAutofit/>
          </a:bodyPr>
          <a:lstStyle/>
          <a:p>
            <a:pPr algn="l"/>
            <a:r>
              <a:rPr lang="es-ES" sz="4400" b="1" dirty="0">
                <a:solidFill>
                  <a:srgbClr val="BF3F7F"/>
                </a:solidFill>
                <a:latin typeface="+mj-lt"/>
              </a:rPr>
              <a:t>Distancia al parque de bomberos</a:t>
            </a:r>
            <a:endParaRPr lang="es-ES_tradnl" sz="4400" b="1" dirty="0">
              <a:solidFill>
                <a:srgbClr val="BF3F7F"/>
              </a:solidFill>
              <a:latin typeface="+mj-lt"/>
            </a:endParaRPr>
          </a:p>
        </p:txBody>
      </p:sp>
      <p:graphicFrame>
        <p:nvGraphicFramePr>
          <p:cNvPr id="12" name="Gráfico 11">
            <a:extLst>
              <a:ext uri="{FF2B5EF4-FFF2-40B4-BE49-F238E27FC236}">
                <a16:creationId xmlns:a16="http://schemas.microsoft.com/office/drawing/2014/main" id="{CFF1C06D-E310-48B5-8792-805E4008BCFE}"/>
              </a:ext>
            </a:extLst>
          </p:cNvPr>
          <p:cNvGraphicFramePr/>
          <p:nvPr>
            <p:extLst>
              <p:ext uri="{D42A27DB-BD31-4B8C-83A1-F6EECF244321}">
                <p14:modId xmlns:p14="http://schemas.microsoft.com/office/powerpoint/2010/main" val="4078316213"/>
              </p:ext>
            </p:extLst>
          </p:nvPr>
        </p:nvGraphicFramePr>
        <p:xfrm>
          <a:off x="2597524" y="3194729"/>
          <a:ext cx="6782764" cy="323378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ángulo 1">
            <a:extLst>
              <a:ext uri="{FF2B5EF4-FFF2-40B4-BE49-F238E27FC236}">
                <a16:creationId xmlns:a16="http://schemas.microsoft.com/office/drawing/2014/main" id="{8E8E8DE7-C2DA-411A-93CE-CE7B52106C7D}"/>
              </a:ext>
            </a:extLst>
          </p:cNvPr>
          <p:cNvSpPr/>
          <p:nvPr/>
        </p:nvSpPr>
        <p:spPr>
          <a:xfrm>
            <a:off x="2442258" y="1608881"/>
            <a:ext cx="7500393" cy="1341586"/>
          </a:xfrm>
          <a:prstGeom prst="rect">
            <a:avLst/>
          </a:prstGeom>
        </p:spPr>
        <p:txBody>
          <a:bodyPr wrap="square">
            <a:spAutoFit/>
          </a:bodyPr>
          <a:lstStyle/>
          <a:p>
            <a:pPr algn="just">
              <a:lnSpc>
                <a:spcPct val="115000"/>
              </a:lnSpc>
              <a:spcAft>
                <a:spcPts val="600"/>
              </a:spcAft>
            </a:pPr>
            <a:r>
              <a:rPr lang="es-ES_tradnl" sz="2400" dirty="0">
                <a:latin typeface="Calibri" panose="020F0502020204030204" pitchFamily="34" charset="0"/>
                <a:ea typeface="Calibri" panose="020F0502020204030204" pitchFamily="34" charset="0"/>
                <a:cs typeface="Times New Roman" panose="02020603050405020304" pitchFamily="18" charset="0"/>
              </a:rPr>
              <a:t>Más de dos terceras partes (69,4%) de las víctimas estaban a menos de 10 km. y un 9,5% de las muertes (14 víctimas) ocurrían a más de 20 km. de un parque de bomberos. </a:t>
            </a:r>
          </a:p>
        </p:txBody>
      </p:sp>
      <p:pic>
        <p:nvPicPr>
          <p:cNvPr id="3" name="Imagen 2" descr="PRINCIPAL COLOR">
            <a:extLst>
              <a:ext uri="{FF2B5EF4-FFF2-40B4-BE49-F238E27FC236}">
                <a16:creationId xmlns:a16="http://schemas.microsoft.com/office/drawing/2014/main" id="{C46F8D97-EB5C-7332-2315-32E66F50A17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2129860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4005879" y="394494"/>
            <a:ext cx="4187862" cy="665134"/>
          </a:xfrm>
        </p:spPr>
        <p:txBody>
          <a:bodyPr>
            <a:noAutofit/>
          </a:bodyPr>
          <a:lstStyle/>
          <a:p>
            <a:pPr algn="l"/>
            <a:r>
              <a:rPr lang="es-ES" sz="4400" b="1" dirty="0">
                <a:solidFill>
                  <a:srgbClr val="BF3F7F"/>
                </a:solidFill>
                <a:latin typeface="+mj-lt"/>
              </a:rPr>
              <a:t>Tipo de ocupante</a:t>
            </a:r>
            <a:endParaRPr lang="es-ES_tradnl" sz="4400" b="1" dirty="0">
              <a:solidFill>
                <a:srgbClr val="BF3F7F"/>
              </a:solidFill>
              <a:latin typeface="+mj-lt"/>
            </a:endParaRPr>
          </a:p>
        </p:txBody>
      </p:sp>
      <p:graphicFrame>
        <p:nvGraphicFramePr>
          <p:cNvPr id="12" name="Gráfico 11">
            <a:extLst>
              <a:ext uri="{FF2B5EF4-FFF2-40B4-BE49-F238E27FC236}">
                <a16:creationId xmlns:a16="http://schemas.microsoft.com/office/drawing/2014/main" id="{CFF1C06D-E310-48B5-8792-805E4008BCFE}"/>
              </a:ext>
            </a:extLst>
          </p:cNvPr>
          <p:cNvGraphicFramePr/>
          <p:nvPr>
            <p:extLst>
              <p:ext uri="{D42A27DB-BD31-4B8C-83A1-F6EECF244321}">
                <p14:modId xmlns:p14="http://schemas.microsoft.com/office/powerpoint/2010/main" val="3225477783"/>
              </p:ext>
            </p:extLst>
          </p:nvPr>
        </p:nvGraphicFramePr>
        <p:xfrm>
          <a:off x="2474259" y="3550024"/>
          <a:ext cx="7620000" cy="3115237"/>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ángulo 1">
            <a:extLst>
              <a:ext uri="{FF2B5EF4-FFF2-40B4-BE49-F238E27FC236}">
                <a16:creationId xmlns:a16="http://schemas.microsoft.com/office/drawing/2014/main" id="{9F3CBCAC-D18A-45CF-8E57-23A1BFFF547C}"/>
              </a:ext>
            </a:extLst>
          </p:cNvPr>
          <p:cNvSpPr/>
          <p:nvPr/>
        </p:nvSpPr>
        <p:spPr>
          <a:xfrm>
            <a:off x="1667435" y="1758006"/>
            <a:ext cx="8928847" cy="1569660"/>
          </a:xfrm>
          <a:prstGeom prst="rect">
            <a:avLst/>
          </a:prstGeom>
        </p:spPr>
        <p:txBody>
          <a:bodyPr wrap="square">
            <a:spAutoFit/>
          </a:bodyPr>
          <a:lstStyle/>
          <a:p>
            <a:r>
              <a:rPr lang="es-ES" sz="2400" dirty="0">
                <a:latin typeface="Calibri" panose="020F0502020204030204" pitchFamily="34" charset="0"/>
                <a:ea typeface="Calibri" panose="020F0502020204030204" pitchFamily="34" charset="0"/>
                <a:cs typeface="Times New Roman" panose="02020603050405020304" pitchFamily="18" charset="0"/>
              </a:rPr>
              <a:t>De los 130 fallecimientos en edificios de viviendas de los que se conoce su situación, como tiene lógica, la gran mayoría (116), </a:t>
            </a:r>
            <a:r>
              <a:rPr lang="es-ES" sz="2400" b="1" dirty="0">
                <a:latin typeface="Calibri" panose="020F0502020204030204" pitchFamily="34" charset="0"/>
                <a:ea typeface="Calibri" panose="020F0502020204030204" pitchFamily="34" charset="0"/>
                <a:cs typeface="Times New Roman" panose="02020603050405020304" pitchFamily="18" charset="0"/>
              </a:rPr>
              <a:t>el 89%, </a:t>
            </a:r>
            <a:r>
              <a:rPr lang="es-ES" sz="2400" dirty="0">
                <a:latin typeface="Calibri" panose="020F0502020204030204" pitchFamily="34" charset="0"/>
                <a:ea typeface="Calibri" panose="020F0502020204030204" pitchFamily="34" charset="0"/>
                <a:cs typeface="Times New Roman" panose="02020603050405020304" pitchFamily="18" charset="0"/>
              </a:rPr>
              <a:t>eran ocupantes habituales de la vivienda. Esto indica que las personas que fallecen en los incendios en edificios lo hacen en su propio hogar.</a:t>
            </a:r>
            <a:endParaRPr lang="es-ES_tradnl" sz="2400" dirty="0"/>
          </a:p>
        </p:txBody>
      </p:sp>
      <p:pic>
        <p:nvPicPr>
          <p:cNvPr id="3" name="Imagen 2" descr="PRINCIPAL COLOR">
            <a:extLst>
              <a:ext uri="{FF2B5EF4-FFF2-40B4-BE49-F238E27FC236}">
                <a16:creationId xmlns:a16="http://schemas.microsoft.com/office/drawing/2014/main" id="{492B415C-E7F0-3FD1-22F0-E5BA0313235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4021984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3341947" y="568852"/>
            <a:ext cx="5497830" cy="575534"/>
          </a:xfrm>
        </p:spPr>
        <p:txBody>
          <a:bodyPr>
            <a:noAutofit/>
          </a:bodyPr>
          <a:lstStyle/>
          <a:p>
            <a:pPr algn="l"/>
            <a:r>
              <a:rPr lang="es-ES" sz="4400" b="1" dirty="0">
                <a:solidFill>
                  <a:srgbClr val="BF3F7F"/>
                </a:solidFill>
                <a:latin typeface="+mj-lt"/>
              </a:rPr>
              <a:t>Solas o acompañadas</a:t>
            </a:r>
            <a:endParaRPr lang="es-ES_tradnl" sz="4400" b="1" dirty="0">
              <a:solidFill>
                <a:srgbClr val="BF3F7F"/>
              </a:solidFill>
              <a:latin typeface="+mj-lt"/>
            </a:endParaRPr>
          </a:p>
        </p:txBody>
      </p:sp>
      <p:graphicFrame>
        <p:nvGraphicFramePr>
          <p:cNvPr id="12" name="Gráfico 11">
            <a:extLst>
              <a:ext uri="{FF2B5EF4-FFF2-40B4-BE49-F238E27FC236}">
                <a16:creationId xmlns:a16="http://schemas.microsoft.com/office/drawing/2014/main" id="{CFF1C06D-E310-48B5-8792-805E4008BCFE}"/>
              </a:ext>
            </a:extLst>
          </p:cNvPr>
          <p:cNvGraphicFramePr/>
          <p:nvPr>
            <p:extLst>
              <p:ext uri="{D42A27DB-BD31-4B8C-83A1-F6EECF244321}">
                <p14:modId xmlns:p14="http://schemas.microsoft.com/office/powerpoint/2010/main" val="3137242858"/>
              </p:ext>
            </p:extLst>
          </p:nvPr>
        </p:nvGraphicFramePr>
        <p:xfrm>
          <a:off x="3021377" y="3884707"/>
          <a:ext cx="6167717" cy="2525451"/>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ángulo 1">
            <a:extLst>
              <a:ext uri="{FF2B5EF4-FFF2-40B4-BE49-F238E27FC236}">
                <a16:creationId xmlns:a16="http://schemas.microsoft.com/office/drawing/2014/main" id="{F69643AE-6AF0-48CD-9613-F4AAF364BED0}"/>
              </a:ext>
            </a:extLst>
          </p:cNvPr>
          <p:cNvSpPr/>
          <p:nvPr/>
        </p:nvSpPr>
        <p:spPr>
          <a:xfrm>
            <a:off x="2048842" y="1717824"/>
            <a:ext cx="8104094" cy="1766317"/>
          </a:xfrm>
          <a:prstGeom prst="rect">
            <a:avLst/>
          </a:prstGeom>
        </p:spPr>
        <p:txBody>
          <a:bodyPr wrap="square">
            <a:spAutoFit/>
          </a:bodyPr>
          <a:lstStyle/>
          <a:p>
            <a:pPr algn="just">
              <a:lnSpc>
                <a:spcPct val="115000"/>
              </a:lnSpc>
              <a:spcAft>
                <a:spcPts val="600"/>
              </a:spcAft>
            </a:pPr>
            <a:r>
              <a:rPr lang="es-ES" sz="2400" dirty="0">
                <a:latin typeface="Calibri" panose="020F0502020204030204" pitchFamily="34" charset="0"/>
                <a:ea typeface="Calibri" panose="020F0502020204030204" pitchFamily="34" charset="0"/>
                <a:cs typeface="Times New Roman" panose="02020603050405020304" pitchFamily="18" charset="0"/>
              </a:rPr>
              <a:t>De las 40 personas fallecidas que viven solas una gran parte, 31, el 78%, son hombres. Y de las 39 mujeres fallecidas solo 9 vivían solas, el 23%. De este análisis se desprende una significativa mayor vulnerabilidad de los hombres que viven solos.</a:t>
            </a:r>
            <a:endParaRPr lang="es-ES_tradnl"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descr="PRINCIPAL COLOR">
            <a:extLst>
              <a:ext uri="{FF2B5EF4-FFF2-40B4-BE49-F238E27FC236}">
                <a16:creationId xmlns:a16="http://schemas.microsoft.com/office/drawing/2014/main" id="{8215E20E-ECAE-89A9-A225-59154BDCD83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1544121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3081143" y="453668"/>
            <a:ext cx="6115050" cy="665182"/>
          </a:xfrm>
        </p:spPr>
        <p:txBody>
          <a:bodyPr>
            <a:noAutofit/>
          </a:bodyPr>
          <a:lstStyle/>
          <a:p>
            <a:pPr algn="l"/>
            <a:r>
              <a:rPr lang="es-ES" sz="4400" b="1" dirty="0">
                <a:solidFill>
                  <a:srgbClr val="BF3F7F"/>
                </a:solidFill>
                <a:latin typeface="+mj-lt"/>
              </a:rPr>
              <a:t>Causa clínica de la muerte</a:t>
            </a:r>
            <a:endParaRPr lang="es-ES_tradnl" sz="4400" b="1" dirty="0">
              <a:solidFill>
                <a:srgbClr val="BF3F7F"/>
              </a:solidFill>
              <a:latin typeface="+mj-lt"/>
            </a:endParaRPr>
          </a:p>
        </p:txBody>
      </p:sp>
      <p:graphicFrame>
        <p:nvGraphicFramePr>
          <p:cNvPr id="12" name="Gráfico 11">
            <a:extLst>
              <a:ext uri="{FF2B5EF4-FFF2-40B4-BE49-F238E27FC236}">
                <a16:creationId xmlns:a16="http://schemas.microsoft.com/office/drawing/2014/main" id="{E5634774-D4C9-4A0F-96C5-A85DD4FFCB4C}"/>
              </a:ext>
            </a:extLst>
          </p:cNvPr>
          <p:cNvGraphicFramePr/>
          <p:nvPr>
            <p:extLst>
              <p:ext uri="{D42A27DB-BD31-4B8C-83A1-F6EECF244321}">
                <p14:modId xmlns:p14="http://schemas.microsoft.com/office/powerpoint/2010/main" val="1655819881"/>
              </p:ext>
            </p:extLst>
          </p:nvPr>
        </p:nvGraphicFramePr>
        <p:xfrm>
          <a:off x="2578574" y="3751051"/>
          <a:ext cx="6999534"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ángulo 1">
            <a:extLst>
              <a:ext uri="{FF2B5EF4-FFF2-40B4-BE49-F238E27FC236}">
                <a16:creationId xmlns:a16="http://schemas.microsoft.com/office/drawing/2014/main" id="{FE71F894-2854-42B8-8BC1-02B2D9F8F518}"/>
              </a:ext>
            </a:extLst>
          </p:cNvPr>
          <p:cNvSpPr/>
          <p:nvPr/>
        </p:nvSpPr>
        <p:spPr>
          <a:xfrm>
            <a:off x="1520197" y="1569096"/>
            <a:ext cx="9054352" cy="2191049"/>
          </a:xfrm>
          <a:prstGeom prst="rect">
            <a:avLst/>
          </a:prstGeom>
        </p:spPr>
        <p:txBody>
          <a:bodyPr wrap="square">
            <a:spAutoFit/>
          </a:bodyPr>
          <a:lstStyle/>
          <a:p>
            <a:pPr algn="just">
              <a:lnSpc>
                <a:spcPct val="115000"/>
              </a:lnSpc>
              <a:spcAft>
                <a:spcPts val="600"/>
              </a:spcAft>
            </a:pPr>
            <a:r>
              <a:rPr lang="es-ES" sz="2400" dirty="0">
                <a:latin typeface="Calibri" panose="020F0502020204030204" pitchFamily="34" charset="0"/>
                <a:ea typeface="Calibri" panose="020F0502020204030204" pitchFamily="34" charset="0"/>
                <a:cs typeface="Times New Roman" panose="02020603050405020304" pitchFamily="18" charset="0"/>
              </a:rPr>
              <a:t>En los 128 casos en los que se ha registrado la causa del fallecimiento, la primera causa de muerte es la intoxicación por gases y humo de la combustión, que produce el 58% de las muertes. La segunda causa fueron las quemaduras en el 31% de los casos y la tercera los traumatismos en el 10% de los casos. </a:t>
            </a:r>
            <a:endParaRPr lang="es-ES_tradnl"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descr="PRINCIPAL COLOR">
            <a:extLst>
              <a:ext uri="{FF2B5EF4-FFF2-40B4-BE49-F238E27FC236}">
                <a16:creationId xmlns:a16="http://schemas.microsoft.com/office/drawing/2014/main" id="{D81AED1E-215A-80CB-049D-6AEE6FE5A07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3762592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3352800" y="340658"/>
            <a:ext cx="6042212" cy="647251"/>
          </a:xfrm>
        </p:spPr>
        <p:txBody>
          <a:bodyPr>
            <a:noAutofit/>
          </a:bodyPr>
          <a:lstStyle/>
          <a:p>
            <a:pPr algn="l"/>
            <a:r>
              <a:rPr lang="es-ES" sz="4400" b="1" dirty="0">
                <a:solidFill>
                  <a:srgbClr val="BF3F7F"/>
                </a:solidFill>
                <a:latin typeface="+mj-lt"/>
              </a:rPr>
              <a:t>Causa probable del origen</a:t>
            </a:r>
            <a:endParaRPr lang="es-ES_tradnl" sz="4400" b="1" dirty="0">
              <a:solidFill>
                <a:srgbClr val="BF3F7F"/>
              </a:solidFill>
              <a:latin typeface="+mj-lt"/>
            </a:endParaRPr>
          </a:p>
        </p:txBody>
      </p:sp>
      <p:graphicFrame>
        <p:nvGraphicFramePr>
          <p:cNvPr id="12" name="Gráfico 11">
            <a:extLst>
              <a:ext uri="{FF2B5EF4-FFF2-40B4-BE49-F238E27FC236}">
                <a16:creationId xmlns:a16="http://schemas.microsoft.com/office/drawing/2014/main" id="{A6C62BC3-C817-4680-83B6-59CFA0C0F1DF}"/>
              </a:ext>
            </a:extLst>
          </p:cNvPr>
          <p:cNvGraphicFramePr/>
          <p:nvPr>
            <p:extLst>
              <p:ext uri="{D42A27DB-BD31-4B8C-83A1-F6EECF244321}">
                <p14:modId xmlns:p14="http://schemas.microsoft.com/office/powerpoint/2010/main" val="18591432"/>
              </p:ext>
            </p:extLst>
          </p:nvPr>
        </p:nvGraphicFramePr>
        <p:xfrm>
          <a:off x="5235389" y="1165412"/>
          <a:ext cx="6257364" cy="5199529"/>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ángulo 1">
            <a:extLst>
              <a:ext uri="{FF2B5EF4-FFF2-40B4-BE49-F238E27FC236}">
                <a16:creationId xmlns:a16="http://schemas.microsoft.com/office/drawing/2014/main" id="{A3200CC5-3406-486A-9992-86C90C1CC9F5}"/>
              </a:ext>
            </a:extLst>
          </p:cNvPr>
          <p:cNvSpPr/>
          <p:nvPr/>
        </p:nvSpPr>
        <p:spPr>
          <a:xfrm>
            <a:off x="914400" y="1524239"/>
            <a:ext cx="5737412" cy="4314707"/>
          </a:xfrm>
          <a:prstGeom prst="rect">
            <a:avLst/>
          </a:prstGeom>
        </p:spPr>
        <p:txBody>
          <a:bodyPr wrap="square">
            <a:spAutoFit/>
          </a:bodyPr>
          <a:lstStyle/>
          <a:p>
            <a:pPr algn="just">
              <a:lnSpc>
                <a:spcPct val="115000"/>
              </a:lnSpc>
              <a:spcAft>
                <a:spcPts val="600"/>
              </a:spcAft>
            </a:pPr>
            <a:r>
              <a:rPr lang="es-ES" sz="2400" dirty="0">
                <a:latin typeface="Calibri" panose="020F0502020204030204" pitchFamily="34" charset="0"/>
                <a:ea typeface="Calibri" panose="020F0502020204030204" pitchFamily="34" charset="0"/>
                <a:cs typeface="Times New Roman" panose="02020603050405020304" pitchFamily="18" charset="0"/>
              </a:rPr>
              <a:t>De los 89 casos </a:t>
            </a:r>
            <a:r>
              <a:rPr lang="es-ES" sz="2400" b="1" dirty="0">
                <a:latin typeface="Calibri" panose="020F0502020204030204" pitchFamily="34" charset="0"/>
                <a:ea typeface="Calibri" panose="020F0502020204030204" pitchFamily="34" charset="0"/>
                <a:cs typeface="Times New Roman" panose="02020603050405020304" pitchFamily="18" charset="0"/>
              </a:rPr>
              <a:t>(60,5%) </a:t>
            </a:r>
            <a:r>
              <a:rPr lang="es-ES" sz="2400" dirty="0">
                <a:latin typeface="Calibri" panose="020F0502020204030204" pitchFamily="34" charset="0"/>
                <a:ea typeface="Calibri" panose="020F0502020204030204" pitchFamily="34" charset="0"/>
                <a:cs typeface="Times New Roman" panose="02020603050405020304" pitchFamily="18" charset="0"/>
              </a:rPr>
              <a:t>en los que se ha obtenido información sobre la causa probable del incendio, en el gráfico se ve que el hábito de fumar, las causas eléctricas y los aparatos productores de calor son los causantes de más de la mitad de las muertes por incendio. De los 18 casos recogidos como Indeterminado, se sabe que en 8 de los casos, el incendio se ha originado en un sofá y en otros 6, en un colchón.</a:t>
            </a:r>
            <a:endParaRPr lang="es-ES_tradnl"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descr="PRINCIPAL COLOR">
            <a:extLst>
              <a:ext uri="{FF2B5EF4-FFF2-40B4-BE49-F238E27FC236}">
                <a16:creationId xmlns:a16="http://schemas.microsoft.com/office/drawing/2014/main" id="{706B7911-135E-D7C0-A4D2-1908F1C2546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99580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2361235" y="317557"/>
            <a:ext cx="7396223" cy="665134"/>
          </a:xfrm>
        </p:spPr>
        <p:txBody>
          <a:bodyPr>
            <a:noAutofit/>
          </a:bodyPr>
          <a:lstStyle/>
          <a:p>
            <a:pPr algn="l"/>
            <a:r>
              <a:rPr lang="es-ES" sz="4400" b="1">
                <a:solidFill>
                  <a:srgbClr val="BF3F7F"/>
                </a:solidFill>
                <a:latin typeface="+mj-lt"/>
              </a:rPr>
              <a:t>Lugar de origen de los incendios</a:t>
            </a:r>
            <a:endParaRPr lang="es-ES_tradnl" sz="4400" b="1" dirty="0">
              <a:solidFill>
                <a:srgbClr val="BF3F7F"/>
              </a:solidFill>
              <a:latin typeface="+mj-lt"/>
            </a:endParaRPr>
          </a:p>
        </p:txBody>
      </p:sp>
      <p:graphicFrame>
        <p:nvGraphicFramePr>
          <p:cNvPr id="12" name="Gráfico 11">
            <a:extLst>
              <a:ext uri="{FF2B5EF4-FFF2-40B4-BE49-F238E27FC236}">
                <a16:creationId xmlns:a16="http://schemas.microsoft.com/office/drawing/2014/main" id="{088EDBFC-BAAF-42B7-9BCF-0C1B4516F9D9}"/>
              </a:ext>
            </a:extLst>
          </p:cNvPr>
          <p:cNvGraphicFramePr/>
          <p:nvPr>
            <p:extLst>
              <p:ext uri="{D42A27DB-BD31-4B8C-83A1-F6EECF244321}">
                <p14:modId xmlns:p14="http://schemas.microsoft.com/office/powerpoint/2010/main" val="1182619497"/>
              </p:ext>
            </p:extLst>
          </p:nvPr>
        </p:nvGraphicFramePr>
        <p:xfrm>
          <a:off x="1514021" y="3093901"/>
          <a:ext cx="9155575" cy="3236036"/>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ángulo 1">
            <a:extLst>
              <a:ext uri="{FF2B5EF4-FFF2-40B4-BE49-F238E27FC236}">
                <a16:creationId xmlns:a16="http://schemas.microsoft.com/office/drawing/2014/main" id="{1939B8FF-4705-4692-B984-32146FF74F6E}"/>
              </a:ext>
            </a:extLst>
          </p:cNvPr>
          <p:cNvSpPr/>
          <p:nvPr/>
        </p:nvSpPr>
        <p:spPr>
          <a:xfrm>
            <a:off x="1611808" y="1465152"/>
            <a:ext cx="8867005" cy="1200329"/>
          </a:xfrm>
          <a:prstGeom prst="rect">
            <a:avLst/>
          </a:prstGeom>
        </p:spPr>
        <p:txBody>
          <a:bodyPr wrap="square">
            <a:spAutoFit/>
          </a:bodyPr>
          <a:lstStyle/>
          <a:p>
            <a:pPr algn="just"/>
            <a:r>
              <a:rPr lang="es-ES" sz="2400" dirty="0">
                <a:latin typeface="Calibri" panose="020F0502020204030204" pitchFamily="34" charset="0"/>
                <a:ea typeface="Calibri" panose="020F0502020204030204" pitchFamily="34" charset="0"/>
                <a:cs typeface="Times New Roman" panose="02020603050405020304" pitchFamily="18" charset="0"/>
              </a:rPr>
              <a:t>Los incendios con víctimas producidos en el baño, en los trasteros, en el sótano, en el pasillo y en la escalera apenas superan el 10% y los ocurridos en el </a:t>
            </a:r>
            <a:r>
              <a:rPr lang="es-ES" sz="2400" b="1" dirty="0">
                <a:latin typeface="Calibri" panose="020F0502020204030204" pitchFamily="34" charset="0"/>
                <a:ea typeface="Calibri" panose="020F0502020204030204" pitchFamily="34" charset="0"/>
                <a:cs typeface="Times New Roman" panose="02020603050405020304" pitchFamily="18" charset="0"/>
              </a:rPr>
              <a:t>dormitorio, el salón y en la cocina son casi el 90%. </a:t>
            </a:r>
            <a:endParaRPr lang="es-ES_tradnl" sz="2400" b="1" dirty="0"/>
          </a:p>
        </p:txBody>
      </p:sp>
      <p:pic>
        <p:nvPicPr>
          <p:cNvPr id="3" name="Imagen 2" descr="PRINCIPAL COLOR">
            <a:extLst>
              <a:ext uri="{FF2B5EF4-FFF2-40B4-BE49-F238E27FC236}">
                <a16:creationId xmlns:a16="http://schemas.microsoft.com/office/drawing/2014/main" id="{0794FD2E-8BEB-B32E-90DD-8A465762069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1507062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áfico 11">
            <a:extLst>
              <a:ext uri="{FF2B5EF4-FFF2-40B4-BE49-F238E27FC236}">
                <a16:creationId xmlns:a16="http://schemas.microsoft.com/office/drawing/2014/main" id="{A6C62BC3-C817-4680-83B6-59CFA0C0F1DF}"/>
              </a:ext>
            </a:extLst>
          </p:cNvPr>
          <p:cNvGraphicFramePr/>
          <p:nvPr>
            <p:extLst>
              <p:ext uri="{D42A27DB-BD31-4B8C-83A1-F6EECF244321}">
                <p14:modId xmlns:p14="http://schemas.microsoft.com/office/powerpoint/2010/main" val="2595976051"/>
              </p:ext>
            </p:extLst>
          </p:nvPr>
        </p:nvGraphicFramePr>
        <p:xfrm>
          <a:off x="6129997" y="1126102"/>
          <a:ext cx="5812622" cy="4804187"/>
        </p:xfrm>
        <a:graphic>
          <a:graphicData uri="http://schemas.openxmlformats.org/drawingml/2006/chart">
            <c:chart xmlns:c="http://schemas.openxmlformats.org/drawingml/2006/chart" xmlns:r="http://schemas.openxmlformats.org/officeDocument/2006/relationships" r:id="rId2"/>
          </a:graphicData>
        </a:graphic>
      </p:graphicFrame>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5" name="Rectángulo 4">
            <a:extLst>
              <a:ext uri="{FF2B5EF4-FFF2-40B4-BE49-F238E27FC236}">
                <a16:creationId xmlns:a16="http://schemas.microsoft.com/office/drawing/2014/main" id="{BDB9E779-8E93-4B4E-B84E-7A4824F8C3A2}"/>
              </a:ext>
            </a:extLst>
          </p:cNvPr>
          <p:cNvSpPr/>
          <p:nvPr/>
        </p:nvSpPr>
        <p:spPr>
          <a:xfrm>
            <a:off x="0" y="6522720"/>
            <a:ext cx="12192000" cy="3352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206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2402541" y="340706"/>
            <a:ext cx="7225553" cy="665134"/>
          </a:xfrm>
        </p:spPr>
        <p:txBody>
          <a:bodyPr>
            <a:noAutofit/>
          </a:bodyPr>
          <a:lstStyle/>
          <a:p>
            <a:pPr algn="l"/>
            <a:r>
              <a:rPr lang="es-ES" sz="4400" b="1" dirty="0">
                <a:solidFill>
                  <a:srgbClr val="BF3F7F"/>
                </a:solidFill>
                <a:latin typeface="+mj-lt"/>
              </a:rPr>
              <a:t>Dónde se encontró a la víctima</a:t>
            </a:r>
            <a:endParaRPr lang="es-ES_tradnl" sz="4400" b="1" dirty="0">
              <a:solidFill>
                <a:srgbClr val="BF3F7F"/>
              </a:solidFill>
              <a:latin typeface="+mj-lt"/>
            </a:endParaRPr>
          </a:p>
        </p:txBody>
      </p:sp>
      <p:sp>
        <p:nvSpPr>
          <p:cNvPr id="2" name="Rectángulo 1">
            <a:extLst>
              <a:ext uri="{FF2B5EF4-FFF2-40B4-BE49-F238E27FC236}">
                <a16:creationId xmlns:a16="http://schemas.microsoft.com/office/drawing/2014/main" id="{13E3E80D-1E7E-478C-91C0-35AF8849A6F9}"/>
              </a:ext>
            </a:extLst>
          </p:cNvPr>
          <p:cNvSpPr/>
          <p:nvPr/>
        </p:nvSpPr>
        <p:spPr>
          <a:xfrm>
            <a:off x="987972" y="1524933"/>
            <a:ext cx="5814130" cy="4555093"/>
          </a:xfrm>
          <a:prstGeom prst="rect">
            <a:avLst/>
          </a:prstGeom>
        </p:spPr>
        <p:txBody>
          <a:bodyPr wrap="square">
            <a:spAutoFit/>
          </a:bodyPr>
          <a:lstStyle/>
          <a:p>
            <a:pPr algn="just">
              <a:lnSpc>
                <a:spcPct val="115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De 86 casos, la parte del domicilio en que mayoritariamente se ha localizado a la víctima es el </a:t>
            </a:r>
            <a:r>
              <a:rPr lang="es-ES" sz="2000" b="1" dirty="0">
                <a:latin typeface="Calibri" panose="020F0502020204030204" pitchFamily="34" charset="0"/>
                <a:ea typeface="Calibri" panose="020F0502020204030204" pitchFamily="34" charset="0"/>
                <a:cs typeface="Times New Roman" panose="02020603050405020304" pitchFamily="18" charset="0"/>
              </a:rPr>
              <a:t>dormitorio (41%). </a:t>
            </a:r>
          </a:p>
          <a:p>
            <a:pPr algn="just">
              <a:lnSpc>
                <a:spcPct val="115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La mayor parte de los incendios han tenido su origen en el dormitorio, y por lo tanto es el lugar donde es más probable que las víctimas pierdan la vida.</a:t>
            </a:r>
          </a:p>
          <a:p>
            <a:pPr algn="just">
              <a:lnSpc>
                <a:spcPct val="115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En segundo lugar el </a:t>
            </a:r>
            <a:r>
              <a:rPr lang="es-ES" sz="2000" b="1" dirty="0">
                <a:latin typeface="Calibri" panose="020F0502020204030204" pitchFamily="34" charset="0"/>
                <a:ea typeface="Calibri" panose="020F0502020204030204" pitchFamily="34" charset="0"/>
                <a:cs typeface="Times New Roman" panose="02020603050405020304" pitchFamily="18" charset="0"/>
              </a:rPr>
              <a:t>hall/pasillo con un 14%, </a:t>
            </a:r>
            <a:r>
              <a:rPr lang="es-ES" sz="2000" dirty="0">
                <a:latin typeface="Calibri" panose="020F0502020204030204" pitchFamily="34" charset="0"/>
                <a:ea typeface="Calibri" panose="020F0502020204030204" pitchFamily="34" charset="0"/>
                <a:cs typeface="Times New Roman" panose="02020603050405020304" pitchFamily="18" charset="0"/>
              </a:rPr>
              <a:t>en el que probablemente se encontraba la víctima intentando escapar del incendio. </a:t>
            </a:r>
          </a:p>
          <a:p>
            <a:pPr algn="just">
              <a:lnSpc>
                <a:spcPct val="115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El tercer lugar de la vivienda es la </a:t>
            </a:r>
            <a:r>
              <a:rPr lang="es-ES" sz="2000" b="1" dirty="0">
                <a:latin typeface="Calibri" panose="020F0502020204030204" pitchFamily="34" charset="0"/>
                <a:ea typeface="Calibri" panose="020F0502020204030204" pitchFamily="34" charset="0"/>
                <a:cs typeface="Times New Roman" panose="02020603050405020304" pitchFamily="18" charset="0"/>
              </a:rPr>
              <a:t>cocina con un 13%. </a:t>
            </a:r>
            <a:endParaRPr lang="es-ES_tradnl" sz="2000" b="1" dirty="0">
              <a:latin typeface="Calibri" panose="020F0502020204030204" pitchFamily="34" charset="0"/>
              <a:ea typeface="Calibri" panose="020F0502020204030204" pitchFamily="34" charset="0"/>
              <a:cs typeface="Times New Roman" panose="02020603050405020304" pitchFamily="18" charset="0"/>
            </a:endParaRPr>
          </a:p>
          <a:p>
            <a:pPr algn="just"/>
            <a:r>
              <a:rPr lang="es-ES" sz="2000" dirty="0">
                <a:latin typeface="Calibri" panose="020F0502020204030204" pitchFamily="34" charset="0"/>
                <a:ea typeface="Calibri" panose="020F0502020204030204" pitchFamily="34" charset="0"/>
                <a:cs typeface="Times New Roman" panose="02020603050405020304" pitchFamily="18" charset="0"/>
              </a:rPr>
              <a:t>El </a:t>
            </a:r>
            <a:r>
              <a:rPr lang="es-ES" sz="2000" b="1" dirty="0">
                <a:latin typeface="Calibri" panose="020F0502020204030204" pitchFamily="34" charset="0"/>
                <a:ea typeface="Calibri" panose="020F0502020204030204" pitchFamily="34" charset="0"/>
                <a:cs typeface="Times New Roman" panose="02020603050405020304" pitchFamily="18" charset="0"/>
              </a:rPr>
              <a:t>baño con un 10% </a:t>
            </a:r>
            <a:r>
              <a:rPr lang="es-ES" sz="2000" dirty="0">
                <a:latin typeface="Calibri" panose="020F0502020204030204" pitchFamily="34" charset="0"/>
                <a:ea typeface="Calibri" panose="020F0502020204030204" pitchFamily="34" charset="0"/>
                <a:cs typeface="Times New Roman" panose="02020603050405020304" pitchFamily="18" charset="0"/>
              </a:rPr>
              <a:t>es otro de los espacios en que se encuentra un importante número de víctimas.</a:t>
            </a:r>
            <a:endParaRPr lang="es-ES_tradnl" sz="2000" dirty="0"/>
          </a:p>
        </p:txBody>
      </p:sp>
      <p:pic>
        <p:nvPicPr>
          <p:cNvPr id="3" name="Imagen 2" descr="PRINCIPAL COLOR">
            <a:extLst>
              <a:ext uri="{FF2B5EF4-FFF2-40B4-BE49-F238E27FC236}">
                <a16:creationId xmlns:a16="http://schemas.microsoft.com/office/drawing/2014/main" id="{0D8A7756-25B3-9AB3-42CB-7DC178DF94B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1714594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3970020" y="271359"/>
            <a:ext cx="4176453" cy="664093"/>
          </a:xfrm>
        </p:spPr>
        <p:txBody>
          <a:bodyPr>
            <a:noAutofit/>
          </a:bodyPr>
          <a:lstStyle/>
          <a:p>
            <a:pPr algn="l"/>
            <a:r>
              <a:rPr lang="es-ES" sz="4400" b="1" dirty="0">
                <a:solidFill>
                  <a:srgbClr val="BF3F7F"/>
                </a:solidFill>
                <a:latin typeface="+mj-lt"/>
              </a:rPr>
              <a:t>Accidente laboral</a:t>
            </a:r>
            <a:endParaRPr lang="es-ES_tradnl" sz="4400" b="1" dirty="0">
              <a:solidFill>
                <a:srgbClr val="BF3F7F"/>
              </a:solidFill>
              <a:latin typeface="+mj-lt"/>
            </a:endParaRPr>
          </a:p>
        </p:txBody>
      </p:sp>
      <p:graphicFrame>
        <p:nvGraphicFramePr>
          <p:cNvPr id="12" name="Gráfico 11">
            <a:extLst>
              <a:ext uri="{FF2B5EF4-FFF2-40B4-BE49-F238E27FC236}">
                <a16:creationId xmlns:a16="http://schemas.microsoft.com/office/drawing/2014/main" id="{DD0BB720-802B-4483-A018-925686F80F92}"/>
              </a:ext>
            </a:extLst>
          </p:cNvPr>
          <p:cNvGraphicFramePr/>
          <p:nvPr>
            <p:extLst>
              <p:ext uri="{D42A27DB-BD31-4B8C-83A1-F6EECF244321}">
                <p14:modId xmlns:p14="http://schemas.microsoft.com/office/powerpoint/2010/main" val="1718912800"/>
              </p:ext>
            </p:extLst>
          </p:nvPr>
        </p:nvGraphicFramePr>
        <p:xfrm>
          <a:off x="2505603" y="3752194"/>
          <a:ext cx="7204364" cy="2844953"/>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ángulo 1">
            <a:extLst>
              <a:ext uri="{FF2B5EF4-FFF2-40B4-BE49-F238E27FC236}">
                <a16:creationId xmlns:a16="http://schemas.microsoft.com/office/drawing/2014/main" id="{AF0A8768-1060-4D0A-86C9-61808D2836C5}"/>
              </a:ext>
            </a:extLst>
          </p:cNvPr>
          <p:cNvSpPr/>
          <p:nvPr/>
        </p:nvSpPr>
        <p:spPr>
          <a:xfrm>
            <a:off x="1923393" y="1037767"/>
            <a:ext cx="8660524" cy="2502993"/>
          </a:xfrm>
          <a:prstGeom prst="rect">
            <a:avLst/>
          </a:prstGeom>
        </p:spPr>
        <p:txBody>
          <a:bodyPr wrap="square">
            <a:spAutoFit/>
          </a:bodyPr>
          <a:lstStyle/>
          <a:p>
            <a:pPr algn="just">
              <a:lnSpc>
                <a:spcPct val="115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El incendio es uno de los accidentes laborales que menos víctimas mortales causa.</a:t>
            </a:r>
          </a:p>
          <a:p>
            <a:pPr algn="just">
              <a:lnSpc>
                <a:spcPct val="115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Ha habido </a:t>
            </a:r>
            <a:r>
              <a:rPr lang="es-ES" sz="2000" b="1" dirty="0">
                <a:latin typeface="Calibri" panose="020F0502020204030204" pitchFamily="34" charset="0"/>
                <a:ea typeface="Calibri" panose="020F0502020204030204" pitchFamily="34" charset="0"/>
                <a:cs typeface="Times New Roman" panose="02020603050405020304" pitchFamily="18" charset="0"/>
              </a:rPr>
              <a:t>13 fallecimientos </a:t>
            </a:r>
            <a:r>
              <a:rPr lang="es-ES" sz="2000" dirty="0">
                <a:latin typeface="Calibri" panose="020F0502020204030204" pitchFamily="34" charset="0"/>
                <a:ea typeface="Calibri" panose="020F0502020204030204" pitchFamily="34" charset="0"/>
                <a:cs typeface="Times New Roman" panose="02020603050405020304" pitchFamily="18" charset="0"/>
              </a:rPr>
              <a:t>en accidentes laborales </a:t>
            </a:r>
            <a:r>
              <a:rPr lang="es-ES" sz="2000" b="1" dirty="0">
                <a:latin typeface="Calibri" panose="020F0502020204030204" pitchFamily="34" charset="0"/>
                <a:ea typeface="Calibri" panose="020F0502020204030204" pitchFamily="34" charset="0"/>
                <a:cs typeface="Times New Roman" panose="02020603050405020304" pitchFamily="18" charset="0"/>
              </a:rPr>
              <a:t>en este periodo de 25 años</a:t>
            </a:r>
            <a:r>
              <a:rPr lang="es-ES" sz="2000"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15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Supone una </a:t>
            </a:r>
            <a:r>
              <a:rPr lang="es-ES" sz="2000" b="1" dirty="0">
                <a:latin typeface="Calibri" panose="020F0502020204030204" pitchFamily="34" charset="0"/>
                <a:ea typeface="Calibri" panose="020F0502020204030204" pitchFamily="34" charset="0"/>
                <a:cs typeface="Times New Roman" panose="02020603050405020304" pitchFamily="18" charset="0"/>
              </a:rPr>
              <a:t>media de una víctima cada dos años </a:t>
            </a:r>
            <a:r>
              <a:rPr lang="es-ES" sz="2000" dirty="0">
                <a:latin typeface="Calibri" panose="020F0502020204030204" pitchFamily="34" charset="0"/>
                <a:ea typeface="Calibri" panose="020F0502020204030204" pitchFamily="34" charset="0"/>
                <a:cs typeface="Times New Roman" panose="02020603050405020304" pitchFamily="18" charset="0"/>
              </a:rPr>
              <a:t>por incendio y explosión.</a:t>
            </a:r>
            <a:endParaRPr lang="es-ES_tradnl"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Una de las características de estos </a:t>
            </a:r>
            <a:r>
              <a:rPr lang="es-ES" sz="2000" b="1" dirty="0">
                <a:latin typeface="Calibri" panose="020F0502020204030204" pitchFamily="34" charset="0"/>
                <a:ea typeface="Calibri" panose="020F0502020204030204" pitchFamily="34" charset="0"/>
                <a:cs typeface="Times New Roman" panose="02020603050405020304" pitchFamily="18" charset="0"/>
              </a:rPr>
              <a:t>accidentes es que son eminentemente masculinos </a:t>
            </a:r>
            <a:r>
              <a:rPr lang="es-ES" sz="2000" dirty="0">
                <a:latin typeface="Calibri" panose="020F0502020204030204" pitchFamily="34" charset="0"/>
                <a:ea typeface="Calibri" panose="020F0502020204030204" pitchFamily="34" charset="0"/>
                <a:cs typeface="Times New Roman" panose="02020603050405020304" pitchFamily="18" charset="0"/>
              </a:rPr>
              <a:t>pues de los 13 fallecimientos, 12 han sido hombres y una única mujer.</a:t>
            </a:r>
          </a:p>
          <a:p>
            <a:pPr algn="just">
              <a:lnSpc>
                <a:spcPct val="115000"/>
              </a:lnSpc>
              <a:spcAft>
                <a:spcPts val="600"/>
              </a:spcAft>
            </a:pPr>
            <a:r>
              <a:rPr lang="es-ES" sz="2000" dirty="0">
                <a:latin typeface="Calibri" panose="020F0502020204030204" pitchFamily="34" charset="0"/>
                <a:ea typeface="Calibri" panose="020F0502020204030204" pitchFamily="34" charset="0"/>
                <a:cs typeface="Times New Roman" panose="02020603050405020304" pitchFamily="18" charset="0"/>
              </a:rPr>
              <a:t>De los 13 fallecimientos, 8 han sido por explosiones (62%) y solo 5 en incendios.</a:t>
            </a:r>
            <a:endParaRPr lang="es-ES_tradnl"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descr="PRINCIPAL COLOR">
            <a:extLst>
              <a:ext uri="{FF2B5EF4-FFF2-40B4-BE49-F238E27FC236}">
                <a16:creationId xmlns:a16="http://schemas.microsoft.com/office/drawing/2014/main" id="{B1528CD9-C6FB-74D2-EFD3-30E73797DE5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2092948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2086708" y="348156"/>
            <a:ext cx="8100646" cy="670174"/>
          </a:xfrm>
        </p:spPr>
        <p:txBody>
          <a:bodyPr>
            <a:noAutofit/>
          </a:bodyPr>
          <a:lstStyle/>
          <a:p>
            <a:pPr algn="l"/>
            <a:r>
              <a:rPr lang="es-ES" sz="4000" b="1" dirty="0">
                <a:solidFill>
                  <a:srgbClr val="BF3F7F"/>
                </a:solidFill>
                <a:latin typeface="+mj-lt"/>
              </a:rPr>
              <a:t>Evolución víctimas por </a:t>
            </a:r>
            <a:r>
              <a:rPr lang="es-ES" sz="4400" b="1" dirty="0">
                <a:solidFill>
                  <a:srgbClr val="BF3F7F"/>
                </a:solidFill>
                <a:latin typeface="+mj-lt"/>
              </a:rPr>
              <a:t>quinquenios</a:t>
            </a:r>
            <a:endParaRPr lang="es-ES_tradnl" sz="4400" b="1" dirty="0">
              <a:solidFill>
                <a:srgbClr val="BF3F7F"/>
              </a:solidFill>
              <a:latin typeface="+mj-lt"/>
            </a:endParaRPr>
          </a:p>
        </p:txBody>
      </p:sp>
      <p:graphicFrame>
        <p:nvGraphicFramePr>
          <p:cNvPr id="12" name="Gráfico 11">
            <a:extLst>
              <a:ext uri="{FF2B5EF4-FFF2-40B4-BE49-F238E27FC236}">
                <a16:creationId xmlns:a16="http://schemas.microsoft.com/office/drawing/2014/main" id="{52C32408-2DF2-43FD-8D8A-421A65B8F962}"/>
              </a:ext>
            </a:extLst>
          </p:cNvPr>
          <p:cNvGraphicFramePr/>
          <p:nvPr>
            <p:extLst>
              <p:ext uri="{D42A27DB-BD31-4B8C-83A1-F6EECF244321}">
                <p14:modId xmlns:p14="http://schemas.microsoft.com/office/powerpoint/2010/main" val="2689837572"/>
              </p:ext>
            </p:extLst>
          </p:nvPr>
        </p:nvGraphicFramePr>
        <p:xfrm>
          <a:off x="311410" y="1192192"/>
          <a:ext cx="5626402" cy="27779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Gráfico 14">
            <a:extLst>
              <a:ext uri="{FF2B5EF4-FFF2-40B4-BE49-F238E27FC236}">
                <a16:creationId xmlns:a16="http://schemas.microsoft.com/office/drawing/2014/main" id="{52C32408-2DF2-43FD-8D8A-421A65B8F962}"/>
              </a:ext>
            </a:extLst>
          </p:cNvPr>
          <p:cNvGraphicFramePr/>
          <p:nvPr>
            <p:extLst>
              <p:ext uri="{D42A27DB-BD31-4B8C-83A1-F6EECF244321}">
                <p14:modId xmlns:p14="http://schemas.microsoft.com/office/powerpoint/2010/main" val="380254941"/>
              </p:ext>
            </p:extLst>
          </p:nvPr>
        </p:nvGraphicFramePr>
        <p:xfrm>
          <a:off x="6261904" y="1148506"/>
          <a:ext cx="5663766" cy="2810036"/>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ángulo 1">
            <a:extLst>
              <a:ext uri="{FF2B5EF4-FFF2-40B4-BE49-F238E27FC236}">
                <a16:creationId xmlns:a16="http://schemas.microsoft.com/office/drawing/2014/main" id="{AD4EB3A9-F27D-4D15-950A-44A00050F496}"/>
              </a:ext>
            </a:extLst>
          </p:cNvPr>
          <p:cNvSpPr/>
          <p:nvPr/>
        </p:nvSpPr>
        <p:spPr>
          <a:xfrm>
            <a:off x="6304636" y="4317666"/>
            <a:ext cx="4543656" cy="1569660"/>
          </a:xfrm>
          <a:prstGeom prst="rect">
            <a:avLst/>
          </a:prstGeom>
        </p:spPr>
        <p:txBody>
          <a:bodyPr wrap="square">
            <a:spAutoFit/>
          </a:bodyPr>
          <a:lstStyle/>
          <a:p>
            <a:pPr algn="just"/>
            <a:r>
              <a:rPr lang="es-ES" sz="2400" dirty="0">
                <a:solidFill>
                  <a:srgbClr val="BF3F7F"/>
                </a:solidFill>
                <a:latin typeface="Calibri" panose="020F0502020204030204" pitchFamily="34" charset="0"/>
                <a:ea typeface="Calibri" panose="020F0502020204030204" pitchFamily="34" charset="0"/>
              </a:rPr>
              <a:t>En vivienda, en el periodo </a:t>
            </a:r>
            <a:r>
              <a:rPr lang="es-ES" sz="2400" b="1" dirty="0">
                <a:solidFill>
                  <a:srgbClr val="BF3F7F"/>
                </a:solidFill>
                <a:latin typeface="Calibri" panose="020F0502020204030204" pitchFamily="34" charset="0"/>
                <a:ea typeface="Calibri" panose="020F0502020204030204" pitchFamily="34" charset="0"/>
              </a:rPr>
              <a:t>2020-2024 se ha obtenido el valor más bajo</a:t>
            </a:r>
            <a:r>
              <a:rPr lang="es-ES" sz="2400" dirty="0">
                <a:solidFill>
                  <a:srgbClr val="BF3F7F"/>
                </a:solidFill>
                <a:latin typeface="Calibri" panose="020F0502020204030204" pitchFamily="34" charset="0"/>
                <a:ea typeface="Calibri" panose="020F0502020204030204" pitchFamily="34" charset="0"/>
              </a:rPr>
              <a:t>, lo que si se mantuviese en el tiempo sería una buena tendencia.</a:t>
            </a:r>
            <a:endParaRPr lang="es-ES_tradnl" sz="2400" dirty="0">
              <a:solidFill>
                <a:srgbClr val="BF3F7F"/>
              </a:solidFill>
            </a:endParaRPr>
          </a:p>
        </p:txBody>
      </p:sp>
      <p:sp>
        <p:nvSpPr>
          <p:cNvPr id="3" name="Rectángulo 2">
            <a:extLst>
              <a:ext uri="{FF2B5EF4-FFF2-40B4-BE49-F238E27FC236}">
                <a16:creationId xmlns:a16="http://schemas.microsoft.com/office/drawing/2014/main" id="{F7DCBBA4-C9DA-470A-9192-D3F2CBEC91F7}"/>
              </a:ext>
            </a:extLst>
          </p:cNvPr>
          <p:cNvSpPr/>
          <p:nvPr/>
        </p:nvSpPr>
        <p:spPr>
          <a:xfrm>
            <a:off x="726831" y="4278295"/>
            <a:ext cx="5240215" cy="2031325"/>
          </a:xfrm>
          <a:prstGeom prst="rect">
            <a:avLst/>
          </a:prstGeom>
        </p:spPr>
        <p:txBody>
          <a:bodyPr wrap="square">
            <a:spAutoFit/>
          </a:bodyPr>
          <a:lstStyle/>
          <a:p>
            <a:pPr lvl="0" algn="just">
              <a:lnSpc>
                <a:spcPct val="115000"/>
              </a:lnSpc>
              <a:spcAft>
                <a:spcPts val="0"/>
              </a:spcAft>
              <a:buClr>
                <a:srgbClr val="FF0000"/>
              </a:buClr>
              <a:buSzPts val="1000"/>
            </a:pPr>
            <a:r>
              <a:rPr lang="es-ES" sz="2000" dirty="0">
                <a:solidFill>
                  <a:srgbClr val="00B050"/>
                </a:solidFill>
                <a:latin typeface="Calibri" panose="020F0502020204030204" pitchFamily="34" charset="0"/>
                <a:ea typeface="Calibri" panose="020F0502020204030204" pitchFamily="34" charset="0"/>
                <a:cs typeface="Arial" panose="020B0604020202020204" pitchFamily="34" charset="0"/>
              </a:rPr>
              <a:t>La media anual en el periodo </a:t>
            </a:r>
            <a:r>
              <a:rPr lang="es-ES" sz="2000" b="1" dirty="0">
                <a:solidFill>
                  <a:srgbClr val="00B050"/>
                </a:solidFill>
                <a:latin typeface="Calibri" panose="020F0502020204030204" pitchFamily="34" charset="0"/>
                <a:ea typeface="Calibri" panose="020F0502020204030204" pitchFamily="34" charset="0"/>
                <a:cs typeface="Arial" panose="020B0604020202020204" pitchFamily="34" charset="0"/>
              </a:rPr>
              <a:t>2005-2024 es de 8,75</a:t>
            </a:r>
            <a:r>
              <a:rPr lang="es-ES" sz="2000" dirty="0">
                <a:solidFill>
                  <a:srgbClr val="00B050"/>
                </a:solidFill>
                <a:latin typeface="Calibri" panose="020F0502020204030204" pitchFamily="34" charset="0"/>
                <a:ea typeface="Calibri" panose="020F0502020204030204" pitchFamily="34" charset="0"/>
                <a:cs typeface="Arial" panose="020B0604020202020204" pitchFamily="34" charset="0"/>
              </a:rPr>
              <a:t> víctimas sobre el total de víctimas.</a:t>
            </a:r>
            <a:endParaRPr lang="es-ES_tradnl" sz="2000" dirty="0">
              <a:solidFill>
                <a:srgbClr val="00B050"/>
              </a:solidFill>
              <a:latin typeface="NewJuneRegular" panose="02000503030000020004" pitchFamily="50" charset="0"/>
              <a:ea typeface="Calibri" panose="020F0502020204030204" pitchFamily="34" charset="0"/>
              <a:cs typeface="Arial" panose="020B0604020202020204" pitchFamily="34" charset="0"/>
            </a:endParaRPr>
          </a:p>
          <a:p>
            <a:pPr algn="just"/>
            <a:r>
              <a:rPr lang="es-ES" sz="2000" dirty="0">
                <a:solidFill>
                  <a:srgbClr val="00B050"/>
                </a:solidFill>
                <a:latin typeface="Calibri" panose="020F0502020204030204" pitchFamily="34" charset="0"/>
                <a:ea typeface="Calibri" panose="020F0502020204030204" pitchFamily="34" charset="0"/>
              </a:rPr>
              <a:t>Las mejoras en inversiones y en dotación de los servicios de bomberos no se reflejan en una visible reducción de las víctimas mortales de incendio y explosión.</a:t>
            </a:r>
            <a:endParaRPr lang="es-ES_tradnl" sz="2000" dirty="0">
              <a:solidFill>
                <a:srgbClr val="00B050"/>
              </a:solidFill>
            </a:endParaRPr>
          </a:p>
        </p:txBody>
      </p:sp>
      <p:pic>
        <p:nvPicPr>
          <p:cNvPr id="5" name="Imagen 4" descr="PRINCIPAL COLOR">
            <a:extLst>
              <a:ext uri="{FF2B5EF4-FFF2-40B4-BE49-F238E27FC236}">
                <a16:creationId xmlns:a16="http://schemas.microsoft.com/office/drawing/2014/main" id="{5B23B1EB-C52C-C629-648E-A8C17A6763C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2179122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graphicFrame>
        <p:nvGraphicFramePr>
          <p:cNvPr id="12" name="Gráfico 11">
            <a:extLst>
              <a:ext uri="{FF2B5EF4-FFF2-40B4-BE49-F238E27FC236}">
                <a16:creationId xmlns:a16="http://schemas.microsoft.com/office/drawing/2014/main" id="{DDF3C40B-DD59-495D-9EFD-8B521A0E3811}"/>
              </a:ext>
            </a:extLst>
          </p:cNvPr>
          <p:cNvGraphicFramePr/>
          <p:nvPr>
            <p:extLst>
              <p:ext uri="{D42A27DB-BD31-4B8C-83A1-F6EECF244321}">
                <p14:modId xmlns:p14="http://schemas.microsoft.com/office/powerpoint/2010/main" val="2147349002"/>
              </p:ext>
            </p:extLst>
          </p:nvPr>
        </p:nvGraphicFramePr>
        <p:xfrm>
          <a:off x="5645106" y="838200"/>
          <a:ext cx="5032461" cy="5509288"/>
        </p:xfrm>
        <a:graphic>
          <a:graphicData uri="http://schemas.openxmlformats.org/drawingml/2006/chart">
            <c:chart xmlns:c="http://schemas.openxmlformats.org/drawingml/2006/chart" xmlns:r="http://schemas.openxmlformats.org/officeDocument/2006/relationships" r:id="rId3"/>
          </a:graphicData>
        </a:graphic>
      </p:graphicFrame>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1933903" y="1121756"/>
            <a:ext cx="3506252" cy="5416204"/>
          </a:xfrm>
        </p:spPr>
        <p:txBody>
          <a:bodyPr>
            <a:normAutofit/>
          </a:bodyPr>
          <a:lstStyle/>
          <a:p>
            <a:pPr algn="l"/>
            <a:r>
              <a:rPr lang="es-ES" sz="4400" b="1" dirty="0">
                <a:solidFill>
                  <a:srgbClr val="BF3F7F"/>
                </a:solidFill>
                <a:latin typeface="+mj-lt"/>
              </a:rPr>
              <a:t>Análisis comparativo del índice de muertes en incendio por millón de habitantes con otros países</a:t>
            </a:r>
            <a:endParaRPr lang="es-ES_tradnl" sz="4400" b="1" dirty="0">
              <a:solidFill>
                <a:srgbClr val="BF3F7F"/>
              </a:solidFill>
              <a:latin typeface="+mj-lt"/>
            </a:endParaRPr>
          </a:p>
        </p:txBody>
      </p:sp>
      <p:pic>
        <p:nvPicPr>
          <p:cNvPr id="2" name="Imagen 1" descr="PRINCIPAL COLOR">
            <a:extLst>
              <a:ext uri="{FF2B5EF4-FFF2-40B4-BE49-F238E27FC236}">
                <a16:creationId xmlns:a16="http://schemas.microsoft.com/office/drawing/2014/main" id="{799044FD-8858-90CE-AD96-5E3EE2C26B5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2794876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pic>
        <p:nvPicPr>
          <p:cNvPr id="1026" name="Picture 2" descr="part2">
            <a:extLst>
              <a:ext uri="{FF2B5EF4-FFF2-40B4-BE49-F238E27FC236}">
                <a16:creationId xmlns:a16="http://schemas.microsoft.com/office/drawing/2014/main" id="{7709F5DF-03CD-4F48-88BA-7EF52A388D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657" b="26366"/>
          <a:stretch/>
        </p:blipFill>
        <p:spPr bwMode="auto">
          <a:xfrm>
            <a:off x="1261241" y="672662"/>
            <a:ext cx="9581476" cy="603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1418897" y="4046483"/>
            <a:ext cx="8092965" cy="2680138"/>
          </a:xfrm>
          <a:solidFill>
            <a:schemeClr val="tx1">
              <a:lumMod val="75000"/>
              <a:lumOff val="25000"/>
              <a:alpha val="16000"/>
            </a:schemeClr>
          </a:solidFill>
        </p:spPr>
        <p:txBody>
          <a:bodyPr>
            <a:normAutofit/>
          </a:bodyPr>
          <a:lstStyle/>
          <a:p>
            <a:pPr algn="l"/>
            <a:r>
              <a:rPr lang="es-ES" sz="4000" b="1" dirty="0">
                <a:solidFill>
                  <a:srgbClr val="FFFF00"/>
                </a:solidFill>
                <a:latin typeface="+mj-lt"/>
              </a:rPr>
              <a:t>24 víctimas: 15 hombres y 9 mujeres.</a:t>
            </a:r>
          </a:p>
          <a:p>
            <a:pPr algn="l"/>
            <a:r>
              <a:rPr lang="es-ES" sz="4000" b="1" dirty="0">
                <a:solidFill>
                  <a:srgbClr val="FFFF00"/>
                </a:solidFill>
                <a:latin typeface="+mj-lt"/>
              </a:rPr>
              <a:t>En 4 incendios hubo múltiples víctimas.</a:t>
            </a:r>
          </a:p>
          <a:p>
            <a:pPr algn="l"/>
            <a:r>
              <a:rPr lang="es-ES" sz="4000" b="1" dirty="0">
                <a:solidFill>
                  <a:srgbClr val="FFFF00"/>
                </a:solidFill>
                <a:latin typeface="+mj-lt"/>
              </a:rPr>
              <a:t>En 3 de ellos, 2 víctimas.</a:t>
            </a:r>
          </a:p>
          <a:p>
            <a:pPr algn="l"/>
            <a:r>
              <a:rPr lang="es-ES" sz="4000" b="1" dirty="0">
                <a:solidFill>
                  <a:srgbClr val="FFFF00"/>
                </a:solidFill>
                <a:latin typeface="+mj-lt"/>
              </a:rPr>
              <a:t>En uno de ellos, 3 víctimas.</a:t>
            </a:r>
            <a:endParaRPr lang="es-ES_tradnl" sz="4000" b="1" dirty="0">
              <a:solidFill>
                <a:srgbClr val="FFFF00"/>
              </a:solidFill>
              <a:latin typeface="+mj-lt"/>
            </a:endParaRPr>
          </a:p>
        </p:txBody>
      </p:sp>
      <p:sp>
        <p:nvSpPr>
          <p:cNvPr id="11" name="Subtítulo 13">
            <a:extLst>
              <a:ext uri="{FF2B5EF4-FFF2-40B4-BE49-F238E27FC236}">
                <a16:creationId xmlns:a16="http://schemas.microsoft.com/office/drawing/2014/main" id="{EBDC38B4-3C61-4900-B3C9-43F84ED59930}"/>
              </a:ext>
            </a:extLst>
          </p:cNvPr>
          <p:cNvSpPr txBox="1">
            <a:spLocks/>
          </p:cNvSpPr>
          <p:nvPr/>
        </p:nvSpPr>
        <p:spPr>
          <a:xfrm>
            <a:off x="2396359" y="683173"/>
            <a:ext cx="7304690" cy="493986"/>
          </a:xfrm>
          <a:prstGeom prst="rect">
            <a:avLst/>
          </a:prstGeom>
          <a:solidFill>
            <a:srgbClr val="BF3F7F"/>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3200" b="1" dirty="0">
                <a:solidFill>
                  <a:schemeClr val="bg1"/>
                </a:solidFill>
                <a:latin typeface="+mj-lt"/>
              </a:rPr>
              <a:t>Víctimas mortales en incendios en caseríos</a:t>
            </a:r>
            <a:endParaRPr lang="es-ES_tradnl" sz="3200" b="1" dirty="0">
              <a:solidFill>
                <a:schemeClr val="bg1"/>
              </a:solidFill>
              <a:latin typeface="+mj-lt"/>
            </a:endParaRPr>
          </a:p>
        </p:txBody>
      </p:sp>
      <p:pic>
        <p:nvPicPr>
          <p:cNvPr id="2" name="Imagen 1" descr="PRINCIPAL COLOR">
            <a:extLst>
              <a:ext uri="{FF2B5EF4-FFF2-40B4-BE49-F238E27FC236}">
                <a16:creationId xmlns:a16="http://schemas.microsoft.com/office/drawing/2014/main" id="{7A392387-B97E-C1F8-EC61-23DB123FBA1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3732342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6200000">
            <a:off x="9695874" y="4361873"/>
            <a:ext cx="4133273" cy="858980"/>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a:off x="0" y="2706254"/>
            <a:ext cx="895927" cy="4151745"/>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8" name="Imagen 7">
            <a:extLst>
              <a:ext uri="{FF2B5EF4-FFF2-40B4-BE49-F238E27FC236}">
                <a16:creationId xmlns:a16="http://schemas.microsoft.com/office/drawing/2014/main" id="{54D4A2DA-A7CF-4C4D-B4CC-8F7EC143E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96" y="171796"/>
            <a:ext cx="1502664" cy="541501"/>
          </a:xfrm>
          <a:prstGeom prst="rect">
            <a:avLst/>
          </a:prstGeom>
        </p:spPr>
      </p:pic>
      <p:sp>
        <p:nvSpPr>
          <p:cNvPr id="14" name="Subtítulo 13">
            <a:extLst>
              <a:ext uri="{FF2B5EF4-FFF2-40B4-BE49-F238E27FC236}">
                <a16:creationId xmlns:a16="http://schemas.microsoft.com/office/drawing/2014/main" id="{67215D54-CC7C-406D-84FC-E6B09F279A59}"/>
              </a:ext>
            </a:extLst>
          </p:cNvPr>
          <p:cNvSpPr>
            <a:spLocks noGrp="1"/>
          </p:cNvSpPr>
          <p:nvPr>
            <p:ph type="subTitle" idx="1"/>
          </p:nvPr>
        </p:nvSpPr>
        <p:spPr>
          <a:xfrm>
            <a:off x="3634741" y="443576"/>
            <a:ext cx="4876800" cy="813724"/>
          </a:xfrm>
        </p:spPr>
        <p:txBody>
          <a:bodyPr>
            <a:normAutofit/>
          </a:bodyPr>
          <a:lstStyle/>
          <a:p>
            <a:pPr algn="l"/>
            <a:r>
              <a:rPr lang="es-ES" sz="4400" b="1" dirty="0">
                <a:solidFill>
                  <a:srgbClr val="BF3F7F"/>
                </a:solidFill>
                <a:latin typeface="+mj-lt"/>
              </a:rPr>
              <a:t>Muertes en caseríos</a:t>
            </a:r>
            <a:endParaRPr lang="es-ES_tradnl" sz="4400" b="1" dirty="0">
              <a:solidFill>
                <a:srgbClr val="BF3F7F"/>
              </a:solidFill>
              <a:latin typeface="+mj-lt"/>
            </a:endParaRPr>
          </a:p>
        </p:txBody>
      </p:sp>
      <p:sp>
        <p:nvSpPr>
          <p:cNvPr id="2" name="Rectangle 2">
            <a:extLst>
              <a:ext uri="{FF2B5EF4-FFF2-40B4-BE49-F238E27FC236}">
                <a16:creationId xmlns:a16="http://schemas.microsoft.com/office/drawing/2014/main" id="{19344080-E99C-421D-84BC-9BE954C6ED84}"/>
              </a:ext>
            </a:extLst>
          </p:cNvPr>
          <p:cNvSpPr>
            <a:spLocks noChangeArrowheads="1"/>
          </p:cNvSpPr>
          <p:nvPr/>
        </p:nvSpPr>
        <p:spPr bwMode="auto">
          <a:xfrm>
            <a:off x="1030014" y="1239662"/>
            <a:ext cx="100584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_tradnl" sz="2400" b="1" i="0" u="none" strike="noStrike" cap="none" normalizeH="0" baseline="0" dirty="0">
                <a:ln>
                  <a:noFill/>
                </a:ln>
                <a:solidFill>
                  <a:srgbClr val="00B050"/>
                </a:solidFill>
                <a:effectLst/>
                <a:latin typeface="Calibri" panose="020F0502020204030204" pitchFamily="34" charset="0"/>
                <a:ea typeface="Calibri" panose="020F0502020204030204" pitchFamily="34" charset="0"/>
                <a:cs typeface="Calibri" panose="020F0502020204030204" pitchFamily="34" charset="0"/>
              </a:rPr>
              <a:t>U</a:t>
            </a:r>
            <a:r>
              <a:rPr kumimoji="0" lang="es-ES" altLang="es-ES_tradnl" sz="2400" b="1" i="0" u="none" strike="noStrike" cap="none" normalizeH="0" baseline="0" dirty="0" bmk="">
                <a:ln>
                  <a:noFill/>
                </a:ln>
                <a:solidFill>
                  <a:srgbClr val="00B050"/>
                </a:solidFill>
                <a:effectLst/>
                <a:latin typeface="Calibri" panose="020F0502020204030204" pitchFamily="34" charset="0"/>
                <a:ea typeface="Calibri" panose="020F0502020204030204" pitchFamily="34" charset="0"/>
                <a:cs typeface="Calibri" panose="020F0502020204030204" pitchFamily="34" charset="0"/>
              </a:rPr>
              <a:t>n hecho a resaltar es el número de víctimas de incendios y explosiones que han fallecido en caseríos.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_tradnl" altLang="es-ES_tradnl" sz="1200" b="1" i="0" u="none" strike="noStrike" cap="none" normalizeH="0" baseline="0" dirty="0">
              <a:ln>
                <a:noFill/>
              </a:ln>
              <a:solidFill>
                <a:srgbClr val="BF3F7F"/>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_tradnl" sz="2400" b="1" i="0" u="none" strike="noStrike" cap="none" normalizeH="0" baseline="0" dirty="0" bmk="_Hlk192769200">
                <a:ln>
                  <a:noFill/>
                </a:ln>
                <a:solidFill>
                  <a:srgbClr val="BF3F7F"/>
                </a:solidFill>
                <a:effectLst/>
                <a:latin typeface="Calibri" panose="020F0502020204030204" pitchFamily="34" charset="0"/>
                <a:ea typeface="Calibri" panose="020F0502020204030204" pitchFamily="34" charset="0"/>
                <a:cs typeface="Calibri" panose="020F0502020204030204" pitchFamily="34" charset="0"/>
              </a:rPr>
              <a:t>Han fallecido 24 personas en 19 siniestros (17 incendios y 2 explosiones).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_tradnl" sz="1100" b="1" i="0" u="none" strike="noStrike" cap="none" normalizeH="0" baseline="0" dirty="0" bmk="_Hlk192769200">
                <a:ln>
                  <a:noFill/>
                </a:ln>
                <a:solidFill>
                  <a:srgbClr val="BF3F7F"/>
                </a:solidFill>
                <a:effectLst/>
                <a:latin typeface="Calibri" panose="020F0502020204030204" pitchFamily="34" charset="0"/>
                <a:ea typeface="Calibri" panose="020F0502020204030204" pitchFamily="34" charset="0"/>
                <a:cs typeface="Calibri" panose="020F0502020204030204"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_tradnl" sz="2400" b="1" i="0" u="none" strike="noStrike" cap="none" normalizeH="0" baseline="0" dirty="0" bmk="_Hlk192769200">
                <a:ln>
                  <a:noFill/>
                </a:ln>
                <a:solidFill>
                  <a:srgbClr val="BF3F7F"/>
                </a:solidFill>
                <a:effectLst/>
                <a:latin typeface="Calibri" panose="020F0502020204030204" pitchFamily="34" charset="0"/>
                <a:ea typeface="Calibri" panose="020F0502020204030204" pitchFamily="34" charset="0"/>
                <a:cs typeface="Calibri" panose="020F0502020204030204" pitchFamily="34" charset="0"/>
              </a:rPr>
              <a:t>De las 49 personas fallecidas en viviendas unifamiliares, 24, prácticamente la mitad han encontrado la muerte en caseríos.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s-ES_tradnl" sz="2400" b="0" i="0" u="none" strike="noStrike" cap="none" normalizeH="0" baseline="0" dirty="0">
              <a:ln>
                <a:noFill/>
              </a:ln>
              <a:solidFill>
                <a:schemeClr val="tx1"/>
              </a:solidFill>
              <a:effectLst/>
              <a:latin typeface="Arial" panose="020B0604020202020204" pitchFamily="34" charset="0"/>
            </a:endParaRPr>
          </a:p>
        </p:txBody>
      </p:sp>
      <p:graphicFrame>
        <p:nvGraphicFramePr>
          <p:cNvPr id="12" name="Gráfico 11">
            <a:extLst>
              <a:ext uri="{FF2B5EF4-FFF2-40B4-BE49-F238E27FC236}">
                <a16:creationId xmlns:a16="http://schemas.microsoft.com/office/drawing/2014/main" id="{DD0BB720-802B-4483-A018-925686F80F92}"/>
              </a:ext>
            </a:extLst>
          </p:cNvPr>
          <p:cNvGraphicFramePr/>
          <p:nvPr>
            <p:extLst>
              <p:ext uri="{D42A27DB-BD31-4B8C-83A1-F6EECF244321}">
                <p14:modId xmlns:p14="http://schemas.microsoft.com/office/powerpoint/2010/main" val="3300563915"/>
              </p:ext>
            </p:extLst>
          </p:nvPr>
        </p:nvGraphicFramePr>
        <p:xfrm>
          <a:off x="998088" y="3705685"/>
          <a:ext cx="6309360" cy="282321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3">
            <a:extLst>
              <a:ext uri="{FF2B5EF4-FFF2-40B4-BE49-F238E27FC236}">
                <a16:creationId xmlns:a16="http://schemas.microsoft.com/office/drawing/2014/main" id="{260F6D67-4B9B-4859-8938-886EF40B3ECF}"/>
              </a:ext>
            </a:extLst>
          </p:cNvPr>
          <p:cNvSpPr>
            <a:spLocks noChangeArrowheads="1"/>
          </p:cNvSpPr>
          <p:nvPr/>
        </p:nvSpPr>
        <p:spPr bwMode="auto">
          <a:xfrm>
            <a:off x="7659940" y="3734989"/>
            <a:ext cx="3406140" cy="2677656"/>
          </a:xfrm>
          <a:prstGeom prst="rect">
            <a:avLst/>
          </a:prstGeom>
          <a:solidFill>
            <a:srgbClr val="87CB3D"/>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s-ES" altLang="es-ES_tradnl" sz="2400" dirty="0" bmk="_Hlk192769200">
                <a:latin typeface="Calibri" panose="020F0502020204030204" pitchFamily="34" charset="0"/>
                <a:ea typeface="Calibri" panose="020F0502020204030204" pitchFamily="34" charset="0"/>
                <a:cs typeface="Calibri" panose="020F0502020204030204" pitchFamily="34" charset="0"/>
              </a:rPr>
              <a:t>S</a:t>
            </a:r>
            <a:r>
              <a:rPr kumimoji="0" lang="es-ES" altLang="es-ES_tradnl" sz="2400" b="0" i="0" u="none" strike="noStrike" cap="none" normalizeH="0" baseline="0" dirty="0" bmk="_Hlk192769200">
                <a:ln>
                  <a:noFill/>
                </a:ln>
                <a:effectLst/>
                <a:latin typeface="Calibri" panose="020F0502020204030204" pitchFamily="34" charset="0"/>
                <a:ea typeface="Calibri" panose="020F0502020204030204" pitchFamily="34" charset="0"/>
                <a:cs typeface="Calibri" panose="020F0502020204030204" pitchFamily="34" charset="0"/>
              </a:rPr>
              <a:t>upone la destrucción del patrimonio histórico y cultural vasco, pues muchos de estos incendios se producen en caseríos que tienen varios siglos de antigüedad. </a:t>
            </a:r>
            <a:endParaRPr kumimoji="0" lang="es-ES" altLang="es-ES_tradnl" sz="4000" b="0" i="0" u="none" strike="noStrike" cap="none" normalizeH="0" baseline="0" dirty="0">
              <a:ln>
                <a:noFill/>
              </a:ln>
              <a:effectLst/>
              <a:latin typeface="Arial" panose="020B0604020202020204" pitchFamily="34" charset="0"/>
            </a:endParaRPr>
          </a:p>
        </p:txBody>
      </p:sp>
      <p:pic>
        <p:nvPicPr>
          <p:cNvPr id="5" name="Imagen 4" descr="PRINCIPAL COLOR">
            <a:extLst>
              <a:ext uri="{FF2B5EF4-FFF2-40B4-BE49-F238E27FC236}">
                <a16:creationId xmlns:a16="http://schemas.microsoft.com/office/drawing/2014/main" id="{E9C24589-D09B-796B-499E-44B9A8B8A2C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7407" y="0"/>
            <a:ext cx="1274592" cy="897147"/>
          </a:xfrm>
          <a:prstGeom prst="rect">
            <a:avLst/>
          </a:prstGeom>
          <a:noFill/>
          <a:ln>
            <a:noFill/>
          </a:ln>
        </p:spPr>
      </p:pic>
    </p:spTree>
    <p:extLst>
      <p:ext uri="{BB962C8B-B14F-4D97-AF65-F5344CB8AC3E}">
        <p14:creationId xmlns:p14="http://schemas.microsoft.com/office/powerpoint/2010/main" val="2653958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ángulo rectángulo 3">
            <a:extLst>
              <a:ext uri="{FF2B5EF4-FFF2-40B4-BE49-F238E27FC236}">
                <a16:creationId xmlns:a16="http://schemas.microsoft.com/office/drawing/2014/main" id="{DE597C0A-8D17-4685-9445-FEBCAC9D334A}"/>
              </a:ext>
            </a:extLst>
          </p:cNvPr>
          <p:cNvSpPr/>
          <p:nvPr/>
        </p:nvSpPr>
        <p:spPr>
          <a:xfrm rot="10800000">
            <a:off x="11369040" y="0"/>
            <a:ext cx="822960" cy="3094182"/>
          </a:xfrm>
          <a:prstGeom prst="rtTriangle">
            <a:avLst/>
          </a:prstGeom>
          <a:solidFill>
            <a:srgbClr val="87C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rgbClr val="00B050"/>
              </a:solidFill>
            </a:endParaRPr>
          </a:p>
        </p:txBody>
      </p:sp>
      <p:sp>
        <p:nvSpPr>
          <p:cNvPr id="10" name="Triángulo rectángulo 9">
            <a:extLst>
              <a:ext uri="{FF2B5EF4-FFF2-40B4-BE49-F238E27FC236}">
                <a16:creationId xmlns:a16="http://schemas.microsoft.com/office/drawing/2014/main" id="{289B5EDD-25F7-43A7-B058-EBBDC7CF2DF5}"/>
              </a:ext>
            </a:extLst>
          </p:cNvPr>
          <p:cNvSpPr/>
          <p:nvPr/>
        </p:nvSpPr>
        <p:spPr>
          <a:xfrm rot="5400000">
            <a:off x="-1120140" y="1120140"/>
            <a:ext cx="3108960" cy="868680"/>
          </a:xfrm>
          <a:prstGeom prst="rtTriangle">
            <a:avLst/>
          </a:prstGeom>
          <a:solidFill>
            <a:srgbClr val="BF3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 name="AutoShape 2" descr="blob:https://web.whatsapp.com/0186c8d8-4780-40a1-b8ce-a5c89885fc62">
            <a:extLst>
              <a:ext uri="{FF2B5EF4-FFF2-40B4-BE49-F238E27FC236}">
                <a16:creationId xmlns:a16="http://schemas.microsoft.com/office/drawing/2014/main" id="{40D4AF38-736D-44D1-8397-2D582E210AC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_tradnl"/>
          </a:p>
        </p:txBody>
      </p:sp>
      <p:pic>
        <p:nvPicPr>
          <p:cNvPr id="12" name="Imagen 11">
            <a:extLst>
              <a:ext uri="{FF2B5EF4-FFF2-40B4-BE49-F238E27FC236}">
                <a16:creationId xmlns:a16="http://schemas.microsoft.com/office/drawing/2014/main" id="{D76656FF-7A00-4E85-88D4-9CD0A4B2AC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216" y="5852160"/>
            <a:ext cx="2114550" cy="762000"/>
          </a:xfrm>
          <a:prstGeom prst="rect">
            <a:avLst/>
          </a:prstGeom>
        </p:spPr>
      </p:pic>
      <p:sp>
        <p:nvSpPr>
          <p:cNvPr id="22" name="Título 1">
            <a:extLst>
              <a:ext uri="{FF2B5EF4-FFF2-40B4-BE49-F238E27FC236}">
                <a16:creationId xmlns:a16="http://schemas.microsoft.com/office/drawing/2014/main" id="{3F2DCE2E-9B42-47D5-B2B7-31F49F64BE59}"/>
              </a:ext>
            </a:extLst>
          </p:cNvPr>
          <p:cNvSpPr>
            <a:spLocks noGrp="1"/>
          </p:cNvSpPr>
          <p:nvPr>
            <p:ph type="ctrTitle"/>
          </p:nvPr>
        </p:nvSpPr>
        <p:spPr>
          <a:xfrm>
            <a:off x="1566040" y="443009"/>
            <a:ext cx="3689131" cy="3295273"/>
          </a:xfrm>
        </p:spPr>
        <p:txBody>
          <a:bodyPr>
            <a:noAutofit/>
          </a:bodyPr>
          <a:lstStyle/>
          <a:p>
            <a:r>
              <a:rPr lang="es-ES" sz="4000" b="1" dirty="0">
                <a:solidFill>
                  <a:srgbClr val="BF3F7F"/>
                </a:solidFill>
              </a:rPr>
              <a:t>VÍCTIMAS MORTALES</a:t>
            </a:r>
            <a:br>
              <a:rPr lang="es-ES_tradnl" sz="4000" b="1" dirty="0">
                <a:solidFill>
                  <a:srgbClr val="BF3F7F"/>
                </a:solidFill>
              </a:rPr>
            </a:br>
            <a:r>
              <a:rPr lang="es-ES" sz="4000" b="1" dirty="0">
                <a:solidFill>
                  <a:srgbClr val="BF3F7F"/>
                </a:solidFill>
              </a:rPr>
              <a:t>DE INCENDIOS</a:t>
            </a:r>
            <a:br>
              <a:rPr lang="es-ES_tradnl" sz="4000" b="1" dirty="0">
                <a:solidFill>
                  <a:srgbClr val="BF3F7F"/>
                </a:solidFill>
              </a:rPr>
            </a:br>
            <a:r>
              <a:rPr lang="es-ES" sz="4000" b="1" dirty="0">
                <a:solidFill>
                  <a:srgbClr val="BF3F7F"/>
                </a:solidFill>
              </a:rPr>
              <a:t>EN LA CAPV</a:t>
            </a:r>
            <a:br>
              <a:rPr lang="es-ES" sz="4000" b="1" dirty="0">
                <a:solidFill>
                  <a:srgbClr val="BF3F7F"/>
                </a:solidFill>
              </a:rPr>
            </a:br>
            <a:r>
              <a:rPr lang="es-ES" sz="4000" b="1" dirty="0">
                <a:solidFill>
                  <a:srgbClr val="BF3F7F"/>
                </a:solidFill>
              </a:rPr>
              <a:t>Y NAVARRA</a:t>
            </a:r>
            <a:br>
              <a:rPr lang="es-ES" sz="4000" b="1" dirty="0">
                <a:solidFill>
                  <a:srgbClr val="BF3F7F"/>
                </a:solidFill>
              </a:rPr>
            </a:br>
            <a:r>
              <a:rPr lang="es-ES" sz="4000" b="1" dirty="0">
                <a:solidFill>
                  <a:srgbClr val="BF3F7F"/>
                </a:solidFill>
              </a:rPr>
              <a:t>2000-2024</a:t>
            </a:r>
            <a:endParaRPr lang="es-ES_tradnl" sz="4000" b="1" dirty="0"/>
          </a:p>
        </p:txBody>
      </p:sp>
      <p:sp>
        <p:nvSpPr>
          <p:cNvPr id="23" name="Subtítulo 2">
            <a:extLst>
              <a:ext uri="{FF2B5EF4-FFF2-40B4-BE49-F238E27FC236}">
                <a16:creationId xmlns:a16="http://schemas.microsoft.com/office/drawing/2014/main" id="{67C04B3C-B7D7-486A-BFC8-49FA5A224A22}"/>
              </a:ext>
            </a:extLst>
          </p:cNvPr>
          <p:cNvSpPr>
            <a:spLocks noGrp="1"/>
          </p:cNvSpPr>
          <p:nvPr>
            <p:ph type="subTitle" idx="1"/>
          </p:nvPr>
        </p:nvSpPr>
        <p:spPr>
          <a:xfrm>
            <a:off x="2795442" y="4263799"/>
            <a:ext cx="6127531" cy="914400"/>
          </a:xfrm>
        </p:spPr>
        <p:txBody>
          <a:bodyPr>
            <a:normAutofit/>
          </a:bodyPr>
          <a:lstStyle/>
          <a:p>
            <a:r>
              <a:rPr lang="es-ES" sz="4400" b="1" dirty="0">
                <a:solidFill>
                  <a:srgbClr val="00B050"/>
                </a:solidFill>
              </a:rPr>
              <a:t>Gracias por su atención</a:t>
            </a:r>
            <a:endParaRPr lang="es-ES_tradnl" sz="4400" b="1" dirty="0">
              <a:solidFill>
                <a:srgbClr val="00B050"/>
              </a:solidFill>
            </a:endParaRPr>
          </a:p>
        </p:txBody>
      </p:sp>
      <p:pic>
        <p:nvPicPr>
          <p:cNvPr id="24" name="Imagen 23">
            <a:extLst>
              <a:ext uri="{FF2B5EF4-FFF2-40B4-BE49-F238E27FC236}">
                <a16:creationId xmlns:a16="http://schemas.microsoft.com/office/drawing/2014/main" id="{321DBFB4-BB26-4E80-8080-7215D0A05289}"/>
              </a:ext>
            </a:extLst>
          </p:cNvPr>
          <p:cNvPicPr>
            <a:picLocks noChangeAspect="1"/>
          </p:cNvPicPr>
          <p:nvPr/>
        </p:nvPicPr>
        <p:blipFill rotWithShape="1">
          <a:blip r:embed="rId3">
            <a:extLst>
              <a:ext uri="{28A0092B-C50C-407E-A947-70E740481C1C}">
                <a14:useLocalDpi xmlns:a14="http://schemas.microsoft.com/office/drawing/2010/main" val="0"/>
              </a:ext>
            </a:extLst>
          </a:blip>
          <a:srcRect l="23280" t="700" r="15475" b="11448"/>
          <a:stretch/>
        </p:blipFill>
        <p:spPr>
          <a:xfrm>
            <a:off x="5811697" y="288510"/>
            <a:ext cx="4038411" cy="3355644"/>
          </a:xfrm>
          <a:prstGeom prst="rect">
            <a:avLst/>
          </a:prstGeom>
        </p:spPr>
      </p:pic>
      <p:sp>
        <p:nvSpPr>
          <p:cNvPr id="25" name="Subtítulo 2">
            <a:extLst>
              <a:ext uri="{FF2B5EF4-FFF2-40B4-BE49-F238E27FC236}">
                <a16:creationId xmlns:a16="http://schemas.microsoft.com/office/drawing/2014/main" id="{0A651B22-1ACF-45D0-9AB0-0437E1D2040E}"/>
              </a:ext>
            </a:extLst>
          </p:cNvPr>
          <p:cNvSpPr txBox="1">
            <a:spLocks/>
          </p:cNvSpPr>
          <p:nvPr/>
        </p:nvSpPr>
        <p:spPr>
          <a:xfrm>
            <a:off x="3254187" y="5795683"/>
            <a:ext cx="4706471" cy="73958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4400" b="1" dirty="0">
                <a:solidFill>
                  <a:srgbClr val="002060"/>
                </a:solidFill>
                <a:latin typeface="Lucida Sans Unicode" panose="020B0602030504020204" pitchFamily="34" charset="0"/>
                <a:cs typeface="Lucida Sans Unicode" panose="020B0602030504020204" pitchFamily="34" charset="0"/>
              </a:rPr>
              <a:t>Javier Larrea </a:t>
            </a:r>
          </a:p>
        </p:txBody>
      </p:sp>
      <p:sp>
        <p:nvSpPr>
          <p:cNvPr id="26" name="Subtítulo 2">
            <a:extLst>
              <a:ext uri="{FF2B5EF4-FFF2-40B4-BE49-F238E27FC236}">
                <a16:creationId xmlns:a16="http://schemas.microsoft.com/office/drawing/2014/main" id="{C94D0079-4FD5-46DF-9AD6-DEAB5B7E1C6E}"/>
              </a:ext>
            </a:extLst>
          </p:cNvPr>
          <p:cNvSpPr txBox="1">
            <a:spLocks/>
          </p:cNvSpPr>
          <p:nvPr/>
        </p:nvSpPr>
        <p:spPr>
          <a:xfrm>
            <a:off x="7543801" y="5876364"/>
            <a:ext cx="4365812" cy="6185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2800" b="1" dirty="0">
                <a:solidFill>
                  <a:srgbClr val="FF0000"/>
                </a:solidFill>
                <a:latin typeface="MS Reference Sans Serif" panose="020B0604030504040204" pitchFamily="34" charset="0"/>
                <a:cs typeface="Lucida Sans Unicode" panose="020B0602030504020204" pitchFamily="34" charset="0"/>
              </a:rPr>
              <a:t>javierlarrea@opra.info</a:t>
            </a:r>
          </a:p>
        </p:txBody>
      </p:sp>
    </p:spTree>
    <p:extLst>
      <p:ext uri="{BB962C8B-B14F-4D97-AF65-F5344CB8AC3E}">
        <p14:creationId xmlns:p14="http://schemas.microsoft.com/office/powerpoint/2010/main" val="10245065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1023</TotalTime>
  <Words>2450</Words>
  <Application>Microsoft Office PowerPoint</Application>
  <PresentationFormat>Panorámica</PresentationFormat>
  <Paragraphs>459</Paragraphs>
  <Slides>33</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33</vt:i4>
      </vt:variant>
    </vt:vector>
  </HeadingPairs>
  <TitlesOfParts>
    <vt:vector size="42" baseType="lpstr">
      <vt:lpstr>Arial</vt:lpstr>
      <vt:lpstr>Calibri</vt:lpstr>
      <vt:lpstr>Calibri Light</vt:lpstr>
      <vt:lpstr>Lucida Sans Unicode</vt:lpstr>
      <vt:lpstr>MS Reference Sans Serif</vt:lpstr>
      <vt:lpstr>NewJuneRegular</vt:lpstr>
      <vt:lpstr>Times New Roman</vt:lpstr>
      <vt:lpstr>Verdana</vt:lpstr>
      <vt:lpstr>Tema de Office</vt:lpstr>
      <vt:lpstr>Presentación de PowerPoint</vt:lpstr>
      <vt:lpstr>Presentación de PowerPoint</vt:lpstr>
      <vt:lpstr>VÍCTIMAS MORTALES DE INCENDIOS EN LA CAPV Y NAVARRA 2000-2024</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VÍCTIMAS MORTALES DE INCENDIOS EN LA CAPV Y NAVARRA 2000-2024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dc:creator>
  <cp:lastModifiedBy>DELL</cp:lastModifiedBy>
  <cp:revision>88</cp:revision>
  <dcterms:created xsi:type="dcterms:W3CDTF">2025-03-12T16:37:17Z</dcterms:created>
  <dcterms:modified xsi:type="dcterms:W3CDTF">2025-10-24T12:09:30Z</dcterms:modified>
</cp:coreProperties>
</file>